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9" r:id="rId4"/>
    <p:sldId id="293" r:id="rId5"/>
    <p:sldId id="290" r:id="rId6"/>
    <p:sldId id="289" r:id="rId7"/>
    <p:sldId id="258" r:id="rId8"/>
    <p:sldId id="291" r:id="rId9"/>
    <p:sldId id="294" r:id="rId10"/>
    <p:sldId id="260" r:id="rId11"/>
    <p:sldId id="295" r:id="rId12"/>
    <p:sldId id="261" r:id="rId13"/>
    <p:sldId id="270" r:id="rId14"/>
    <p:sldId id="310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3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62779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62779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3038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642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81543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4642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81543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790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9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dobe Acrobat Professional - [20150903 Final House Plans - O'Brien Homes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1" t="27270" r="30789" b="13817"/>
          <a:stretch/>
        </p:blipFill>
        <p:spPr>
          <a:xfrm>
            <a:off x="4258102" y="1206620"/>
            <a:ext cx="4597213" cy="51214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6578" y="1076241"/>
            <a:ext cx="3536218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2015, an average 2900 square foot ranch-style floorplan with a walk-out basement was chosen and </a:t>
            </a:r>
            <a:r>
              <a:rPr lang="en-US" b="1" i="1" smtClean="0"/>
              <a:t>two identical houses </a:t>
            </a:r>
            <a:r>
              <a:rPr lang="en-US" smtClean="0"/>
              <a:t>were constructed on adjacent lots.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3536218" cy="5714621"/>
          </a:xfrm>
        </p:spPr>
        <p:txBody>
          <a:bodyPr/>
          <a:lstStyle/>
          <a:p>
            <a:r>
              <a:rPr lang="en-US" dirty="0" smtClean="0"/>
              <a:t>In 2015, an </a:t>
            </a:r>
            <a:r>
              <a:rPr lang="en-US" dirty="0"/>
              <a:t>average 2900 square foot ranch-style </a:t>
            </a:r>
            <a:r>
              <a:rPr lang="en-US" dirty="0" smtClean="0"/>
              <a:t>floorplan with </a:t>
            </a:r>
            <a:r>
              <a:rPr lang="en-US" dirty="0"/>
              <a:t>a walk-out </a:t>
            </a:r>
            <a:r>
              <a:rPr lang="en-US" dirty="0" smtClean="0"/>
              <a:t>basement was chosen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constructed on </a:t>
            </a:r>
            <a:r>
              <a:rPr lang="en-US" dirty="0"/>
              <a:t>adjacent lots.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33" y="2180746"/>
            <a:ext cx="4948228" cy="2794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obe Acrobat Professional - [FAD Lot Surveys.pdf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t="21340" r="34587" b="6482"/>
          <a:stretch/>
        </p:blipFill>
        <p:spPr>
          <a:xfrm>
            <a:off x="4162568" y="1161367"/>
            <a:ext cx="4842104" cy="540320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6578" y="1076241"/>
            <a:ext cx="4031524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only </a:t>
            </a:r>
            <a:r>
              <a:rPr lang="en-US" dirty="0" smtClean="0"/>
              <a:t>difference: one </a:t>
            </a:r>
            <a:r>
              <a:rPr lang="en-US" dirty="0"/>
              <a:t>house was constructed entirely </a:t>
            </a:r>
            <a:r>
              <a:rPr lang="en-US" dirty="0" smtClean="0"/>
              <a:t>using </a:t>
            </a:r>
            <a:r>
              <a:rPr lang="en-US" dirty="0"/>
              <a:t>conventional stick-framing.  The other house was constructed using floor panels, wall panels and roof trusses manufactured in </a:t>
            </a:r>
            <a:r>
              <a:rPr lang="en-US" dirty="0" smtClean="0"/>
              <a:t>a </a:t>
            </a:r>
            <a:r>
              <a:rPr lang="en-US" dirty="0"/>
              <a:t>production </a:t>
            </a:r>
            <a:r>
              <a:rPr lang="en-US" dirty="0" smtClean="0"/>
              <a:t>facility.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6578" y="1076241"/>
            <a:ext cx="4031524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1995, </a:t>
            </a:r>
            <a:r>
              <a:rPr lang="en-US" b="1" i="1" dirty="0"/>
              <a:t>photos</a:t>
            </a:r>
            <a:r>
              <a:rPr lang="en-US" dirty="0"/>
              <a:t> were taken from the roof of the Astro Arena and </a:t>
            </a:r>
            <a:r>
              <a:rPr lang="en-US" b="1" i="1" dirty="0"/>
              <a:t>observers recorded worker tasks </a:t>
            </a:r>
            <a:r>
              <a:rPr lang="en-US" dirty="0"/>
              <a:t>by hand.</a:t>
            </a:r>
            <a:endParaRPr lang="en-US" dirty="0" smtClean="0"/>
          </a:p>
          <a:p>
            <a:r>
              <a:rPr lang="en-US" dirty="0" smtClean="0"/>
              <a:t>In 2015, wireless </a:t>
            </a:r>
            <a:r>
              <a:rPr lang="en-US" dirty="0"/>
              <a:t>cameras were put up to </a:t>
            </a:r>
            <a:r>
              <a:rPr lang="en-US" b="1" i="1" dirty="0"/>
              <a:t>monitor and record images </a:t>
            </a:r>
            <a:r>
              <a:rPr lang="en-US" dirty="0"/>
              <a:t>from both jobsites. </a:t>
            </a:r>
            <a:endParaRPr lang="en-US" dirty="0" smtClean="0"/>
          </a:p>
        </p:txBody>
      </p:sp>
      <p:pic>
        <p:nvPicPr>
          <p:cNvPr id="6" name="Picture 5" descr="Adobe Acrobat Professional - [Jobsite Camera Layout Front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8363" r="34478" b="6391"/>
          <a:stretch/>
        </p:blipFill>
        <p:spPr>
          <a:xfrm>
            <a:off x="4130233" y="1076241"/>
            <a:ext cx="4795402" cy="55079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838" y="73025"/>
            <a:ext cx="6999287" cy="776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 FAD Study Data - All Data Point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39936" r="34925" b="19284"/>
          <a:stretch/>
        </p:blipFill>
        <p:spPr>
          <a:xfrm>
            <a:off x="97104" y="1583141"/>
            <a:ext cx="8927748" cy="352112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Wall Labor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" y="2194633"/>
            <a:ext cx="4336663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45" y="2194633"/>
            <a:ext cx="4342191" cy="28803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Wall Framing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22" y="2282944"/>
            <a:ext cx="4196687" cy="2783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" y="2282944"/>
            <a:ext cx="4191342" cy="27838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Wall Framing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50385" cy="57146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Framing the American Dream </a:t>
            </a:r>
            <a:r>
              <a:rPr lang="en-US" dirty="0"/>
              <a:t>project set up two controlled </a:t>
            </a:r>
            <a:r>
              <a:rPr lang="en-US" dirty="0" smtClean="0"/>
              <a:t>experiments: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each experiment, two identical buildings were framed, providing an apples-to-apples comparison of stick and component framing methods.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39" y="1640499"/>
            <a:ext cx="3550119" cy="203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33" y="2033284"/>
            <a:ext cx="474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One in 1995 in the parking lot of the Houston Astro Arena adjacent to the Houston Astrodome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4333" y="4160739"/>
            <a:ext cx="271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Another in </a:t>
            </a:r>
            <a:r>
              <a:rPr lang="en-US" dirty="0" smtClean="0"/>
              <a:t>2015 </a:t>
            </a:r>
            <a:r>
              <a:rPr lang="en-US" dirty="0"/>
              <a:t>in a neighborhood in Jackson, Wisconsin.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0" b="30586"/>
          <a:stretch/>
        </p:blipFill>
        <p:spPr>
          <a:xfrm>
            <a:off x="508033" y="3059207"/>
            <a:ext cx="3913857" cy="2306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" y="1194687"/>
            <a:ext cx="8642294" cy="5242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9" y="975700"/>
            <a:ext cx="7727894" cy="5815626"/>
          </a:xfr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Framing the American Dream study shows that a crew can frame </a:t>
            </a:r>
            <a:r>
              <a:rPr lang="en-US" b="1" i="1" dirty="0"/>
              <a:t>two and half homes </a:t>
            </a:r>
            <a:r>
              <a:rPr lang="en-US" dirty="0"/>
              <a:t>with structural building components in the time it takes to stick-frame one </a:t>
            </a:r>
            <a:r>
              <a:rPr lang="en-US" dirty="0" smtClean="0"/>
              <a:t>house.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3" y="2639725"/>
            <a:ext cx="4186466" cy="4151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Framing the American Dream study shows that it takes </a:t>
            </a:r>
            <a:r>
              <a:rPr lang="en-US" b="1" i="1" dirty="0" smtClean="0"/>
              <a:t>25% less wood </a:t>
            </a:r>
            <a:r>
              <a:rPr lang="en-US" b="1" i="1" dirty="0"/>
              <a:t>product </a:t>
            </a:r>
            <a:r>
              <a:rPr lang="en-US" dirty="0" smtClean="0"/>
              <a:t>to frame </a:t>
            </a:r>
            <a:r>
              <a:rPr lang="en-US" dirty="0"/>
              <a:t>a structure </a:t>
            </a:r>
            <a:r>
              <a:rPr lang="en-US" dirty="0" smtClean="0"/>
              <a:t>using components.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04" y="2629912"/>
            <a:ext cx="4123396" cy="4058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79" y="2686600"/>
            <a:ext cx="4188202" cy="4104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/>
              <a:t>Framing the American Dream</a:t>
            </a:r>
            <a:r>
              <a:rPr lang="en-US" dirty="0"/>
              <a:t> study shows that a stick-framed house creates nearly </a:t>
            </a:r>
            <a:r>
              <a:rPr lang="en-US" b="1" i="1" dirty="0" smtClean="0"/>
              <a:t>30 </a:t>
            </a:r>
            <a:r>
              <a:rPr lang="en-US" b="1" i="1" dirty="0"/>
              <a:t>times more jobsite waste</a:t>
            </a:r>
            <a:r>
              <a:rPr lang="en-US" dirty="0"/>
              <a:t> than a component-framed house.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4031524" cy="571462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Framing the American Dream </a:t>
            </a:r>
            <a:r>
              <a:rPr lang="en-US" dirty="0"/>
              <a:t>study set up a controlled experiment to allow for </a:t>
            </a:r>
            <a:r>
              <a:rPr lang="en-US" b="1" i="1" dirty="0"/>
              <a:t>apples-to-apples</a:t>
            </a:r>
            <a:r>
              <a:rPr lang="en-US" dirty="0"/>
              <a:t> comparisons. </a:t>
            </a:r>
            <a:endParaRPr lang="en-US" dirty="0" smtClean="0"/>
          </a:p>
          <a:p>
            <a:r>
              <a:rPr lang="en-US" dirty="0" smtClean="0"/>
              <a:t>In 1995, an </a:t>
            </a:r>
            <a:r>
              <a:rPr lang="en-US" dirty="0"/>
              <a:t>average </a:t>
            </a:r>
            <a:r>
              <a:rPr lang="en-US" dirty="0" smtClean="0"/>
              <a:t>2600 </a:t>
            </a:r>
            <a:r>
              <a:rPr lang="en-US" dirty="0"/>
              <a:t>square </a:t>
            </a:r>
            <a:r>
              <a:rPr lang="en-US" dirty="0" smtClean="0"/>
              <a:t>foot, two-story floorplan was chosen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built side-by-side.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1675489"/>
            <a:ext cx="4647715" cy="3793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4031524" cy="571462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Framing the American Dream </a:t>
            </a:r>
            <a:r>
              <a:rPr lang="en-US" dirty="0"/>
              <a:t>study set up a controlled experiment to allow for </a:t>
            </a:r>
            <a:r>
              <a:rPr lang="en-US" b="1" i="1" dirty="0"/>
              <a:t>apples-to-apples</a:t>
            </a:r>
            <a:r>
              <a:rPr lang="en-US" dirty="0"/>
              <a:t> comparisons. </a:t>
            </a:r>
            <a:endParaRPr lang="en-US" dirty="0" smtClean="0"/>
          </a:p>
          <a:p>
            <a:r>
              <a:rPr lang="en-US" dirty="0" smtClean="0"/>
              <a:t>In 1995, an </a:t>
            </a:r>
            <a:r>
              <a:rPr lang="en-US" dirty="0"/>
              <a:t>average </a:t>
            </a:r>
            <a:r>
              <a:rPr lang="en-US" dirty="0" smtClean="0"/>
              <a:t>2600 </a:t>
            </a:r>
            <a:r>
              <a:rPr lang="en-US" dirty="0"/>
              <a:t>square </a:t>
            </a:r>
            <a:r>
              <a:rPr lang="en-US" dirty="0" smtClean="0"/>
              <a:t>foot, two-story floorplan was chosen,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built side-by-side.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2130921"/>
            <a:ext cx="4855221" cy="2693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3BA02FA-63EC-4029-9830-168C245DA880}" vid="{19F0FDFB-9BE3-45E9-8FD3-648D832925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549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What is the Project?</vt:lpstr>
      <vt:lpstr>What Did We Learn?</vt:lpstr>
      <vt:lpstr>What Did We Learn?</vt:lpstr>
      <vt:lpstr>What Did We Learn?</vt:lpstr>
      <vt:lpstr>What Did We Learn?</vt:lpstr>
      <vt:lpstr>What Did We Learn?</vt:lpstr>
      <vt:lpstr>What is the Project?</vt:lpstr>
      <vt:lpstr>What is the Project?</vt:lpstr>
      <vt:lpstr>What Did We Do?</vt:lpstr>
      <vt:lpstr>What Did We Do?</vt:lpstr>
      <vt:lpstr>PowerPoint Presentation</vt:lpstr>
      <vt:lpstr>What Did We Do?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Butz</dc:creator>
  <cp:lastModifiedBy>Denise Lane</cp:lastModifiedBy>
  <cp:revision>56</cp:revision>
  <dcterms:created xsi:type="dcterms:W3CDTF">2016-02-23T16:47:53Z</dcterms:created>
  <dcterms:modified xsi:type="dcterms:W3CDTF">2019-01-22T16:04:47Z</dcterms:modified>
</cp:coreProperties>
</file>