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9" r:id="rId4"/>
    <p:sldId id="309" r:id="rId5"/>
    <p:sldId id="291" r:id="rId6"/>
    <p:sldId id="292" r:id="rId7"/>
    <p:sldId id="325" r:id="rId8"/>
    <p:sldId id="295" r:id="rId9"/>
    <p:sldId id="316" r:id="rId10"/>
    <p:sldId id="312" r:id="rId11"/>
    <p:sldId id="315" r:id="rId12"/>
    <p:sldId id="310" r:id="rId13"/>
    <p:sldId id="296" r:id="rId14"/>
    <p:sldId id="317" r:id="rId15"/>
    <p:sldId id="298" r:id="rId16"/>
    <p:sldId id="297" r:id="rId17"/>
    <p:sldId id="318" r:id="rId18"/>
    <p:sldId id="299" r:id="rId19"/>
    <p:sldId id="320" r:id="rId20"/>
    <p:sldId id="321" r:id="rId21"/>
    <p:sldId id="301" r:id="rId22"/>
    <p:sldId id="302" r:id="rId23"/>
    <p:sldId id="304" r:id="rId24"/>
    <p:sldId id="322" r:id="rId25"/>
    <p:sldId id="305" r:id="rId26"/>
    <p:sldId id="306" r:id="rId27"/>
    <p:sldId id="323" r:id="rId28"/>
    <p:sldId id="307" r:id="rId29"/>
    <p:sldId id="308" r:id="rId30"/>
    <p:sldId id="324" r:id="rId31"/>
    <p:sldId id="294" r:id="rId32"/>
    <p:sldId id="288" r:id="rId33"/>
    <p:sldId id="31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8" autoAdjust="0"/>
    <p:restoredTop sz="94660"/>
  </p:normalViewPr>
  <p:slideViewPr>
    <p:cSldViewPr>
      <p:cViewPr varScale="1">
        <p:scale>
          <a:sx n="160" d="100"/>
          <a:sy n="160" d="100"/>
        </p:scale>
        <p:origin x="276"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1968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52179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5111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1782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70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775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10953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91708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4212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2870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2/2/2016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4140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74598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atabase.ul.com/cgi-bin/XYV/template/LISEXT/1FRAME/fireressrch.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pprovalguide.com/CC_host/pages/public/custom/FM/login.cfm" TargetMode="External"/><Relationship Id="rId7" Type="http://schemas.openxmlformats.org/officeDocument/2006/relationships/image" Target="../media/image13.jpeg"/><Relationship Id="rId2" Type="http://schemas.openxmlformats.org/officeDocument/2006/relationships/hyperlink" Target="https://whdirectory.intertek.com/Pages/DLP_Search.aspx" TargetMode="External"/><Relationship Id="rId1" Type="http://schemas.openxmlformats.org/officeDocument/2006/relationships/slideLayout" Target="../slideLayouts/slideLayout4.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hyperlink" Target="http://www.pfscorporation.com/directory.ph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ublicecodes.cyberregs.com/icod/ibc/2012/icod_ibc_2012_7_par009.ht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publicecodes.cyberregs.com/icod/ibc/2012/icod_ibc_2012_7_par009.ht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database.ul.com/cgi-bin/XYV/template/LISEXT/1FRAME/showpage.html?name=BXUV.GuideInfo&amp;ccnshorttitle=Fire+Resistance+Ratings+-+ANSI/UL+263&amp;objid=1074327030&amp;cfgid=1073741824&amp;version=versionless&amp;parent_id=1073984818&amp;sequence=1"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publicecodes.cyberregs.com/icod/ibc/2012/icod_ibc_2012_7_sec021.htm" TargetMode="External"/><Relationship Id="rId1" Type="http://schemas.openxmlformats.org/officeDocument/2006/relationships/slideLayout" Target="../slideLayouts/slideLayout4.xml"/><Relationship Id="rId4" Type="http://schemas.openxmlformats.org/officeDocument/2006/relationships/image" Target="file:///V:\work\SBCA\Research%20Reports\RR%20Fire%20Resistance%20Rated%20Truss%20Assemblies\Supports\2015%20Graphics\fa-f2.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publicecodes.cyberregs.com/icod/ibc/2012/icod_ibc_2012_7_par440.ht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fpl.fs.fed.us/documnts/pdf2008/fpl_2008_white002.pdf"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publicecodes.cyberregs.com/icod/ibc/2012/icod_ibc_2012_7_par009.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reesearch.fs.fed.us/pubs/33241" TargetMode="External"/><Relationship Id="rId2" Type="http://schemas.openxmlformats.org/officeDocument/2006/relationships/hyperlink" Target="http://www.awc.org/standards/nds/2015.php" TargetMode="External"/><Relationship Id="rId1" Type="http://schemas.openxmlformats.org/officeDocument/2006/relationships/slideLayout" Target="../slideLayouts/slideLayout2.xml"/><Relationship Id="rId5" Type="http://schemas.openxmlformats.org/officeDocument/2006/relationships/hyperlink" Target="http://www.nrc-cnrc.gc.ca/eng/publications/codes_centre/2010_national_building_code.html" TargetMode="External"/><Relationship Id="rId4" Type="http://schemas.openxmlformats.org/officeDocument/2006/relationships/hyperlink" Target="https://www2.iccsafe.org/states/Virginia/Rehabilitation/PDFs/Resource%20A_Guidelines%20on%20Fire%20Ratings%20of%20Archaic%20Materials%20and%20Assemblies_1.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pfscorporation.com/" TargetMode="External"/><Relationship Id="rId3" Type="http://schemas.openxmlformats.org/officeDocument/2006/relationships/hyperlink" Target="http://database.ul.com/cgi-bin/XYV/template/LISEXT/1FRAME/showpage.html?name=BXUV.GuideInfo&amp;ccnshorttitle=Fire+Resistance+Ratings+-+ANSI/UL+263&amp;objid=1074327030&amp;cfgid=1073741824&amp;version=versionless&amp;parent_id=1073984818&amp;sequence=1" TargetMode="External"/><Relationship Id="rId7" Type="http://schemas.openxmlformats.org/officeDocument/2006/relationships/hyperlink" Target="http://www.intertek.com/directories/" TargetMode="External"/><Relationship Id="rId2" Type="http://schemas.openxmlformats.org/officeDocument/2006/relationships/hyperlink" Target="http://publicecodes.cyberregs.com/icod/ibc/2012/index.htm" TargetMode="External"/><Relationship Id="rId1" Type="http://schemas.openxmlformats.org/officeDocument/2006/relationships/slideLayout" Target="../slideLayouts/slideLayout2.xml"/><Relationship Id="rId6" Type="http://schemas.openxmlformats.org/officeDocument/2006/relationships/hyperlink" Target="http://www.icc-es.org/reports/pdf_files/ESR-1338.pdf" TargetMode="External"/><Relationship Id="rId5" Type="http://schemas.openxmlformats.org/officeDocument/2006/relationships/hyperlink" Target="ttp://www.gypsum.org/wp/wp-content/uploads/2011/11/GA-610-13.pdf" TargetMode="External"/><Relationship Id="rId4" Type="http://schemas.openxmlformats.org/officeDocument/2006/relationships/hyperlink" Target="http://www.gypsum.org/wp/wp-content/uploads/2011/11/GA-600-12.html" TargetMode="External"/><Relationship Id="rId9" Type="http://schemas.openxmlformats.org/officeDocument/2006/relationships/hyperlink" Target="https://www.fmglobal.com/"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publicecodes.cyberregs.com/icod/ibc/2012/icod_ibc_2012_7_par021.ht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publicecodes.cyberregs.com/icod/ibc/2012/icod_ibc_2012_7_sec003.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ublicecodes.cyberregs.com/icod/ibc/2012/icod_ibc_2012_7_sec021.htm" TargetMode="External"/><Relationship Id="rId2" Type="http://schemas.openxmlformats.org/officeDocument/2006/relationships/hyperlink" Target="http://publicecodes.cyberregs.com/icod/ibc/2012/icod_ibc_2012_7_par009.htm" TargetMode="External"/><Relationship Id="rId1" Type="http://schemas.openxmlformats.org/officeDocument/2006/relationships/slideLayout" Target="../slideLayouts/slideLayout2.xml"/><Relationship Id="rId5" Type="http://schemas.openxmlformats.org/officeDocument/2006/relationships/hyperlink" Target="http://publicecodes.cyberregs.com/icod/ibc/2012/icod_ibc_2012_1_par035.htm" TargetMode="External"/><Relationship Id="rId4" Type="http://schemas.openxmlformats.org/officeDocument/2006/relationships/hyperlink" Target="http://publicecodes.cyberregs.com/icod/ibc/2012/icod_ibc_2012_7_sec022.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ulstandards.ul.com/standard/?id=263" TargetMode="External"/><Relationship Id="rId2" Type="http://schemas.openxmlformats.org/officeDocument/2006/relationships/hyperlink" Target="http://www.astm.org/Standards/E119.htm"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ypsum.org/wp/wp-content/uploads/2011/11/GA-600-12.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cs typeface="Arial" panose="020B0604020202020204" pitchFamily="34" charset="0"/>
              </a:rPr>
              <a:t>Fire Resistance Rated Truss Assemblies</a:t>
            </a:r>
            <a:endParaRPr lang="en-US" sz="2400" dirty="0"/>
          </a:p>
        </p:txBody>
      </p:sp>
      <p:sp>
        <p:nvSpPr>
          <p:cNvPr id="3" name="Subtitle 2"/>
          <p:cNvSpPr>
            <a:spLocks noGrp="1"/>
          </p:cNvSpPr>
          <p:nvPr>
            <p:ph type="subTitle" idx="1"/>
          </p:nvPr>
        </p:nvSpPr>
        <p:spPr/>
        <p:txBody>
          <a:bodyPr/>
          <a:lstStyle/>
          <a:p>
            <a:r>
              <a:rPr lang="en-US" dirty="0" smtClean="0"/>
              <a:t>Educational Overview</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572000" cy="3394472"/>
          </a:xfrm>
        </p:spPr>
        <p:txBody>
          <a:bodyPr>
            <a:normAutofit/>
          </a:bodyPr>
          <a:lstStyle/>
          <a:p>
            <a:r>
              <a:rPr lang="en-US" dirty="0" smtClean="0"/>
              <a:t>Underwriters Laboratories: </a:t>
            </a:r>
            <a:endParaRPr lang="en-US" dirty="0"/>
          </a:p>
          <a:p>
            <a:pPr lvl="1"/>
            <a:r>
              <a:rPr lang="en-US" i="1" dirty="0" smtClean="0"/>
              <a:t>Fire </a:t>
            </a:r>
            <a:r>
              <a:rPr lang="en-US" i="1" dirty="0"/>
              <a:t>Resistance </a:t>
            </a:r>
            <a:r>
              <a:rPr lang="en-US" i="1" dirty="0" smtClean="0"/>
              <a:t>Directory</a:t>
            </a:r>
          </a:p>
          <a:p>
            <a:pPr lvl="1"/>
            <a:r>
              <a:rPr lang="en-US" dirty="0" smtClean="0">
                <a:hlinkClick r:id="rId2"/>
              </a:rPr>
              <a:t>Searchable Database</a:t>
            </a:r>
            <a:endParaRPr lang="en-US" dirty="0" smtClean="0"/>
          </a:p>
          <a:p>
            <a:pPr marL="342900" lvl="1" indent="-342900">
              <a:buFont typeface="Arial" panose="020B0604020202020204" pitchFamily="34" charset="0"/>
              <a:buChar char="•"/>
            </a:pPr>
            <a:r>
              <a:rPr lang="en-US" dirty="0"/>
              <a:t>Many </a:t>
            </a:r>
            <a:r>
              <a:rPr lang="en-US" dirty="0" smtClean="0"/>
              <a:t>UL </a:t>
            </a:r>
            <a:r>
              <a:rPr lang="en-US" dirty="0"/>
              <a:t>tested designs </a:t>
            </a:r>
            <a:r>
              <a:rPr lang="en-US" dirty="0" smtClean="0"/>
              <a:t>can also be found in the product </a:t>
            </a:r>
            <a:r>
              <a:rPr lang="en-US" dirty="0"/>
              <a:t>literature of companies whose products </a:t>
            </a:r>
            <a:r>
              <a:rPr lang="en-US" dirty="0" smtClean="0"/>
              <a:t>are certified to be listed in the assemblies</a:t>
            </a:r>
          </a:p>
          <a:p>
            <a:endParaRPr lang="en-US" dirty="0" smtClean="0"/>
          </a:p>
          <a:p>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91200" y="1276350"/>
            <a:ext cx="2514600" cy="29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33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648200" cy="3394472"/>
          </a:xfrm>
        </p:spPr>
        <p:txBody>
          <a:bodyPr>
            <a:normAutofit/>
          </a:bodyPr>
          <a:lstStyle/>
          <a:p>
            <a:r>
              <a:rPr lang="en-US" dirty="0" smtClean="0"/>
              <a:t>Other sources of documented fire-resistance designs include: </a:t>
            </a:r>
          </a:p>
          <a:p>
            <a:pPr lvl="1"/>
            <a:r>
              <a:rPr lang="en-US" dirty="0" smtClean="0"/>
              <a:t>Warnock </a:t>
            </a:r>
            <a:r>
              <a:rPr lang="en-US" dirty="0"/>
              <a:t>Hersey </a:t>
            </a:r>
            <a:r>
              <a:rPr lang="en-US" dirty="0" smtClean="0"/>
              <a:t>(</a:t>
            </a:r>
            <a:r>
              <a:rPr lang="en-US" dirty="0" smtClean="0">
                <a:hlinkClick r:id="rId2"/>
              </a:rPr>
              <a:t>Intertek Directory</a:t>
            </a:r>
            <a:r>
              <a:rPr lang="en-US" dirty="0" smtClean="0"/>
              <a:t>)</a:t>
            </a:r>
          </a:p>
          <a:p>
            <a:pPr lvl="1"/>
            <a:r>
              <a:rPr lang="en-US" dirty="0" smtClean="0">
                <a:hlinkClick r:id="rId3"/>
              </a:rPr>
              <a:t>Factory </a:t>
            </a:r>
            <a:r>
              <a:rPr lang="en-US" dirty="0">
                <a:hlinkClick r:id="rId3"/>
              </a:rPr>
              <a:t>Mutual </a:t>
            </a:r>
            <a:endParaRPr lang="en-US" dirty="0" smtClean="0"/>
          </a:p>
          <a:p>
            <a:pPr lvl="1"/>
            <a:r>
              <a:rPr lang="en-US" dirty="0" smtClean="0">
                <a:hlinkClick r:id="rId4"/>
              </a:rPr>
              <a:t>PFS Corporation</a:t>
            </a:r>
            <a:endParaRPr lang="en-US" dirty="0" smtClean="0"/>
          </a:p>
          <a:p>
            <a:pPr lvl="1"/>
            <a:endParaRPr lang="en-US" dirty="0"/>
          </a:p>
          <a:p>
            <a:pPr lvl="1"/>
            <a:endParaRPr lang="en-US" dirty="0" smtClean="0"/>
          </a:p>
          <a:p>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9514" y="1686724"/>
            <a:ext cx="142503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s://whdirectory.intertek.com/images/marks/DLP_Mark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6514" y="1721609"/>
            <a:ext cx="914400" cy="958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Encore Header"/>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7396" t="24275" r="68006"/>
          <a:stretch/>
        </p:blipFill>
        <p:spPr bwMode="auto">
          <a:xfrm>
            <a:off x="6466114" y="2876550"/>
            <a:ext cx="1382393"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135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a:t>
            </a:r>
            <a:r>
              <a:rPr lang="en-US" dirty="0" smtClean="0"/>
              <a:t>Documented fire-resistance designs</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General:</a:t>
            </a:r>
            <a:endParaRPr lang="en-US" dirty="0"/>
          </a:p>
          <a:p>
            <a:pPr lvl="1"/>
            <a:r>
              <a:rPr lang="en-US" dirty="0" smtClean="0"/>
              <a:t>The fire </a:t>
            </a:r>
            <a:r>
              <a:rPr lang="en-US" dirty="0"/>
              <a:t>resistance rating of listed assemblies applies </a:t>
            </a:r>
            <a:r>
              <a:rPr lang="en-US" dirty="0" smtClean="0"/>
              <a:t>to the </a:t>
            </a:r>
            <a:r>
              <a:rPr lang="en-US" u="sng" dirty="0" smtClean="0"/>
              <a:t>entire assembly</a:t>
            </a:r>
            <a:endParaRPr lang="en-US" dirty="0" smtClean="0"/>
          </a:p>
          <a:p>
            <a:pPr lvl="1"/>
            <a:r>
              <a:rPr lang="en-US" dirty="0" smtClean="0"/>
              <a:t>Components </a:t>
            </a:r>
            <a:r>
              <a:rPr lang="en-US" dirty="0"/>
              <a:t>are </a:t>
            </a:r>
            <a:r>
              <a:rPr lang="en-US" dirty="0" smtClean="0"/>
              <a:t>NOT intended </a:t>
            </a:r>
            <a:r>
              <a:rPr lang="en-US" dirty="0"/>
              <a:t>to be interchanged between assemblies. </a:t>
            </a:r>
            <a:endParaRPr lang="en-US" dirty="0" smtClean="0"/>
          </a:p>
        </p:txBody>
      </p:sp>
      <p:sp>
        <p:nvSpPr>
          <p:cNvPr id="13" name="Content Placeholder 5"/>
          <p:cNvSpPr>
            <a:spLocks noGrp="1"/>
          </p:cNvSpPr>
          <p:nvPr>
            <p:ph sz="half" idx="2"/>
          </p:nvPr>
        </p:nvSpPr>
        <p:spPr>
          <a:xfrm>
            <a:off x="4648200" y="1657350"/>
            <a:ext cx="4041648" cy="1984248"/>
          </a:xfrm>
          <a:prstGeom prst="rect">
            <a:avLst/>
          </a:prstGeom>
          <a:blipFill dpi="0" rotWithShape="1">
            <a:blip r:embed="rId2">
              <a:grayscl/>
            </a:blip>
            <a:srcRect/>
            <a:tile tx="0" ty="0" sx="75000" sy="75000" flip="none" algn="ctr"/>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800" dirty="0" smtClean="0">
                <a:effectLst>
                  <a:glow rad="63500">
                    <a:schemeClr val="accent1">
                      <a:satMod val="175000"/>
                      <a:alpha val="40000"/>
                    </a:schemeClr>
                  </a:glow>
                  <a:outerShdw blurRad="38100" dist="38100" dir="2700000" algn="tl">
                    <a:srgbClr val="000000">
                      <a:alpha val="43137"/>
                    </a:srgbClr>
                  </a:outerShdw>
                </a:effectLst>
              </a:rPr>
              <a:t>Modifications?</a:t>
            </a:r>
            <a:endParaRPr lang="en-US" sz="8800" dirty="0">
              <a:effectLst>
                <a:glow rad="63500">
                  <a:schemeClr val="accent1">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4201192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p:txBody>
          <a:bodyPr>
            <a:normAutofit/>
          </a:bodyPr>
          <a:lstStyle/>
          <a:p>
            <a:r>
              <a:rPr lang="en-US" dirty="0" smtClean="0"/>
              <a:t>However, </a:t>
            </a:r>
            <a:r>
              <a:rPr lang="en-US" dirty="0"/>
              <a:t>evaluation by comparison of tested assemblies is permitted by </a:t>
            </a:r>
            <a:r>
              <a:rPr lang="en-US" i="1" dirty="0"/>
              <a:t>IBC</a:t>
            </a:r>
            <a:r>
              <a:rPr lang="en-US" dirty="0"/>
              <a:t> </a:t>
            </a:r>
            <a:r>
              <a:rPr lang="en-US" dirty="0">
                <a:hlinkClick r:id="rId2"/>
              </a:rPr>
              <a:t>Section </a:t>
            </a:r>
            <a:r>
              <a:rPr lang="en-US" dirty="0" smtClean="0">
                <a:hlinkClick r:id="rId2"/>
              </a:rPr>
              <a:t>703.3</a:t>
            </a:r>
            <a:r>
              <a:rPr lang="en-US" u="sng" dirty="0" smtClean="0">
                <a:hlinkClick r:id="rId2"/>
              </a:rPr>
              <a:t> </a:t>
            </a:r>
            <a:r>
              <a:rPr lang="en-US" dirty="0" smtClean="0"/>
              <a:t>Method 4.</a:t>
            </a:r>
            <a:endParaRPr lang="en-US" dirty="0"/>
          </a:p>
        </p:txBody>
      </p:sp>
      <p:pic>
        <p:nvPicPr>
          <p:cNvPr id="717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58857" y="1200150"/>
            <a:ext cx="2617286"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7908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8275612" y="3105150"/>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Method </a:t>
            </a:r>
            <a:r>
              <a:rPr lang="en-US" dirty="0" smtClean="0"/>
              <a:t>1: Documented fire-resistance designs</a:t>
            </a:r>
            <a:endParaRPr lang="en-US" dirty="0"/>
          </a:p>
        </p:txBody>
      </p:sp>
      <p:sp>
        <p:nvSpPr>
          <p:cNvPr id="3" name="Content Placeholder 2"/>
          <p:cNvSpPr>
            <a:spLocks noGrp="1"/>
          </p:cNvSpPr>
          <p:nvPr>
            <p:ph sz="half" idx="1"/>
          </p:nvPr>
        </p:nvSpPr>
        <p:spPr>
          <a:xfrm>
            <a:off x="457200" y="1200151"/>
            <a:ext cx="4343400" cy="3394472"/>
          </a:xfrm>
        </p:spPr>
        <p:txBody>
          <a:bodyPr>
            <a:normAutofit/>
          </a:bodyPr>
          <a:lstStyle/>
          <a:p>
            <a:r>
              <a:rPr lang="en-US" b="1" dirty="0" smtClean="0"/>
              <a:t>Depth/Spacing: </a:t>
            </a:r>
          </a:p>
          <a:p>
            <a:pPr lvl="1"/>
            <a:r>
              <a:rPr lang="en-US" dirty="0" smtClean="0"/>
              <a:t>Depths given are minimums</a:t>
            </a:r>
          </a:p>
          <a:p>
            <a:pPr lvl="2"/>
            <a:r>
              <a:rPr lang="en-US" dirty="0" smtClean="0"/>
              <a:t>Greater depths are allowed</a:t>
            </a:r>
          </a:p>
          <a:p>
            <a:pPr lvl="1"/>
            <a:r>
              <a:rPr lang="en-US" dirty="0" smtClean="0"/>
              <a:t>Spacings</a:t>
            </a:r>
            <a:r>
              <a:rPr lang="en-US" dirty="0" smtClean="0"/>
              <a:t> given are maximums</a:t>
            </a:r>
          </a:p>
          <a:p>
            <a:pPr lvl="2"/>
            <a:r>
              <a:rPr lang="en-US" dirty="0" smtClean="0"/>
              <a:t>Smaller </a:t>
            </a:r>
            <a:r>
              <a:rPr lang="en-US" dirty="0" smtClean="0"/>
              <a:t>spacings</a:t>
            </a:r>
            <a:r>
              <a:rPr lang="en-US" dirty="0" smtClean="0"/>
              <a:t> are allowed</a:t>
            </a:r>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flipH="1">
            <a:off x="5572500" y="1200150"/>
            <a:ext cx="2286000" cy="158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Connector 18"/>
          <p:cNvCxnSpPr/>
          <p:nvPr/>
        </p:nvCxnSpPr>
        <p:spPr>
          <a:xfrm>
            <a:off x="5686300" y="3105150"/>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3200" y="3105150"/>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20100" y="3105150"/>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50675" y="3790950"/>
            <a:ext cx="2660562"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52015" y="3943350"/>
            <a:ext cx="2015338" cy="369332"/>
          </a:xfrm>
          <a:prstGeom prst="rect">
            <a:avLst/>
          </a:prstGeom>
          <a:solidFill>
            <a:schemeClr val="lt1"/>
          </a:solidFill>
        </p:spPr>
        <p:txBody>
          <a:bodyPr wrap="square" rtlCol="0">
            <a:spAutoFit/>
          </a:bodyPr>
          <a:lstStyle/>
          <a:p>
            <a:pPr algn="ctr"/>
            <a:r>
              <a:rPr lang="en-US" dirty="0" smtClean="0"/>
              <a:t>Maximum spacing</a:t>
            </a:r>
            <a:endParaRPr lang="en-US" dirty="0"/>
          </a:p>
        </p:txBody>
      </p:sp>
      <p:sp>
        <p:nvSpPr>
          <p:cNvPr id="26" name="TextBox 25"/>
          <p:cNvSpPr txBox="1"/>
          <p:nvPr/>
        </p:nvSpPr>
        <p:spPr>
          <a:xfrm>
            <a:off x="7850575" y="1657350"/>
            <a:ext cx="1135075" cy="646331"/>
          </a:xfrm>
          <a:prstGeom prst="rect">
            <a:avLst/>
          </a:prstGeom>
          <a:solidFill>
            <a:schemeClr val="lt1"/>
          </a:solidFill>
        </p:spPr>
        <p:txBody>
          <a:bodyPr wrap="square" rtlCol="0">
            <a:spAutoFit/>
          </a:bodyPr>
          <a:lstStyle/>
          <a:p>
            <a:pPr algn="ctr"/>
            <a:r>
              <a:rPr lang="en-US" dirty="0" smtClean="0"/>
              <a:t>Minimum depth</a:t>
            </a:r>
            <a:endParaRPr lang="en-US" dirty="0"/>
          </a:p>
        </p:txBody>
      </p:sp>
    </p:spTree>
    <p:extLst>
      <p:ext uri="{BB962C8B-B14F-4D97-AF65-F5344CB8AC3E}">
        <p14:creationId xmlns:p14="http://schemas.microsoft.com/office/powerpoint/2010/main" val="1756720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1: Documented fire-resistance designs</a:t>
            </a:r>
            <a:endParaRPr lang="en-US" dirty="0"/>
          </a:p>
        </p:txBody>
      </p:sp>
      <p:sp>
        <p:nvSpPr>
          <p:cNvPr id="3" name="Content Placeholder 2"/>
          <p:cNvSpPr>
            <a:spLocks noGrp="1"/>
          </p:cNvSpPr>
          <p:nvPr>
            <p:ph sz="half" idx="1"/>
          </p:nvPr>
        </p:nvSpPr>
        <p:spPr/>
        <p:txBody>
          <a:bodyPr>
            <a:normAutofit/>
          </a:bodyPr>
          <a:lstStyle/>
          <a:p>
            <a:r>
              <a:rPr lang="en-US" b="1" dirty="0" smtClean="0"/>
              <a:t>Insulation: </a:t>
            </a:r>
          </a:p>
          <a:p>
            <a:pPr lvl="1"/>
            <a:r>
              <a:rPr lang="en-US" dirty="0" smtClean="0"/>
              <a:t>Some assemblies allow addition of insulation if an additional layer of gypsum is installed at the ceiling. </a:t>
            </a:r>
          </a:p>
          <a:p>
            <a:endParaRPr lang="en-US" dirty="0"/>
          </a:p>
        </p:txBody>
      </p:sp>
      <p:sp>
        <p:nvSpPr>
          <p:cNvPr id="8" name="Content Placeholder 5"/>
          <p:cNvSpPr>
            <a:spLocks noGrp="1"/>
          </p:cNvSpPr>
          <p:nvPr>
            <p:ph sz="half" idx="2"/>
          </p:nvPr>
        </p:nvSpPr>
        <p:spPr>
          <a:xfrm>
            <a:off x="4648200" y="1650425"/>
            <a:ext cx="4038600" cy="1984248"/>
          </a:xfrm>
          <a:prstGeom prst="rect">
            <a:avLst/>
          </a:prstGeom>
          <a:blipFill dpi="0" rotWithShape="1">
            <a:blip r:embed="rId2">
              <a:grayscl/>
            </a:blip>
            <a:srcRect/>
            <a:tile tx="0" ty="0" sx="75000" sy="75000" flip="none" algn="ctr"/>
          </a:blip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800" dirty="0" smtClean="0">
                <a:effectLst>
                  <a:glow rad="63500">
                    <a:schemeClr val="accent1">
                      <a:satMod val="175000"/>
                      <a:alpha val="40000"/>
                    </a:schemeClr>
                  </a:glow>
                  <a:outerShdw blurRad="38100" dist="38100" dir="2700000" algn="tl">
                    <a:srgbClr val="000000">
                      <a:alpha val="43137"/>
                    </a:srgbClr>
                  </a:outerShdw>
                </a:effectLst>
              </a:rPr>
              <a:t>Modifications?</a:t>
            </a:r>
            <a:endParaRPr lang="en-US" sz="8800" dirty="0">
              <a:effectLst>
                <a:glow rad="63500">
                  <a:schemeClr val="accent1">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325625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1: Documented fire-resistance designs</a:t>
            </a:r>
            <a:endParaRPr lang="en-US" dirty="0"/>
          </a:p>
        </p:txBody>
      </p:sp>
      <p:sp>
        <p:nvSpPr>
          <p:cNvPr id="3" name="Content Placeholder 2"/>
          <p:cNvSpPr>
            <a:spLocks noGrp="1"/>
          </p:cNvSpPr>
          <p:nvPr>
            <p:ph sz="half" idx="1"/>
          </p:nvPr>
        </p:nvSpPr>
        <p:spPr>
          <a:xfrm>
            <a:off x="457200" y="1200151"/>
            <a:ext cx="4267200" cy="3394472"/>
          </a:xfrm>
        </p:spPr>
        <p:txBody>
          <a:bodyPr>
            <a:normAutofit fontScale="92500" lnSpcReduction="20000"/>
          </a:bodyPr>
          <a:lstStyle/>
          <a:p>
            <a:r>
              <a:rPr lang="en-US" dirty="0" smtClean="0"/>
              <a:t>However, IBC </a:t>
            </a:r>
            <a:r>
              <a:rPr lang="en-US" dirty="0" smtClean="0">
                <a:hlinkClick r:id="rId2"/>
              </a:rPr>
              <a:t>Section 703.3</a:t>
            </a:r>
            <a:r>
              <a:rPr lang="en-US" dirty="0" smtClean="0"/>
              <a:t> Method 4 and Method 5 permit modifications to assemblies</a:t>
            </a:r>
          </a:p>
          <a:p>
            <a:r>
              <a:rPr lang="en-US" dirty="0" smtClean="0"/>
              <a:t>This would include modifications involving insulation</a:t>
            </a:r>
          </a:p>
          <a:p>
            <a:pPr lvl="1"/>
            <a:r>
              <a:rPr lang="en-US" dirty="0" smtClean="0"/>
              <a:t>Rational design must be provided to the building official</a:t>
            </a:r>
            <a:endParaRPr lang="en-US" dirty="0"/>
          </a:p>
        </p:txBody>
      </p:sp>
      <p:pic>
        <p:nvPicPr>
          <p:cNvPr id="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11257" y="1200150"/>
            <a:ext cx="2617286"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286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800600" cy="3394472"/>
          </a:xfrm>
        </p:spPr>
        <p:txBody>
          <a:bodyPr>
            <a:normAutofit fontScale="92500" lnSpcReduction="10000"/>
          </a:bodyPr>
          <a:lstStyle/>
          <a:p>
            <a:r>
              <a:rPr lang="en-US" b="1" u="sng" dirty="0" smtClean="0"/>
              <a:t>Use </a:t>
            </a:r>
            <a:r>
              <a:rPr lang="en-US" b="1" u="sng" dirty="0"/>
              <a:t>of floor/ceiling designs for roof/ceiling </a:t>
            </a:r>
            <a:r>
              <a:rPr lang="en-US" b="1" u="sng" dirty="0" smtClean="0"/>
              <a:t>(or reverse)</a:t>
            </a:r>
            <a:r>
              <a:rPr lang="en-US" b="1" dirty="0" smtClean="0"/>
              <a:t>: </a:t>
            </a:r>
          </a:p>
          <a:p>
            <a:pPr lvl="1"/>
            <a:r>
              <a:rPr lang="en-US" u="sng" dirty="0" smtClean="0">
                <a:hlinkClick r:id="rId2"/>
              </a:rPr>
              <a:t>UL </a:t>
            </a:r>
            <a:r>
              <a:rPr lang="en-US" u="sng" dirty="0">
                <a:hlinkClick r:id="rId2"/>
              </a:rPr>
              <a:t>BXUV.GuideInfo</a:t>
            </a:r>
            <a:r>
              <a:rPr lang="en-US" dirty="0"/>
              <a:t> Section </a:t>
            </a:r>
            <a:r>
              <a:rPr lang="en-US" dirty="0" smtClean="0"/>
              <a:t>III.19 states:</a:t>
            </a:r>
          </a:p>
          <a:p>
            <a:pPr lvl="2"/>
            <a:r>
              <a:rPr lang="en-US" dirty="0" smtClean="0"/>
              <a:t>Class </a:t>
            </a:r>
            <a:r>
              <a:rPr lang="en-US" dirty="0"/>
              <a:t>A, B or C </a:t>
            </a:r>
            <a:r>
              <a:rPr lang="en-US" dirty="0" smtClean="0"/>
              <a:t>roof </a:t>
            </a:r>
            <a:r>
              <a:rPr lang="en-US" dirty="0"/>
              <a:t>coverings may be used on </a:t>
            </a:r>
            <a:r>
              <a:rPr lang="en-US" dirty="0" smtClean="0"/>
              <a:t>floors without reducing the </a:t>
            </a:r>
            <a:r>
              <a:rPr lang="en-US" dirty="0"/>
              <a:t>fire-resistance </a:t>
            </a:r>
            <a:r>
              <a:rPr lang="en-US" dirty="0" smtClean="0"/>
              <a:t>rating</a:t>
            </a:r>
          </a:p>
          <a:p>
            <a:pPr lvl="2"/>
            <a:r>
              <a:rPr lang="en-US" dirty="0" smtClean="0"/>
              <a:t>A nailer of </a:t>
            </a:r>
            <a:r>
              <a:rPr lang="en-US" dirty="0"/>
              <a:t>equal thickness to the length of the mechanical fasteners </a:t>
            </a:r>
            <a:r>
              <a:rPr lang="en-US" dirty="0" smtClean="0"/>
              <a:t>must be added to the flooring</a:t>
            </a:r>
            <a:endParaRPr lang="en-US" dirty="0"/>
          </a:p>
        </p:txBody>
      </p:sp>
      <p:sp>
        <p:nvSpPr>
          <p:cNvPr id="5" name="Content Placeholder 4"/>
          <p:cNvSpPr>
            <a:spLocks noGrp="1"/>
          </p:cNvSpPr>
          <p:nvPr>
            <p:ph sz="half" idx="2"/>
          </p:nvPr>
        </p:nvSpPr>
        <p:spPr>
          <a:xfrm>
            <a:off x="5486400" y="1200151"/>
            <a:ext cx="3200400" cy="3394472"/>
          </a:xfrm>
        </p:spPr>
        <p:txBody>
          <a:bodyPr>
            <a:normAutofit fontScale="92500" lnSpcReduction="10000"/>
          </a:bodyPr>
          <a:lstStyle/>
          <a:p>
            <a:endParaRPr lang="en-US" dirty="0"/>
          </a:p>
        </p:txBody>
      </p:sp>
    </p:spTree>
    <p:extLst>
      <p:ext uri="{BB962C8B-B14F-4D97-AF65-F5344CB8AC3E}">
        <p14:creationId xmlns:p14="http://schemas.microsoft.com/office/powerpoint/2010/main" val="644575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p:txBody>
          <a:bodyPr>
            <a:normAutofit lnSpcReduction="10000"/>
          </a:bodyPr>
          <a:lstStyle/>
          <a:p>
            <a:r>
              <a:rPr lang="en-US" b="1" u="sng" dirty="0" smtClean="0"/>
              <a:t>Use </a:t>
            </a:r>
            <a:r>
              <a:rPr lang="en-US" b="1" u="sng" dirty="0"/>
              <a:t>of floor/ceiling designs for roof/ceiling </a:t>
            </a:r>
            <a:r>
              <a:rPr lang="en-US" b="1" u="sng" dirty="0" smtClean="0"/>
              <a:t>(or reverse)</a:t>
            </a:r>
            <a:r>
              <a:rPr lang="en-US" b="1" dirty="0" smtClean="0"/>
              <a:t>: </a:t>
            </a:r>
          </a:p>
          <a:p>
            <a:pPr lvl="1"/>
            <a:r>
              <a:rPr lang="en-US" dirty="0" smtClean="0"/>
              <a:t>The reverse case is not typical</a:t>
            </a:r>
          </a:p>
          <a:p>
            <a:pPr lvl="1"/>
            <a:r>
              <a:rPr lang="en-US" dirty="0" smtClean="0"/>
              <a:t>Floor/ceiling </a:t>
            </a:r>
            <a:r>
              <a:rPr lang="en-US" dirty="0"/>
              <a:t>designs that specify a finish floor </a:t>
            </a:r>
            <a:r>
              <a:rPr lang="en-US" dirty="0" smtClean="0"/>
              <a:t>cannot be </a:t>
            </a:r>
            <a:r>
              <a:rPr lang="en-US" dirty="0"/>
              <a:t>used as roof/ceiling </a:t>
            </a:r>
            <a:r>
              <a:rPr lang="en-US" dirty="0" smtClean="0"/>
              <a:t>assemblies</a:t>
            </a:r>
          </a:p>
          <a:p>
            <a:endParaRPr lang="en-US" dirty="0"/>
          </a:p>
        </p:txBody>
      </p:sp>
      <p:sp>
        <p:nvSpPr>
          <p:cNvPr id="4" name="Content Placeholder 3"/>
          <p:cNvSpPr>
            <a:spLocks noGrp="1"/>
          </p:cNvSpPr>
          <p:nvPr>
            <p:ph sz="half" idx="2"/>
          </p:nvPr>
        </p:nvSpPr>
        <p:spPr/>
        <p:txBody>
          <a:bodyPr>
            <a:normAutofit lnSpcReduction="10000"/>
          </a:bodyPr>
          <a:lstStyle/>
          <a:p>
            <a:endParaRPr lang="en-US" dirty="0"/>
          </a:p>
        </p:txBody>
      </p:sp>
    </p:spTree>
    <p:extLst>
      <p:ext uri="{BB962C8B-B14F-4D97-AF65-F5344CB8AC3E}">
        <p14:creationId xmlns:p14="http://schemas.microsoft.com/office/powerpoint/2010/main" val="300574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267200" cy="3394472"/>
          </a:xfrm>
        </p:spPr>
        <p:txBody>
          <a:bodyPr>
            <a:normAutofit fontScale="92500" lnSpcReduction="20000"/>
          </a:bodyPr>
          <a:lstStyle/>
          <a:p>
            <a:r>
              <a:rPr lang="en-US" dirty="0" smtClean="0"/>
              <a:t>However,</a:t>
            </a:r>
            <a:r>
              <a:rPr lang="en-US" i="1" dirty="0" smtClean="0"/>
              <a:t> IBC</a:t>
            </a:r>
            <a:r>
              <a:rPr lang="en-US" dirty="0" smtClean="0"/>
              <a:t> </a:t>
            </a:r>
            <a:r>
              <a:rPr lang="en-US" u="sng" dirty="0"/>
              <a:t>item 4</a:t>
            </a:r>
            <a:r>
              <a:rPr lang="en-US" dirty="0"/>
              <a:t> or </a:t>
            </a:r>
            <a:r>
              <a:rPr lang="en-US" u="sng" dirty="0"/>
              <a:t>item 5</a:t>
            </a:r>
            <a:r>
              <a:rPr lang="en-US" dirty="0"/>
              <a:t> would allow use of assemblies tested as floor/ceiling or roof/ceiling in the other application, even if not specified as such in the </a:t>
            </a:r>
            <a:r>
              <a:rPr lang="en-US" dirty="0" smtClean="0"/>
              <a:t>listing</a:t>
            </a:r>
          </a:p>
          <a:p>
            <a:pPr lvl="1"/>
            <a:r>
              <a:rPr lang="en-US" dirty="0" smtClean="0"/>
              <a:t>Rational </a:t>
            </a:r>
            <a:r>
              <a:rPr lang="en-US" dirty="0"/>
              <a:t>design </a:t>
            </a:r>
            <a:r>
              <a:rPr lang="en-US" dirty="0" smtClean="0"/>
              <a:t>must be provided </a:t>
            </a:r>
            <a:r>
              <a:rPr lang="en-US" dirty="0"/>
              <a:t>to the building official.</a:t>
            </a:r>
          </a:p>
          <a:p>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49357" y="1200150"/>
            <a:ext cx="2617286"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1432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459686" y="3330135"/>
            <a:ext cx="1524000" cy="126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569315" y="2359313"/>
            <a:ext cx="1524000" cy="126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667071" y="1393691"/>
            <a:ext cx="1524000" cy="126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Building codes may require a fire endurance rating for several applications where trusses are used: </a:t>
            </a:r>
          </a:p>
          <a:p>
            <a:pPr lvl="1"/>
            <a:r>
              <a:rPr lang="en-US" dirty="0" smtClean="0"/>
              <a:t>Floor/ceiling</a:t>
            </a:r>
          </a:p>
          <a:p>
            <a:pPr lvl="1"/>
            <a:r>
              <a:rPr lang="en-US" dirty="0" smtClean="0"/>
              <a:t>Roof/ceiling</a:t>
            </a:r>
          </a:p>
          <a:p>
            <a:pPr lvl="1"/>
            <a:r>
              <a:rPr lang="en-US" dirty="0" smtClean="0"/>
              <a:t>Attic separation</a:t>
            </a:r>
            <a:endParaRPr lang="en-US" dirty="0"/>
          </a:p>
        </p:txBody>
      </p:sp>
      <p:cxnSp>
        <p:nvCxnSpPr>
          <p:cNvPr id="22" name="Straight Connector 21"/>
          <p:cNvCxnSpPr/>
          <p:nvPr/>
        </p:nvCxnSpPr>
        <p:spPr>
          <a:xfrm flipH="1">
            <a:off x="5936661" y="1529329"/>
            <a:ext cx="1270" cy="462213"/>
          </a:xfrm>
          <a:prstGeom prst="line">
            <a:avLst/>
          </a:prstGeom>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5719521" y="1916696"/>
            <a:ext cx="574254" cy="186195"/>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5755148" y="2144756"/>
            <a:ext cx="574254" cy="231083"/>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850780" y="2500532"/>
            <a:ext cx="1270" cy="462213"/>
          </a:xfrm>
          <a:prstGeom prst="line">
            <a:avLst/>
          </a:prstGeom>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6621765" y="2899774"/>
            <a:ext cx="574254" cy="186195"/>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669267" y="3127834"/>
            <a:ext cx="521804" cy="231083"/>
          </a:xfrm>
          <a:prstGeom prst="line">
            <a:avLst/>
          </a:prstGeom>
          <a:ln/>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7736201" y="3481377"/>
            <a:ext cx="1270" cy="462213"/>
          </a:xfrm>
          <a:prstGeom prst="line">
            <a:avLst/>
          </a:prstGeom>
          <a:ln w="50800">
            <a:solidFill>
              <a:schemeClr val="accent2"/>
            </a:solidFill>
          </a:ln>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a:off x="7519061" y="3868744"/>
            <a:ext cx="574254" cy="186195"/>
          </a:xfrm>
          <a:prstGeom prst="line">
            <a:avLst/>
          </a:prstGeom>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7554688" y="4096804"/>
            <a:ext cx="538627" cy="231083"/>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03680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2: </a:t>
            </a:r>
            <a:r>
              <a:rPr lang="en-US" dirty="0"/>
              <a:t>Prescriptive designs </a:t>
            </a:r>
          </a:p>
        </p:txBody>
      </p:sp>
      <p:sp>
        <p:nvSpPr>
          <p:cNvPr id="3" name="Content Placeholder 2"/>
          <p:cNvSpPr>
            <a:spLocks noGrp="1"/>
          </p:cNvSpPr>
          <p:nvPr>
            <p:ph sz="half" idx="1"/>
          </p:nvPr>
        </p:nvSpPr>
        <p:spPr>
          <a:xfrm>
            <a:off x="457200" y="1200151"/>
            <a:ext cx="8077200" cy="914399"/>
          </a:xfrm>
        </p:spPr>
        <p:txBody>
          <a:bodyPr>
            <a:normAutofit fontScale="85000" lnSpcReduction="10000"/>
          </a:bodyPr>
          <a:lstStyle/>
          <a:p>
            <a:r>
              <a:rPr lang="en-US" sz="2600" i="1" dirty="0"/>
              <a:t>IBC</a:t>
            </a:r>
            <a:r>
              <a:rPr lang="en-US" sz="2600" dirty="0"/>
              <a:t> </a:t>
            </a:r>
            <a:r>
              <a:rPr lang="en-US" sz="2600" u="sng" dirty="0">
                <a:hlinkClick r:id="rId2"/>
              </a:rPr>
              <a:t>Table </a:t>
            </a:r>
            <a:r>
              <a:rPr lang="en-US" sz="2600" u="sng" dirty="0" smtClean="0">
                <a:hlinkClick r:id="rId2"/>
              </a:rPr>
              <a:t>721.1(3</a:t>
            </a:r>
            <a:r>
              <a:rPr lang="en-US" sz="2600" u="sng" dirty="0">
                <a:hlinkClick r:id="rId2"/>
              </a:rPr>
              <a:t>)</a:t>
            </a:r>
            <a:r>
              <a:rPr lang="en-US" sz="2600" dirty="0"/>
              <a:t>, item 21-1.1 describes </a:t>
            </a:r>
            <a:r>
              <a:rPr lang="en-US" sz="2600" dirty="0" smtClean="0"/>
              <a:t>one prescriptive </a:t>
            </a:r>
            <a:r>
              <a:rPr lang="en-US" sz="2600" dirty="0"/>
              <a:t>1-hour rated floor or roof assembly that includes wood trusses:</a:t>
            </a:r>
          </a:p>
          <a:p>
            <a:endParaRPr lang="en-US" dirty="0"/>
          </a:p>
        </p:txBody>
      </p:sp>
      <p:pic>
        <p:nvPicPr>
          <p:cNvPr id="5" name="fa-f2.jpg"/>
          <p:cNvPicPr>
            <a:picLocks noGrp="1"/>
          </p:cNvPicPr>
          <p:nvPr>
            <p:ph sz="half" idx="2"/>
          </p:nvPr>
        </p:nvPicPr>
        <p:blipFill rotWithShape="1">
          <a:blip r:embed="rId3" r:link="rId4" cstate="print">
            <a:extLst>
              <a:ext uri="{28A0092B-C50C-407E-A947-70E740481C1C}">
                <a14:useLocalDpi xmlns:a14="http://schemas.microsoft.com/office/drawing/2010/main" val="0"/>
              </a:ext>
            </a:extLst>
          </a:blip>
          <a:srcRect t="8962" b="7040"/>
          <a:stretch/>
        </p:blipFill>
        <p:spPr>
          <a:xfrm>
            <a:off x="3690250" y="2395326"/>
            <a:ext cx="3200400" cy="1754536"/>
          </a:xfrm>
          <a:prstGeom prst="rect">
            <a:avLst/>
          </a:prstGeom>
        </p:spPr>
      </p:pic>
      <p:cxnSp>
        <p:nvCxnSpPr>
          <p:cNvPr id="6" name="Straight Connector 5"/>
          <p:cNvCxnSpPr/>
          <p:nvPr/>
        </p:nvCxnSpPr>
        <p:spPr>
          <a:xfrm>
            <a:off x="8821130" y="3088328"/>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98718" y="3088328"/>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965618" y="3088328"/>
            <a:ext cx="0" cy="1371600"/>
          </a:xfrm>
          <a:prstGeom prst="line">
            <a:avLst/>
          </a:prstGeom>
          <a:ln w="1460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98718" y="3774128"/>
            <a:ext cx="1758037" cy="0"/>
          </a:xfrm>
          <a:prstGeom prst="line">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74918" y="3962896"/>
            <a:ext cx="1524000" cy="307777"/>
          </a:xfrm>
          <a:prstGeom prst="rect">
            <a:avLst/>
          </a:prstGeom>
          <a:solidFill>
            <a:schemeClr val="lt1"/>
          </a:solidFill>
        </p:spPr>
        <p:txBody>
          <a:bodyPr wrap="square" rtlCol="0">
            <a:spAutoFit/>
          </a:bodyPr>
          <a:lstStyle/>
          <a:p>
            <a:pPr algn="ctr"/>
            <a:r>
              <a:rPr lang="en-US" sz="1400" dirty="0" smtClean="0"/>
              <a:t>Max spacing 24”</a:t>
            </a:r>
            <a:endParaRPr lang="en-US" sz="1400" dirty="0"/>
          </a:p>
        </p:txBody>
      </p:sp>
      <p:sp>
        <p:nvSpPr>
          <p:cNvPr id="12" name="Rectangle 11"/>
          <p:cNvSpPr/>
          <p:nvPr/>
        </p:nvSpPr>
        <p:spPr>
          <a:xfrm>
            <a:off x="6743200" y="2059226"/>
            <a:ext cx="2352304" cy="738664"/>
          </a:xfrm>
          <a:prstGeom prst="rect">
            <a:avLst/>
          </a:prstGeom>
        </p:spPr>
        <p:txBody>
          <a:bodyPr wrap="square">
            <a:spAutoFit/>
          </a:bodyPr>
          <a:lstStyle/>
          <a:p>
            <a:r>
              <a:rPr lang="en-US" sz="1400" dirty="0"/>
              <a:t>1/2" </a:t>
            </a:r>
            <a:r>
              <a:rPr lang="en-US" sz="1400" dirty="0" smtClean="0"/>
              <a:t>(min) WSP glued &amp; attached w/8d nails at right angles to truss/joist</a:t>
            </a:r>
            <a:endParaRPr lang="en-US" sz="1400" dirty="0"/>
          </a:p>
        </p:txBody>
      </p:sp>
      <p:sp>
        <p:nvSpPr>
          <p:cNvPr id="14" name="Rectangle 13"/>
          <p:cNvSpPr/>
          <p:nvPr/>
        </p:nvSpPr>
        <p:spPr>
          <a:xfrm>
            <a:off x="838200" y="2038350"/>
            <a:ext cx="2895599" cy="2677656"/>
          </a:xfrm>
          <a:prstGeom prst="rect">
            <a:avLst/>
          </a:prstGeom>
        </p:spPr>
        <p:txBody>
          <a:bodyPr wrap="square">
            <a:spAutoFit/>
          </a:bodyPr>
          <a:lstStyle/>
          <a:p>
            <a:r>
              <a:rPr lang="en-US" sz="1400" u="sng" dirty="0" smtClean="0"/>
              <a:t>Base layer:</a:t>
            </a:r>
            <a:r>
              <a:rPr lang="en-US" sz="1400" dirty="0" smtClean="0"/>
              <a:t> 5/8" Type X gyp attached w/1-1/4” Type S or W drywall screws @ 24” o.c. at right angles to truss/joist</a:t>
            </a:r>
          </a:p>
          <a:p>
            <a:r>
              <a:rPr lang="en-US" sz="1400" u="sng" dirty="0" smtClean="0"/>
              <a:t>Face layer</a:t>
            </a:r>
            <a:r>
              <a:rPr lang="en-US" sz="1400" u="sng" dirty="0"/>
              <a:t>:</a:t>
            </a:r>
            <a:r>
              <a:rPr lang="en-US" sz="1400" dirty="0"/>
              <a:t> 5/8" Type X gyp </a:t>
            </a:r>
            <a:r>
              <a:rPr lang="en-US" sz="1400" dirty="0" smtClean="0"/>
              <a:t>or veneer base attached thru base layer w/1-7/8” </a:t>
            </a:r>
            <a:r>
              <a:rPr lang="en-US" sz="1400" dirty="0"/>
              <a:t>Type S or W drywall screws </a:t>
            </a:r>
            <a:r>
              <a:rPr lang="en-US" sz="1400" dirty="0" smtClean="0"/>
              <a:t>12” </a:t>
            </a:r>
            <a:r>
              <a:rPr lang="en-US" sz="1400" dirty="0"/>
              <a:t>o.c. </a:t>
            </a:r>
            <a:r>
              <a:rPr lang="en-US" sz="1400" dirty="0" smtClean="0"/>
              <a:t>at joints and intermediate truss/joist. Type G drywall screws placed 2” back on either side of face layer end joints @ 12” o.c. </a:t>
            </a:r>
            <a:endParaRPr lang="en-US" sz="1400" dirty="0"/>
          </a:p>
          <a:p>
            <a:endParaRPr lang="en-US" sz="1400" dirty="0"/>
          </a:p>
        </p:txBody>
      </p:sp>
      <p:cxnSp>
        <p:nvCxnSpPr>
          <p:cNvPr id="18" name="Straight Arrow Connector 17"/>
          <p:cNvCxnSpPr/>
          <p:nvPr/>
        </p:nvCxnSpPr>
        <p:spPr>
          <a:xfrm flipH="1">
            <a:off x="6047662" y="2234885"/>
            <a:ext cx="380815" cy="3352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57800" y="2211135"/>
            <a:ext cx="457200" cy="16797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146850" y="3023703"/>
            <a:ext cx="221899" cy="9210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657600" y="2211135"/>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657600" y="3027267"/>
            <a:ext cx="1489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433143" y="2234885"/>
            <a:ext cx="324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6806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2: Prescriptive designs </a:t>
            </a:r>
          </a:p>
        </p:txBody>
      </p:sp>
      <p:sp>
        <p:nvSpPr>
          <p:cNvPr id="3" name="Content Placeholder 2"/>
          <p:cNvSpPr>
            <a:spLocks noGrp="1"/>
          </p:cNvSpPr>
          <p:nvPr>
            <p:ph sz="half" idx="1"/>
          </p:nvPr>
        </p:nvSpPr>
        <p:spPr/>
        <p:txBody>
          <a:bodyPr>
            <a:normAutofit fontScale="85000" lnSpcReduction="20000"/>
          </a:bodyPr>
          <a:lstStyle/>
          <a:p>
            <a:r>
              <a:rPr lang="en-US" dirty="0" smtClean="0"/>
              <a:t>The </a:t>
            </a:r>
            <a:r>
              <a:rPr lang="en-US" dirty="0"/>
              <a:t>National Building Code of Canada (NBC</a:t>
            </a:r>
            <a:r>
              <a:rPr lang="en-US" dirty="0" smtClean="0"/>
              <a:t>) 2010 </a:t>
            </a:r>
            <a:r>
              <a:rPr lang="en-US" dirty="0"/>
              <a:t>provides an extensive listing of prescriptive assemblies that include metal plate connected wood trusses in Table A-9.10.3.1.B. </a:t>
            </a:r>
            <a:endParaRPr lang="en-US" dirty="0" smtClean="0"/>
          </a:p>
          <a:p>
            <a:r>
              <a:rPr lang="en-US" dirty="0" smtClean="0"/>
              <a:t>These </a:t>
            </a:r>
            <a:r>
              <a:rPr lang="en-US" dirty="0"/>
              <a:t>listings also include sound </a:t>
            </a:r>
            <a:r>
              <a:rPr lang="en-US" dirty="0" smtClean="0"/>
              <a:t>ratings, </a:t>
            </a:r>
            <a:r>
              <a:rPr lang="en-US" dirty="0"/>
              <a:t>so can be very useful to the building designer. </a:t>
            </a:r>
          </a:p>
          <a:p>
            <a:endParaRPr lang="en-US"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58490" y="1200150"/>
            <a:ext cx="261801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25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3: Calculated designs</a:t>
            </a:r>
            <a:endParaRPr lang="en-US" dirty="0"/>
          </a:p>
        </p:txBody>
      </p:sp>
      <p:sp>
        <p:nvSpPr>
          <p:cNvPr id="3" name="Content Placeholder 2"/>
          <p:cNvSpPr>
            <a:spLocks noGrp="1"/>
          </p:cNvSpPr>
          <p:nvPr>
            <p:ph sz="half" idx="1"/>
          </p:nvPr>
        </p:nvSpPr>
        <p:spPr/>
        <p:txBody>
          <a:bodyPr>
            <a:normAutofit/>
          </a:bodyPr>
          <a:lstStyle/>
          <a:p>
            <a:r>
              <a:rPr lang="en-US" i="1" dirty="0"/>
              <a:t>IBC</a:t>
            </a:r>
            <a:r>
              <a:rPr lang="en-US" dirty="0"/>
              <a:t> </a:t>
            </a:r>
            <a:r>
              <a:rPr lang="en-US" u="sng" dirty="0">
                <a:hlinkClick r:id="rId2"/>
              </a:rPr>
              <a:t>Section 722.6</a:t>
            </a:r>
            <a:r>
              <a:rPr lang="en-US" dirty="0"/>
              <a:t> addresses fire resistance calculations for wood </a:t>
            </a:r>
            <a:r>
              <a:rPr lang="en-US" dirty="0" smtClean="0"/>
              <a:t>assemblies</a:t>
            </a:r>
            <a:endParaRPr lang="en-US" dirty="0"/>
          </a:p>
          <a:p>
            <a:pPr lvl="1"/>
            <a:r>
              <a:rPr lang="en-US" dirty="0" smtClean="0"/>
              <a:t>The unexposed side membrane is NOT included </a:t>
            </a:r>
            <a:r>
              <a:rPr lang="en-US" dirty="0"/>
              <a:t>in </a:t>
            </a:r>
            <a:r>
              <a:rPr lang="en-US" dirty="0" smtClean="0"/>
              <a:t>the calculation</a:t>
            </a:r>
          </a:p>
          <a:p>
            <a:pPr lvl="1"/>
            <a:endParaRPr lang="en-US" dirty="0" smtClean="0"/>
          </a:p>
          <a:p>
            <a:pPr marL="0" indent="0">
              <a:buNone/>
            </a:pPr>
            <a:endParaRPr lang="en-US" dirty="0"/>
          </a:p>
          <a:p>
            <a:pPr marL="0" indent="0">
              <a:buNone/>
            </a:pPr>
            <a:endParaRPr lang="en-US" dirty="0"/>
          </a:p>
          <a:p>
            <a:pPr marL="0" indent="0">
              <a:buNone/>
            </a:pPr>
            <a:endParaRPr lang="en-US" dirty="0"/>
          </a:p>
          <a:p>
            <a:endParaRPr lang="en-US" dirty="0"/>
          </a:p>
        </p:txBody>
      </p:sp>
      <p:sp>
        <p:nvSpPr>
          <p:cNvPr id="6" name="Content Placeholder 5"/>
          <p:cNvSpPr>
            <a:spLocks noGrp="1"/>
          </p:cNvSpPr>
          <p:nvPr>
            <p:ph sz="half" idx="2"/>
          </p:nvPr>
        </p:nvSpPr>
        <p:spPr>
          <a:xfrm>
            <a:off x="5181600" y="1123950"/>
            <a:ext cx="3581400" cy="3394075"/>
          </a:xfrm>
          <a:prstGeom prst="rect">
            <a:avLst/>
          </a:prstGeom>
          <a:gradFill>
            <a:gsLst>
              <a:gs pos="27000">
                <a:schemeClr val="accent2"/>
              </a:gs>
              <a:gs pos="56000">
                <a:schemeClr val="accent2"/>
              </a:gs>
              <a:gs pos="83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200" dirty="0"/>
              <a:t>Fire-exposed side membrane </a:t>
            </a:r>
          </a:p>
          <a:p>
            <a:pPr marL="0" indent="0" algn="ctr">
              <a:buNone/>
            </a:pPr>
            <a:r>
              <a:rPr lang="en-US" sz="2200" dirty="0"/>
              <a:t>+ </a:t>
            </a:r>
          </a:p>
          <a:p>
            <a:pPr marL="0" indent="0" algn="ctr">
              <a:buNone/>
            </a:pPr>
            <a:r>
              <a:rPr lang="en-US" sz="2200" dirty="0"/>
              <a:t>Framing members </a:t>
            </a:r>
          </a:p>
          <a:p>
            <a:pPr marL="0" indent="0" algn="ctr">
              <a:buNone/>
            </a:pPr>
            <a:r>
              <a:rPr lang="en-US" sz="2200" dirty="0"/>
              <a:t>+</a:t>
            </a:r>
          </a:p>
          <a:p>
            <a:pPr marL="0" indent="0" algn="ctr">
              <a:buNone/>
            </a:pPr>
            <a:r>
              <a:rPr lang="en-US" sz="2200" dirty="0"/>
              <a:t>Other (e.g. Insulation) </a:t>
            </a:r>
          </a:p>
          <a:p>
            <a:pPr marL="0" indent="0" algn="ctr">
              <a:buNone/>
            </a:pPr>
            <a:r>
              <a:rPr lang="en-US" sz="2200" dirty="0"/>
              <a:t>=</a:t>
            </a:r>
          </a:p>
          <a:p>
            <a:pPr marL="0" indent="0" algn="ctr">
              <a:buNone/>
            </a:pPr>
            <a:r>
              <a:rPr lang="en-US" sz="2200" dirty="0"/>
              <a:t>Fire-resistance rating  </a:t>
            </a:r>
            <a:r>
              <a:rPr lang="en-US" sz="2200" dirty="0" smtClean="0"/>
              <a:t>(</a:t>
            </a:r>
            <a:r>
              <a:rPr lang="en-US" sz="2200" dirty="0"/>
              <a:t>minutes) </a:t>
            </a:r>
          </a:p>
        </p:txBody>
      </p:sp>
    </p:spTree>
    <p:extLst>
      <p:ext uri="{BB962C8B-B14F-4D97-AF65-F5344CB8AC3E}">
        <p14:creationId xmlns:p14="http://schemas.microsoft.com/office/powerpoint/2010/main" val="816850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3: Calculated designs</a:t>
            </a:r>
            <a:endParaRPr lang="en-US" dirty="0"/>
          </a:p>
        </p:txBody>
      </p:sp>
      <p:sp>
        <p:nvSpPr>
          <p:cNvPr id="3" name="Content Placeholder 2"/>
          <p:cNvSpPr>
            <a:spLocks noGrp="1"/>
          </p:cNvSpPr>
          <p:nvPr>
            <p:ph sz="half" idx="1"/>
          </p:nvPr>
        </p:nvSpPr>
        <p:spPr>
          <a:xfrm>
            <a:off x="457200" y="1200150"/>
            <a:ext cx="4267200" cy="3394473"/>
          </a:xfrm>
        </p:spPr>
        <p:txBody>
          <a:bodyPr>
            <a:normAutofit fontScale="92500"/>
          </a:bodyPr>
          <a:lstStyle/>
          <a:p>
            <a:r>
              <a:rPr lang="en-US" dirty="0" smtClean="0"/>
              <a:t>The </a:t>
            </a:r>
            <a:r>
              <a:rPr lang="en-US" dirty="0"/>
              <a:t>maximum </a:t>
            </a:r>
            <a:r>
              <a:rPr lang="en-US" dirty="0" smtClean="0"/>
              <a:t>fire-resistance </a:t>
            </a:r>
            <a:r>
              <a:rPr lang="en-US" dirty="0"/>
              <a:t>rating allowed using this method is 1-hour. </a:t>
            </a:r>
            <a:endParaRPr lang="en-US" dirty="0" smtClean="0"/>
          </a:p>
          <a:p>
            <a:r>
              <a:rPr lang="en-US" dirty="0" smtClean="0"/>
              <a:t>This </a:t>
            </a:r>
            <a:r>
              <a:rPr lang="en-US" dirty="0"/>
              <a:t>section includes tables with times assigned to both structural members and membranes.</a:t>
            </a:r>
          </a:p>
          <a:p>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5224" y="1200150"/>
            <a:ext cx="3544551"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2970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4: Comparison</a:t>
            </a:r>
            <a:endParaRPr lang="en-US" dirty="0"/>
          </a:p>
        </p:txBody>
      </p:sp>
      <p:sp>
        <p:nvSpPr>
          <p:cNvPr id="3" name="Content Placeholder 2"/>
          <p:cNvSpPr>
            <a:spLocks noGrp="1"/>
          </p:cNvSpPr>
          <p:nvPr>
            <p:ph idx="1"/>
          </p:nvPr>
        </p:nvSpPr>
        <p:spPr/>
        <p:txBody>
          <a:bodyPr>
            <a:normAutofit/>
          </a:bodyPr>
          <a:lstStyle/>
          <a:p>
            <a:r>
              <a:rPr lang="en-US" dirty="0" smtClean="0"/>
              <a:t>The IBC allows </a:t>
            </a:r>
            <a:r>
              <a:rPr lang="en-US" dirty="0"/>
              <a:t>the determination of fire resistance ratings based on a comparison of building element, component or </a:t>
            </a:r>
            <a:r>
              <a:rPr lang="en-US" dirty="0" smtClean="0"/>
              <a:t>assembly </a:t>
            </a:r>
            <a:r>
              <a:rPr lang="en-US" dirty="0"/>
              <a:t>designs having fire-resistance ratings as determined by the test procedures set forth in </a:t>
            </a:r>
            <a:r>
              <a:rPr lang="en-US" i="1" dirty="0"/>
              <a:t>ASTM E119</a:t>
            </a:r>
            <a:r>
              <a:rPr lang="en-US" dirty="0"/>
              <a:t> or </a:t>
            </a:r>
            <a:r>
              <a:rPr lang="en-US" i="1" dirty="0"/>
              <a:t>UL 263</a:t>
            </a:r>
            <a:r>
              <a:rPr lang="en-US" dirty="0"/>
              <a:t>.</a:t>
            </a:r>
          </a:p>
          <a:p>
            <a:endParaRPr lang="en-US" dirty="0"/>
          </a:p>
        </p:txBody>
      </p:sp>
    </p:spTree>
    <p:extLst>
      <p:ext uri="{BB962C8B-B14F-4D97-AF65-F5344CB8AC3E}">
        <p14:creationId xmlns:p14="http://schemas.microsoft.com/office/powerpoint/2010/main" val="44851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4: Comparison</a:t>
            </a:r>
          </a:p>
        </p:txBody>
      </p:sp>
      <p:sp>
        <p:nvSpPr>
          <p:cNvPr id="3" name="Content Placeholder 2"/>
          <p:cNvSpPr>
            <a:spLocks noGrp="1"/>
          </p:cNvSpPr>
          <p:nvPr>
            <p:ph idx="1"/>
          </p:nvPr>
        </p:nvSpPr>
        <p:spPr/>
        <p:txBody>
          <a:bodyPr>
            <a:normAutofit/>
          </a:bodyPr>
          <a:lstStyle/>
          <a:p>
            <a:r>
              <a:rPr lang="en-US" dirty="0" smtClean="0"/>
              <a:t>Combined </a:t>
            </a:r>
            <a:r>
              <a:rPr lang="en-US" dirty="0"/>
              <a:t>with the provisions of </a:t>
            </a:r>
            <a:r>
              <a:rPr lang="en-US" i="1" dirty="0"/>
              <a:t>IBC</a:t>
            </a:r>
            <a:r>
              <a:rPr lang="en-US" dirty="0"/>
              <a:t> Section 104.11 listed at </a:t>
            </a:r>
            <a:r>
              <a:rPr lang="en-US" u="sng" dirty="0"/>
              <a:t>item 5</a:t>
            </a:r>
            <a:r>
              <a:rPr lang="en-US" dirty="0"/>
              <a:t>, this allows the building official to approve a design that </a:t>
            </a:r>
            <a:r>
              <a:rPr lang="en-US" i="1" dirty="0"/>
              <a:t>"complies with the intent of the provisions of this code, and that the material, method or work offered is, for the purpose intended, at least the equivalent of that prescribed in this code in quality, strength, effectiveness, fire resistance, durability and safety." </a:t>
            </a:r>
            <a:endParaRPr lang="en-US" i="1" dirty="0" smtClean="0"/>
          </a:p>
        </p:txBody>
      </p:sp>
    </p:spTree>
    <p:extLst>
      <p:ext uri="{BB962C8B-B14F-4D97-AF65-F5344CB8AC3E}">
        <p14:creationId xmlns:p14="http://schemas.microsoft.com/office/powerpoint/2010/main" val="158659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a:t>
            </a:r>
            <a:r>
              <a:rPr lang="en-US" dirty="0" smtClean="0"/>
              <a:t>4: Comparison</a:t>
            </a:r>
            <a:endParaRPr lang="en-US" dirty="0"/>
          </a:p>
        </p:txBody>
      </p:sp>
      <p:sp>
        <p:nvSpPr>
          <p:cNvPr id="3" name="Content Placeholder 2"/>
          <p:cNvSpPr>
            <a:spLocks noGrp="1"/>
          </p:cNvSpPr>
          <p:nvPr>
            <p:ph sz="half" idx="1"/>
          </p:nvPr>
        </p:nvSpPr>
        <p:spPr/>
        <p:txBody>
          <a:bodyPr/>
          <a:lstStyle/>
          <a:p>
            <a:r>
              <a:rPr lang="en-US" dirty="0" smtClean="0"/>
              <a:t>SBCA has calculated a two hour fire rated MPCWT assembly based on this provision</a:t>
            </a:r>
          </a:p>
          <a:p>
            <a:r>
              <a:rPr lang="en-US" dirty="0" smtClean="0"/>
              <a:t>See SBCA SRR 1509-02 for full details</a:t>
            </a:r>
          </a:p>
        </p:txBody>
      </p:sp>
      <p:pic>
        <p:nvPicPr>
          <p:cNvPr id="12291" name="Picture 3"/>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57" t="912" r="1"/>
          <a:stretch/>
        </p:blipFill>
        <p:spPr>
          <a:xfrm>
            <a:off x="5410200" y="700510"/>
            <a:ext cx="2971800" cy="3850550"/>
          </a:xfrm>
        </p:spPr>
      </p:pic>
      <p:pic>
        <p:nvPicPr>
          <p:cNvPr id="7" name="Picture 6" descr="C:\WINDOWS\Desktop\17ex12.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867150"/>
            <a:ext cx="1828800" cy="649521"/>
          </a:xfrm>
          <a:prstGeom prst="rect">
            <a:avLst/>
          </a:prstGeom>
          <a:noFill/>
          <a:ln>
            <a:noFill/>
          </a:ln>
        </p:spPr>
      </p:pic>
    </p:spTree>
    <p:extLst>
      <p:ext uri="{BB962C8B-B14F-4D97-AF65-F5344CB8AC3E}">
        <p14:creationId xmlns:p14="http://schemas.microsoft.com/office/powerpoint/2010/main" val="1044216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4: Comparison</a:t>
            </a:r>
          </a:p>
        </p:txBody>
      </p:sp>
      <p:sp>
        <p:nvSpPr>
          <p:cNvPr id="3" name="Content Placeholder 2"/>
          <p:cNvSpPr>
            <a:spLocks noGrp="1"/>
          </p:cNvSpPr>
          <p:nvPr>
            <p:ph sz="half" idx="1"/>
          </p:nvPr>
        </p:nvSpPr>
        <p:spPr/>
        <p:txBody>
          <a:bodyPr>
            <a:normAutofit fontScale="92500" lnSpcReduction="10000"/>
          </a:bodyPr>
          <a:lstStyle/>
          <a:p>
            <a:r>
              <a:rPr lang="en-US" dirty="0" smtClean="0"/>
              <a:t>One basis for this type of analysis is </a:t>
            </a:r>
            <a:r>
              <a:rPr lang="en-US" dirty="0" smtClean="0"/>
              <a:t>Harmathy’s</a:t>
            </a:r>
            <a:r>
              <a:rPr lang="en-US" dirty="0" smtClean="0"/>
              <a:t> “Ten Rules of Fire Endurance Rating”  </a:t>
            </a:r>
          </a:p>
          <a:p>
            <a:r>
              <a:rPr lang="en-US" dirty="0" smtClean="0"/>
              <a:t>Consult </a:t>
            </a:r>
            <a:r>
              <a:rPr lang="en-US" dirty="0" smtClean="0">
                <a:hlinkClick r:id="rId2"/>
              </a:rPr>
              <a:t>Section 4-13</a:t>
            </a:r>
            <a:r>
              <a:rPr lang="en-US" dirty="0" smtClean="0"/>
              <a:t> in the SFPE Handbook of Fire Protection Engineering for further info</a:t>
            </a:r>
          </a:p>
          <a:p>
            <a:endParaRPr lang="en-US" dirty="0"/>
          </a:p>
        </p:txBody>
      </p:sp>
      <p:pic>
        <p:nvPicPr>
          <p:cNvPr id="1126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838550" y="1200150"/>
            <a:ext cx="3657900" cy="3394075"/>
          </a:xfrm>
        </p:spPr>
      </p:pic>
    </p:spTree>
    <p:extLst>
      <p:ext uri="{BB962C8B-B14F-4D97-AF65-F5344CB8AC3E}">
        <p14:creationId xmlns:p14="http://schemas.microsoft.com/office/powerpoint/2010/main" val="419334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a:t>
            </a:r>
            <a:r>
              <a:rPr lang="en-US" dirty="0" smtClean="0"/>
              <a:t>5: Alternative materials and methods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104.11 Alternative materials, design and methods of construction and equipment</a:t>
            </a:r>
            <a:r>
              <a:rPr lang="en-US" dirty="0"/>
              <a:t>. </a:t>
            </a:r>
            <a:endParaRPr lang="en-US" dirty="0" smtClean="0"/>
          </a:p>
          <a:p>
            <a:pPr lvl="1"/>
            <a:r>
              <a:rPr lang="en-US" dirty="0" smtClean="0"/>
              <a:t>The </a:t>
            </a:r>
            <a:r>
              <a:rPr lang="en-US" dirty="0"/>
              <a:t>provisions of this code are not intended to prevent the installation of any material or to prohibit any design or method of construction not specifically prescribed by this code, provided that any such alternative has been approved. An alternative material, design or method of construction shall be approved where the building official finds that the proposed design is satisfactory and complies with the intent of the provisions of this code, and that the material, method or work offered is, for the purpose intended, at least the equivalent of that prescribed in this code in quality, strength, effectiveness, </a:t>
            </a:r>
            <a:r>
              <a:rPr lang="en-US" b="1" u="sng" dirty="0"/>
              <a:t>fire resistance</a:t>
            </a:r>
            <a:r>
              <a:rPr lang="en-US" dirty="0"/>
              <a:t>,</a:t>
            </a:r>
            <a:r>
              <a:rPr lang="en-US" b="1" dirty="0"/>
              <a:t> </a:t>
            </a:r>
            <a:r>
              <a:rPr lang="en-US" dirty="0"/>
              <a:t>durability and safety.</a:t>
            </a:r>
          </a:p>
          <a:p>
            <a:endParaRPr lang="en-US" dirty="0"/>
          </a:p>
        </p:txBody>
      </p:sp>
    </p:spTree>
    <p:extLst>
      <p:ext uri="{BB962C8B-B14F-4D97-AF65-F5344CB8AC3E}">
        <p14:creationId xmlns:p14="http://schemas.microsoft.com/office/powerpoint/2010/main" val="3615105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Method </a:t>
            </a:r>
            <a:r>
              <a:rPr lang="en-US" dirty="0" smtClean="0"/>
              <a:t>5: Alternative materials and methods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This </a:t>
            </a:r>
            <a:r>
              <a:rPr lang="en-US" dirty="0"/>
              <a:t>allows for other methods of developing a design by an approved source that complies with the intent of the code and, unless it can be demonstrated not to comply with the code, should be approved by the building official. </a:t>
            </a:r>
          </a:p>
          <a:p>
            <a:endParaRPr lang="en-US" dirty="0"/>
          </a:p>
        </p:txBody>
      </p:sp>
      <p:pic>
        <p:nvPicPr>
          <p:cNvPr id="13315"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70462" y="1200150"/>
            <a:ext cx="3394075"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193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Generic fire rated wood truss </a:t>
            </a:r>
            <a:r>
              <a:rPr lang="en-US" dirty="0" smtClean="0"/>
              <a:t>assembly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428750"/>
            <a:ext cx="8686800" cy="2562337"/>
          </a:xfrm>
          <a:prstGeom prst="rect">
            <a:avLst/>
          </a:prstGeom>
        </p:spPr>
      </p:pic>
    </p:spTree>
    <p:extLst>
      <p:ext uri="{BB962C8B-B14F-4D97-AF65-F5344CB8AC3E}">
        <p14:creationId xmlns:p14="http://schemas.microsoft.com/office/powerpoint/2010/main" val="843171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A Building Designer may submit to a code jurisdiction a fire resistance rated design incorporating metal plate connected wood trusses using any of the five methods allowed by </a:t>
            </a:r>
            <a:r>
              <a:rPr lang="en-US" u="sng" dirty="0">
                <a:hlinkClick r:id="rId2"/>
              </a:rPr>
              <a:t>Section 703.3</a:t>
            </a:r>
            <a:r>
              <a:rPr lang="en-US" u="sng" dirty="0"/>
              <a:t>. </a:t>
            </a:r>
            <a:endParaRPr lang="en-US" u="sng" dirty="0" smtClean="0"/>
          </a:p>
          <a:p>
            <a:r>
              <a:rPr lang="en-US" dirty="0" smtClean="0"/>
              <a:t>If </a:t>
            </a:r>
            <a:r>
              <a:rPr lang="en-US" dirty="0"/>
              <a:t>it is not a listed design, the Building Designer should submit details regarding how the submitted design was determined and show how it complies with the intent of the building code.</a:t>
            </a:r>
          </a:p>
          <a:p>
            <a:endParaRPr lang="en-US" dirty="0"/>
          </a:p>
        </p:txBody>
      </p:sp>
    </p:spTree>
    <p:extLst>
      <p:ext uri="{BB962C8B-B14F-4D97-AF65-F5344CB8AC3E}">
        <p14:creationId xmlns:p14="http://schemas.microsoft.com/office/powerpoint/2010/main" val="1635707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SBCA Research Report 1509-01 </a:t>
            </a:r>
          </a:p>
          <a:p>
            <a:r>
              <a:rPr lang="en-US" u="sng" dirty="0">
                <a:hlinkClick r:id="rId2"/>
              </a:rPr>
              <a:t>National Design Specification</a:t>
            </a:r>
            <a:r>
              <a:rPr lang="en-US" baseline="30000" dirty="0"/>
              <a:t>®</a:t>
            </a:r>
            <a:r>
              <a:rPr lang="en-US" dirty="0"/>
              <a:t> </a:t>
            </a:r>
            <a:r>
              <a:rPr lang="en-US" i="1" dirty="0"/>
              <a:t>for Wood Construction (NDS</a:t>
            </a:r>
            <a:r>
              <a:rPr lang="en-US" i="1" baseline="30000" dirty="0"/>
              <a:t>®</a:t>
            </a:r>
            <a:r>
              <a:rPr lang="en-US" i="1" dirty="0"/>
              <a:t>) 2012 or 2015, American Wood Council (AWC), Section 16, Fire Design of Wood Members.</a:t>
            </a:r>
            <a:endParaRPr lang="en-US" dirty="0"/>
          </a:p>
          <a:p>
            <a:r>
              <a:rPr lang="en-US" u="sng" dirty="0">
                <a:hlinkClick r:id="rId3"/>
              </a:rPr>
              <a:t>Analytical methods for determining fire resistance of timber members</a:t>
            </a:r>
            <a:r>
              <a:rPr lang="en-US" dirty="0"/>
              <a:t>, </a:t>
            </a:r>
            <a:r>
              <a:rPr lang="en-US" i="1" dirty="0"/>
              <a:t>Robert White, 2008, included in the SFPE handbook of fire protection engineering. Quincy, Mass.; National Fire Protection Association; Bethesda, Md.: Society of Fire Protection Engineers, c2008: pages 4.346-4.366.</a:t>
            </a:r>
            <a:endParaRPr lang="en-US" dirty="0"/>
          </a:p>
          <a:p>
            <a:r>
              <a:rPr lang="en-US" i="1" u="sng" dirty="0">
                <a:hlinkClick r:id="rId4"/>
              </a:rPr>
              <a:t>Guidelines on Fire Ratings of Archaic Materials and Assemblies</a:t>
            </a:r>
            <a:r>
              <a:rPr lang="en-US" dirty="0"/>
              <a:t>. </a:t>
            </a:r>
            <a:r>
              <a:rPr lang="en-US" i="1" dirty="0"/>
              <a:t>International Code Council (ICC).</a:t>
            </a:r>
            <a:endParaRPr lang="en-US" dirty="0"/>
          </a:p>
          <a:p>
            <a:r>
              <a:rPr lang="en-US" u="sng" dirty="0">
                <a:hlinkClick r:id="rId5"/>
              </a:rPr>
              <a:t>National Building Code of Canada</a:t>
            </a:r>
            <a:r>
              <a:rPr lang="en-US" i="1" dirty="0"/>
              <a:t>, 2010</a:t>
            </a:r>
            <a:r>
              <a:rPr lang="en-US" i="1" dirty="0" smtClean="0"/>
              <a:t>.</a:t>
            </a:r>
            <a:endParaRPr lang="en-US" dirty="0"/>
          </a:p>
        </p:txBody>
      </p:sp>
    </p:spTree>
    <p:extLst>
      <p:ext uri="{BB962C8B-B14F-4D97-AF65-F5344CB8AC3E}">
        <p14:creationId xmlns:p14="http://schemas.microsoft.com/office/powerpoint/2010/main" val="688667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hlinkClick r:id="rId2"/>
              </a:rPr>
              <a:t>International </a:t>
            </a:r>
            <a:r>
              <a:rPr lang="en-US" u="sng" dirty="0">
                <a:hlinkClick r:id="rId2"/>
              </a:rPr>
              <a:t>Building Code</a:t>
            </a:r>
            <a:r>
              <a:rPr lang="en-US" dirty="0"/>
              <a:t> </a:t>
            </a:r>
            <a:r>
              <a:rPr lang="en-US" i="1" dirty="0"/>
              <a:t>(IBC), 2012 and 2015, International Code Council (ICC).</a:t>
            </a:r>
            <a:endParaRPr lang="en-US" dirty="0"/>
          </a:p>
          <a:p>
            <a:r>
              <a:rPr lang="en-US" u="sng" dirty="0">
                <a:hlinkClick r:id="rId3"/>
              </a:rPr>
              <a:t>BXUV.GuideInfo</a:t>
            </a:r>
            <a:r>
              <a:rPr lang="en-US" dirty="0"/>
              <a:t>, </a:t>
            </a:r>
            <a:r>
              <a:rPr lang="en-US" i="1" dirty="0"/>
              <a:t>Underwriters Laboratory.</a:t>
            </a:r>
            <a:endParaRPr lang="en-US" dirty="0"/>
          </a:p>
          <a:p>
            <a:r>
              <a:rPr lang="en-US" u="sng" dirty="0">
                <a:hlinkClick r:id="rId4"/>
              </a:rPr>
              <a:t>Gypsum Association Handbook</a:t>
            </a:r>
            <a:r>
              <a:rPr lang="en-US" dirty="0"/>
              <a:t>, </a:t>
            </a:r>
            <a:r>
              <a:rPr lang="en-US" i="1" dirty="0"/>
              <a:t>GA-600, 2012</a:t>
            </a:r>
            <a:endParaRPr lang="en-US" dirty="0"/>
          </a:p>
          <a:p>
            <a:r>
              <a:rPr lang="en-US" u="sng" dirty="0">
                <a:hlinkClick r:id="rId5"/>
              </a:rPr>
              <a:t>Fire Resistance Provided by Gypsum Board Membrane Protection</a:t>
            </a:r>
            <a:r>
              <a:rPr lang="en-US" dirty="0"/>
              <a:t>, </a:t>
            </a:r>
            <a:r>
              <a:rPr lang="en-US" i="1" dirty="0"/>
              <a:t>GA-610, 2013</a:t>
            </a:r>
            <a:endParaRPr lang="en-US" dirty="0"/>
          </a:p>
          <a:p>
            <a:r>
              <a:rPr lang="en-US" u="sng" dirty="0">
                <a:hlinkClick r:id="rId6"/>
              </a:rPr>
              <a:t>ESR-1338</a:t>
            </a:r>
            <a:r>
              <a:rPr lang="en-US" dirty="0"/>
              <a:t>, </a:t>
            </a:r>
            <a:r>
              <a:rPr lang="en-US" i="1" dirty="0"/>
              <a:t>Gypsum Wall and Ceiling Assemblies and Gypsum Board Interior and Exterior Applications</a:t>
            </a:r>
            <a:endParaRPr lang="en-US" dirty="0"/>
          </a:p>
          <a:p>
            <a:r>
              <a:rPr lang="en-US" u="sng" dirty="0">
                <a:hlinkClick r:id="rId7"/>
              </a:rPr>
              <a:t>Intertek Directory of Certified Products</a:t>
            </a:r>
            <a:endParaRPr lang="en-US" dirty="0"/>
          </a:p>
          <a:p>
            <a:r>
              <a:rPr lang="en-US" u="sng" dirty="0">
                <a:hlinkClick r:id="rId8"/>
              </a:rPr>
              <a:t>PFS Corporation</a:t>
            </a:r>
            <a:endParaRPr lang="en-US" dirty="0"/>
          </a:p>
          <a:p>
            <a:r>
              <a:rPr lang="en-US" u="sng" dirty="0">
                <a:hlinkClick r:id="rId9"/>
              </a:rPr>
              <a:t>Factory Mutual</a:t>
            </a:r>
            <a:r>
              <a:rPr lang="en-US" dirty="0"/>
              <a:t> </a:t>
            </a:r>
          </a:p>
        </p:txBody>
      </p:sp>
    </p:spTree>
    <p:extLst>
      <p:ext uri="{BB962C8B-B14F-4D97-AF65-F5344CB8AC3E}">
        <p14:creationId xmlns:p14="http://schemas.microsoft.com/office/powerpoint/2010/main" val="3101682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Truss protection in fire resistance rated assemblies is covered in the IBC</a:t>
            </a:r>
          </a:p>
          <a:p>
            <a:r>
              <a:rPr lang="en-US" dirty="0" smtClean="0"/>
              <a:t>States that requirements shall be based on </a:t>
            </a:r>
            <a:r>
              <a:rPr lang="en-US" i="1" dirty="0" smtClean="0"/>
              <a:t>“</a:t>
            </a:r>
            <a:r>
              <a:rPr lang="en-US" i="1" dirty="0"/>
              <a:t>the results of full-scale tests or combinations of </a:t>
            </a:r>
            <a:r>
              <a:rPr lang="en-US" i="1" dirty="0" smtClean="0"/>
              <a:t>tests” </a:t>
            </a:r>
            <a:r>
              <a:rPr lang="en-US" dirty="0" smtClean="0"/>
              <a:t>or </a:t>
            </a:r>
            <a:r>
              <a:rPr lang="en-US" i="1" dirty="0" smtClean="0"/>
              <a:t>“</a:t>
            </a:r>
            <a:r>
              <a:rPr lang="en-US" i="1" dirty="0"/>
              <a:t>approved calculations based on such </a:t>
            </a:r>
            <a:r>
              <a:rPr lang="en-US" i="1" dirty="0" smtClean="0"/>
              <a:t>tests”</a:t>
            </a:r>
            <a:r>
              <a:rPr lang="en-US" dirty="0" smtClean="0"/>
              <a:t> that demonstrate fire resistance</a:t>
            </a:r>
            <a:endParaRPr lang="en-US" i="1" dirty="0" smtClean="0"/>
          </a:p>
        </p:txBody>
      </p:sp>
      <p:sp>
        <p:nvSpPr>
          <p:cNvPr id="4" name="Content Placeholder 3"/>
          <p:cNvSpPr>
            <a:spLocks noGrp="1"/>
          </p:cNvSpPr>
          <p:nvPr>
            <p:ph sz="half" idx="2"/>
          </p:nvPr>
        </p:nvSpPr>
        <p:spPr/>
        <p:txBody>
          <a:bodyPr>
            <a:normAutofit fontScale="85000" lnSpcReduction="20000"/>
          </a:bodyPr>
          <a:lstStyle/>
          <a:p>
            <a:r>
              <a:rPr lang="en-US" dirty="0" smtClean="0">
                <a:hlinkClick r:id="rId2"/>
              </a:rPr>
              <a:t>704.5 Truss protection.</a:t>
            </a:r>
            <a:endParaRPr lang="en-US" dirty="0"/>
          </a:p>
        </p:txBody>
      </p:sp>
    </p:spTree>
    <p:extLst>
      <p:ext uri="{BB962C8B-B14F-4D97-AF65-F5344CB8AC3E}">
        <p14:creationId xmlns:p14="http://schemas.microsoft.com/office/powerpoint/2010/main" val="302350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62500" lnSpcReduction="20000"/>
          </a:bodyPr>
          <a:lstStyle/>
          <a:p>
            <a:r>
              <a:rPr lang="en-US" sz="3300" b="1" u="sng" dirty="0"/>
              <a:t>Approved Source</a:t>
            </a:r>
            <a:r>
              <a:rPr lang="en-US" sz="3300" b="1" dirty="0"/>
              <a:t>: </a:t>
            </a:r>
            <a:r>
              <a:rPr lang="en-US" sz="3300" dirty="0"/>
              <a:t>An independent person, firm or corporation, approved by the building official, who is competent and experienced in the application of engineering principles to materials, methods or systems analyses.</a:t>
            </a:r>
          </a:p>
          <a:p>
            <a:r>
              <a:rPr lang="en-US" sz="3300" b="1" u="sng" dirty="0" smtClean="0"/>
              <a:t>Fire </a:t>
            </a:r>
            <a:r>
              <a:rPr lang="en-US" sz="3300" b="1" u="sng" dirty="0"/>
              <a:t>Resistance</a:t>
            </a:r>
            <a:r>
              <a:rPr lang="en-US" sz="3300" b="1" dirty="0"/>
              <a:t>: </a:t>
            </a:r>
            <a:r>
              <a:rPr lang="en-US" sz="3300" dirty="0"/>
              <a:t>That property of materials or their assemblies that prevents or retards the passage of excessive heat, hot gases or flames under conditions of use.</a:t>
            </a:r>
          </a:p>
          <a:p>
            <a:r>
              <a:rPr lang="en-US" sz="3300" b="1" u="sng" dirty="0"/>
              <a:t>Fire-Resistance Rating</a:t>
            </a:r>
            <a:r>
              <a:rPr lang="en-US" sz="3300" b="1" dirty="0"/>
              <a:t>: </a:t>
            </a:r>
            <a:r>
              <a:rPr lang="en-US" sz="3300" dirty="0"/>
              <a:t>The period of time a building element, component or assembly maintains the ability to confine a fire, continues to perform a given structural function, or both, as determined by the tests, or the methods based on tests, prescribed in </a:t>
            </a:r>
            <a:r>
              <a:rPr lang="en-US" sz="3300" u="sng" dirty="0">
                <a:hlinkClick r:id="rId2"/>
              </a:rPr>
              <a:t>Section 703</a:t>
            </a:r>
            <a:r>
              <a:rPr lang="en-US" sz="3300" dirty="0"/>
              <a:t>.</a:t>
            </a:r>
          </a:p>
          <a:p>
            <a:pPr marL="0" indent="0">
              <a:buNone/>
            </a:pPr>
            <a:endParaRPr lang="en-US" dirty="0"/>
          </a:p>
        </p:txBody>
      </p:sp>
    </p:spTree>
    <p:extLst>
      <p:ext uri="{BB962C8B-B14F-4D97-AF65-F5344CB8AC3E}">
        <p14:creationId xmlns:p14="http://schemas.microsoft.com/office/powerpoint/2010/main" val="3782262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IBC allows five methods for determining fire resistance (</a:t>
            </a:r>
            <a:r>
              <a:rPr lang="en-US" dirty="0" smtClean="0">
                <a:hlinkClick r:id="rId2"/>
              </a:rPr>
              <a:t>Section 703.3</a:t>
            </a:r>
            <a:r>
              <a:rPr lang="en-US" dirty="0" smtClean="0"/>
              <a:t>):</a:t>
            </a:r>
          </a:p>
          <a:p>
            <a:pPr marL="914400" lvl="1" indent="-457200">
              <a:buFont typeface="+mj-lt"/>
              <a:buAutoNum type="arabicPeriod"/>
            </a:pPr>
            <a:r>
              <a:rPr lang="en-US" dirty="0" smtClean="0"/>
              <a:t>Fire-resistance designs documented in sources. </a:t>
            </a:r>
          </a:p>
          <a:p>
            <a:pPr marL="914400" lvl="1" indent="-457200">
              <a:buFont typeface="+mj-lt"/>
              <a:buAutoNum type="arabicPeriod"/>
            </a:pPr>
            <a:r>
              <a:rPr lang="en-US" dirty="0" smtClean="0"/>
              <a:t>Prescriptive designs of fire-resistance-rated building elements, components or assemblies as prescribed in </a:t>
            </a:r>
            <a:r>
              <a:rPr lang="en-US" dirty="0" smtClean="0">
                <a:hlinkClick r:id="rId3"/>
              </a:rPr>
              <a:t>Section 721</a:t>
            </a:r>
            <a:r>
              <a:rPr lang="en-US" dirty="0" smtClean="0"/>
              <a:t>. </a:t>
            </a:r>
          </a:p>
          <a:p>
            <a:pPr marL="914400" lvl="1" indent="-457200">
              <a:buFont typeface="+mj-lt"/>
              <a:buAutoNum type="arabicPeriod"/>
            </a:pPr>
            <a:r>
              <a:rPr lang="en-US" dirty="0" smtClean="0"/>
              <a:t>Calculations in accordance with </a:t>
            </a:r>
            <a:r>
              <a:rPr lang="en-US" dirty="0" smtClean="0">
                <a:hlinkClick r:id="rId4"/>
              </a:rPr>
              <a:t>Section 722</a:t>
            </a:r>
            <a:r>
              <a:rPr lang="en-US" dirty="0" smtClean="0"/>
              <a:t>. </a:t>
            </a:r>
          </a:p>
          <a:p>
            <a:pPr marL="914400" lvl="1" indent="-457200">
              <a:buFont typeface="+mj-lt"/>
              <a:buAutoNum type="arabicPeriod"/>
            </a:pPr>
            <a:r>
              <a:rPr lang="en-US" dirty="0" smtClean="0"/>
              <a:t>Engineering analysis based on a comparison of building element, component or assemblies designs having fire‑resistance ratings as determined by the test procedures set forth in ASTM E119 or UL 263. </a:t>
            </a:r>
          </a:p>
          <a:p>
            <a:pPr marL="914400" lvl="1" indent="-457200">
              <a:buFont typeface="+mj-lt"/>
              <a:buAutoNum type="arabicPeriod"/>
            </a:pPr>
            <a:r>
              <a:rPr lang="en-US" dirty="0" smtClean="0"/>
              <a:t>Alternative protection methods as allowed by </a:t>
            </a:r>
            <a:r>
              <a:rPr lang="en-US" dirty="0" smtClean="0">
                <a:hlinkClick r:id="rId5"/>
              </a:rPr>
              <a:t>Section 104.11</a:t>
            </a:r>
            <a:r>
              <a:rPr lang="en-US" dirty="0" smtClean="0"/>
              <a:t>. </a:t>
            </a:r>
          </a:p>
        </p:txBody>
      </p:sp>
    </p:spTree>
    <p:extLst>
      <p:ext uri="{BB962C8B-B14F-4D97-AF65-F5344CB8AC3E}">
        <p14:creationId xmlns:p14="http://schemas.microsoft.com/office/powerpoint/2010/main" val="2352047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Documented fire-resistance designs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To qualify as a documented design, testing is performed in accordance with one of the following tests:</a:t>
            </a:r>
          </a:p>
          <a:p>
            <a:pPr lvl="1"/>
            <a:r>
              <a:rPr lang="en-US" dirty="0" smtClean="0">
                <a:hlinkClick r:id="rId2"/>
              </a:rPr>
              <a:t>ASTM E119</a:t>
            </a:r>
            <a:r>
              <a:rPr lang="en-US" dirty="0" smtClean="0"/>
              <a:t> Standard Methods for Fire Tests of Building Construction and Materials </a:t>
            </a:r>
          </a:p>
          <a:p>
            <a:pPr lvl="1"/>
            <a:r>
              <a:rPr lang="en-US" dirty="0" smtClean="0">
                <a:hlinkClick r:id="rId3"/>
              </a:rPr>
              <a:t>ANSI/UL 263 </a:t>
            </a:r>
            <a:r>
              <a:rPr lang="en-US" dirty="0" smtClean="0"/>
              <a:t>Fire Resistance Ratings</a:t>
            </a:r>
            <a:endParaRPr lang="en-US" dirty="0"/>
          </a:p>
        </p:txBody>
      </p:sp>
      <p:sp>
        <p:nvSpPr>
          <p:cNvPr id="4" name="Content Placeholder 3"/>
          <p:cNvSpPr>
            <a:spLocks noGrp="1"/>
          </p:cNvSpPr>
          <p:nvPr>
            <p:ph sz="half" idx="2"/>
          </p:nvPr>
        </p:nvSpPr>
        <p:spPr/>
        <p:txBody>
          <a:bodyPr>
            <a:normAutofit fontScale="85000" lnSpcReduction="10000"/>
          </a:bodyPr>
          <a:lstStyle/>
          <a:p>
            <a:endParaRPr lang="en-US" dirty="0">
              <a:solidFill>
                <a:schemeClr val="accent2"/>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003" y="1276350"/>
            <a:ext cx="4059311" cy="2510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59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267200" cy="3394472"/>
          </a:xfrm>
        </p:spPr>
        <p:txBody>
          <a:bodyPr>
            <a:normAutofit/>
          </a:bodyPr>
          <a:lstStyle/>
          <a:p>
            <a:r>
              <a:rPr lang="en-US" dirty="0" smtClean="0"/>
              <a:t>Tested </a:t>
            </a:r>
            <a:r>
              <a:rPr lang="en-US" dirty="0"/>
              <a:t>assemblies </a:t>
            </a:r>
            <a:r>
              <a:rPr lang="en-US" dirty="0" smtClean="0"/>
              <a:t>may be specified where </a:t>
            </a:r>
            <a:r>
              <a:rPr lang="en-US" dirty="0"/>
              <a:t>a rated assembly is </a:t>
            </a:r>
            <a:r>
              <a:rPr lang="en-US" dirty="0" smtClean="0"/>
              <a:t>required</a:t>
            </a:r>
          </a:p>
          <a:p>
            <a:r>
              <a:rPr lang="en-US" dirty="0" smtClean="0"/>
              <a:t>Assemblies can </a:t>
            </a:r>
            <a:r>
              <a:rPr lang="en-US" dirty="0"/>
              <a:t>generally be applied to both floor and roof </a:t>
            </a:r>
            <a:r>
              <a:rPr lang="en-US" dirty="0" smtClean="0"/>
              <a:t>applications</a:t>
            </a:r>
            <a:endParaRPr lang="en-US" dirty="0"/>
          </a:p>
          <a:p>
            <a:pPr lvl="1"/>
            <a:endParaRPr lang="en-US" b="1" dirty="0" smtClean="0"/>
          </a:p>
          <a:p>
            <a:pPr marL="0" indent="0">
              <a:buNone/>
            </a:pPr>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654899"/>
            <a:ext cx="4038600" cy="24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245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1: Documented fire-resistance designs</a:t>
            </a:r>
          </a:p>
        </p:txBody>
      </p:sp>
      <p:sp>
        <p:nvSpPr>
          <p:cNvPr id="3" name="Content Placeholder 2"/>
          <p:cNvSpPr>
            <a:spLocks noGrp="1"/>
          </p:cNvSpPr>
          <p:nvPr>
            <p:ph sz="half" idx="1"/>
          </p:nvPr>
        </p:nvSpPr>
        <p:spPr>
          <a:xfrm>
            <a:off x="457200" y="1200151"/>
            <a:ext cx="4724400" cy="3394472"/>
          </a:xfrm>
        </p:spPr>
        <p:txBody>
          <a:bodyPr>
            <a:normAutofit/>
          </a:bodyPr>
          <a:lstStyle/>
          <a:p>
            <a:r>
              <a:rPr lang="en-US" dirty="0" smtClean="0"/>
              <a:t>Some sources of documented fire-resistance designs include:</a:t>
            </a:r>
          </a:p>
          <a:p>
            <a:r>
              <a:rPr lang="en-US" dirty="0" smtClean="0"/>
              <a:t>Gypsum </a:t>
            </a:r>
            <a:r>
              <a:rPr lang="en-US" dirty="0"/>
              <a:t>Association </a:t>
            </a:r>
            <a:endParaRPr lang="en-US" dirty="0" smtClean="0"/>
          </a:p>
          <a:p>
            <a:pPr lvl="1"/>
            <a:r>
              <a:rPr lang="en-US" i="1" dirty="0" smtClean="0"/>
              <a:t>Fire </a:t>
            </a:r>
            <a:r>
              <a:rPr lang="en-US" i="1" dirty="0"/>
              <a:t>Resistance Design Manual (</a:t>
            </a:r>
            <a:r>
              <a:rPr lang="en-US" i="1" dirty="0" smtClean="0"/>
              <a:t>GA-600) </a:t>
            </a:r>
          </a:p>
          <a:p>
            <a:pPr lvl="1"/>
            <a:r>
              <a:rPr lang="en-US" dirty="0" smtClean="0">
                <a:hlinkClick r:id="rId2"/>
              </a:rPr>
              <a:t>Online Manual (read only)</a:t>
            </a:r>
            <a:endParaRPr lang="en-US" dirty="0" smtClean="0"/>
          </a:p>
          <a:p>
            <a:pPr lvl="1"/>
            <a:endParaRPr lang="en-US" b="1" dirty="0" smtClean="0"/>
          </a:p>
          <a:p>
            <a:pPr marL="0" indent="0">
              <a:buNone/>
            </a:pPr>
            <a:endParaRPr lang="en-US"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00150"/>
            <a:ext cx="2514600" cy="3253606"/>
          </a:xfrm>
          <a:prstGeom prst="rect">
            <a:avLst/>
          </a:prstGeom>
          <a:noFill/>
          <a:ln w="127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068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5380</TotalTime>
  <Words>1585</Words>
  <Application>Microsoft Office PowerPoint</Application>
  <PresentationFormat>On-screen Show (16:9)</PresentationFormat>
  <Paragraphs>139</Paragraphs>
  <Slides>32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Custom Design</vt:lpstr>
      <vt:lpstr>Fire Resistance Rated Truss Assemblies</vt:lpstr>
      <vt:lpstr>Introduction</vt:lpstr>
      <vt:lpstr>Generic fire rated wood truss assembly</vt:lpstr>
      <vt:lpstr>Introduction</vt:lpstr>
      <vt:lpstr>Key Definitions</vt:lpstr>
      <vt:lpstr>Introduction</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1: Documented fire-resistance designs</vt:lpstr>
      <vt:lpstr>Method 2: Prescriptive designs </vt:lpstr>
      <vt:lpstr>Method 2: Prescriptive designs </vt:lpstr>
      <vt:lpstr>Method 3: Calculated designs</vt:lpstr>
      <vt:lpstr>Method 3: Calculated designs</vt:lpstr>
      <vt:lpstr>Method 4: Comparison</vt:lpstr>
      <vt:lpstr>Method 4: Comparison</vt:lpstr>
      <vt:lpstr>Method 4: Comparison</vt:lpstr>
      <vt:lpstr>Method 4: Comparison</vt:lpstr>
      <vt:lpstr>Method 5: Alternative materials and methods</vt:lpstr>
      <vt:lpstr>Method 5: Alternative materials and methods</vt:lpstr>
      <vt:lpstr>Conclusion</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Resistance Rated Truss Assemblies</dc:title>
  <dc:creator>Abby Davidson</dc:creator>
  <cp:lastModifiedBy>Matt Tanger</cp:lastModifiedBy>
  <cp:revision>96</cp:revision>
  <dcterms:created xsi:type="dcterms:W3CDTF">2015-06-02T15:10:27Z</dcterms:created>
  <dcterms:modified xsi:type="dcterms:W3CDTF">2016-02-02T21:25:11Z</dcterms:modified>
</cp:coreProperties>
</file>