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23"/>
  </p:notesMasterIdLst>
  <p:sldIdLst>
    <p:sldId id="256" r:id="rId3"/>
    <p:sldId id="318" r:id="rId4"/>
    <p:sldId id="302" r:id="rId5"/>
    <p:sldId id="290" r:id="rId6"/>
    <p:sldId id="308" r:id="rId7"/>
    <p:sldId id="291" r:id="rId8"/>
    <p:sldId id="316" r:id="rId9"/>
    <p:sldId id="294" r:id="rId10"/>
    <p:sldId id="303" r:id="rId11"/>
    <p:sldId id="309" r:id="rId12"/>
    <p:sldId id="295" r:id="rId13"/>
    <p:sldId id="313" r:id="rId14"/>
    <p:sldId id="310" r:id="rId15"/>
    <p:sldId id="306" r:id="rId16"/>
    <p:sldId id="298" r:id="rId17"/>
    <p:sldId id="314" r:id="rId18"/>
    <p:sldId id="311" r:id="rId19"/>
    <p:sldId id="312" r:id="rId20"/>
    <p:sldId id="317" r:id="rId21"/>
    <p:sldId id="301"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07" autoAdjust="0"/>
    <p:restoredTop sz="94660"/>
  </p:normalViewPr>
  <p:slideViewPr>
    <p:cSldViewPr>
      <p:cViewPr varScale="1">
        <p:scale>
          <a:sx n="159" d="100"/>
          <a:sy n="159" d="100"/>
        </p:scale>
        <p:origin x="312"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1D48A-1343-4908-B08B-E3151A4767C5}"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9C59-9D5A-44B6-BBC0-3C7B96246E75}" type="slidenum">
              <a:rPr lang="en-US" smtClean="0"/>
              <a:t>‹#›</a:t>
            </a:fld>
            <a:endParaRPr lang="en-US"/>
          </a:p>
        </p:txBody>
      </p:sp>
    </p:spTree>
    <p:extLst>
      <p:ext uri="{BB962C8B-B14F-4D97-AF65-F5344CB8AC3E}">
        <p14:creationId xmlns:p14="http://schemas.microsoft.com/office/powerpoint/2010/main" val="365918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428176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3229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74912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63676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5666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78301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138792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963553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30107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59235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651265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817347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190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172281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Sprinkler Loads on Trusses</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3/21/2017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Open </a:t>
            </a:r>
            <a:r>
              <a:rPr lang="en-US" dirty="0"/>
              <a:t>webbing </a:t>
            </a:r>
            <a:r>
              <a:rPr lang="en-US" dirty="0" smtClean="0"/>
              <a:t>makes </a:t>
            </a:r>
            <a:r>
              <a:rPr lang="en-US" dirty="0"/>
              <a:t>trusses highly compatible with other building trades. </a:t>
            </a:r>
          </a:p>
          <a:p>
            <a:pPr lvl="1"/>
            <a:r>
              <a:rPr lang="en-US" dirty="0"/>
              <a:t>Water lines for sprinkler systems can be run through the open webbing.</a:t>
            </a:r>
          </a:p>
          <a:p>
            <a:pPr lvl="1"/>
            <a:r>
              <a:rPr lang="en-US" dirty="0"/>
              <a:t>Trusses can easily be designed to accommodate concentrated loads imposed by sprinkler systems.</a:t>
            </a:r>
          </a:p>
          <a:p>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1" t="3995" r="2316"/>
          <a:stretch/>
        </p:blipFill>
        <p:spPr bwMode="auto">
          <a:xfrm>
            <a:off x="5224007" y="1352550"/>
            <a:ext cx="3305534" cy="123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121" y="2848489"/>
            <a:ext cx="3305533" cy="123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Connector 4"/>
          <p:cNvSpPr/>
          <p:nvPr/>
        </p:nvSpPr>
        <p:spPr>
          <a:xfrm>
            <a:off x="7539560" y="1796563"/>
            <a:ext cx="218249" cy="207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Connector 9"/>
          <p:cNvSpPr/>
          <p:nvPr/>
        </p:nvSpPr>
        <p:spPr>
          <a:xfrm>
            <a:off x="7558783" y="3293197"/>
            <a:ext cx="218249" cy="207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7395935" y="1968285"/>
            <a:ext cx="90732" cy="185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399941" y="3106224"/>
            <a:ext cx="86056" cy="13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7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Loads to be accounted for include:</a:t>
            </a:r>
          </a:p>
          <a:p>
            <a:pPr lvl="1"/>
            <a:r>
              <a:rPr lang="en-US" dirty="0" smtClean="0"/>
              <a:t>Uniform dead load of the fire </a:t>
            </a:r>
            <a:r>
              <a:rPr lang="en-US" dirty="0"/>
              <a:t>sprinkler system. </a:t>
            </a:r>
            <a:endParaRPr lang="en-US" dirty="0" smtClean="0"/>
          </a:p>
          <a:p>
            <a:pPr lvl="1"/>
            <a:r>
              <a:rPr lang="en-US" dirty="0" smtClean="0"/>
              <a:t>Any </a:t>
            </a:r>
            <a:r>
              <a:rPr lang="en-US" dirty="0"/>
              <a:t>concentrated dead loads </a:t>
            </a:r>
            <a:r>
              <a:rPr lang="en-US" dirty="0" smtClean="0"/>
              <a:t>not </a:t>
            </a:r>
            <a:r>
              <a:rPr lang="en-US" dirty="0"/>
              <a:t>covered by the uniform load</a:t>
            </a:r>
            <a:r>
              <a:rPr lang="en-US" dirty="0" smtClean="0"/>
              <a:t>.</a:t>
            </a:r>
          </a:p>
          <a:p>
            <a:r>
              <a:rPr lang="en-US" dirty="0"/>
              <a:t>The fire sprinkler system can be supported from either the top chord or the bottom chord of the truss.</a:t>
            </a:r>
            <a:endParaRPr lang="en-US" dirty="0" smtClean="0"/>
          </a:p>
        </p:txBody>
      </p:sp>
      <p:pic>
        <p:nvPicPr>
          <p:cNvPr id="5" name="Content Placeholder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733550"/>
            <a:ext cx="3391066" cy="209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906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 addition to the dead load of the water-filled pipe, the trusses should be designed for a 250-lb concentrated live load </a:t>
            </a:r>
          </a:p>
          <a:p>
            <a:r>
              <a:rPr lang="en-US" dirty="0" smtClean="0"/>
              <a:t>This is applied to any single fire sprinkler support point, but not simultaneously to all support points. </a:t>
            </a:r>
          </a:p>
          <a:p>
            <a:r>
              <a:rPr lang="en-US" dirty="0" smtClean="0"/>
              <a:t>The 250-lb. live load need not be considered simultaneously with other live loads (i.e., roof, snow, wind, etc.). </a:t>
            </a:r>
          </a:p>
          <a:p>
            <a:endParaRPr lang="en-US" dirty="0" smtClean="0"/>
          </a:p>
          <a:p>
            <a:endParaRPr lang="en-US" dirty="0"/>
          </a:p>
        </p:txBody>
      </p:sp>
      <p:pic>
        <p:nvPicPr>
          <p:cNvPr id="18" name="Picture 2" descr="https://pixabay.com/static/uploads/photo/2014/09/10/23/58/architecture-441315_960_720.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770523"/>
            <a:ext cx="3880681" cy="1377015"/>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6261188" y="3173746"/>
            <a:ext cx="103632" cy="25860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Down Arrow 7"/>
          <p:cNvSpPr/>
          <p:nvPr/>
        </p:nvSpPr>
        <p:spPr>
          <a:xfrm>
            <a:off x="6261188" y="3463185"/>
            <a:ext cx="103632" cy="258604"/>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6427304" y="3195326"/>
            <a:ext cx="685800" cy="215444"/>
          </a:xfrm>
          <a:prstGeom prst="rect">
            <a:avLst/>
          </a:prstGeom>
          <a:noFill/>
        </p:spPr>
        <p:txBody>
          <a:bodyPr wrap="square" rtlCol="0">
            <a:spAutoFit/>
          </a:bodyPr>
          <a:lstStyle/>
          <a:p>
            <a:r>
              <a:rPr lang="en-US" sz="800" dirty="0" smtClean="0"/>
              <a:t>Sprinkler </a:t>
            </a:r>
            <a:endParaRPr lang="en-US" sz="800" dirty="0"/>
          </a:p>
        </p:txBody>
      </p:sp>
      <p:sp>
        <p:nvSpPr>
          <p:cNvPr id="10" name="TextBox 9"/>
          <p:cNvSpPr txBox="1"/>
          <p:nvPr/>
        </p:nvSpPr>
        <p:spPr>
          <a:xfrm>
            <a:off x="6431262" y="3506345"/>
            <a:ext cx="896726" cy="215444"/>
          </a:xfrm>
          <a:prstGeom prst="rect">
            <a:avLst/>
          </a:prstGeom>
          <a:noFill/>
        </p:spPr>
        <p:txBody>
          <a:bodyPr wrap="square" rtlCol="0">
            <a:spAutoFit/>
          </a:bodyPr>
          <a:lstStyle/>
          <a:p>
            <a:r>
              <a:rPr lang="en-US" sz="800" dirty="0" smtClean="0"/>
              <a:t>250 lb live load</a:t>
            </a:r>
            <a:endParaRPr lang="en-US" sz="800" dirty="0"/>
          </a:p>
        </p:txBody>
      </p:sp>
    </p:spTree>
    <p:extLst>
      <p:ext uri="{BB962C8B-B14F-4D97-AF65-F5344CB8AC3E}">
        <p14:creationId xmlns:p14="http://schemas.microsoft.com/office/powerpoint/2010/main" val="376359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intent of the 250-lb live load provision is to accommodate the weight of sprinkler installation personnel for a very short time during installation</a:t>
            </a:r>
          </a:p>
          <a:p>
            <a:r>
              <a:rPr lang="en-US" dirty="0" smtClean="0"/>
              <a:t>If multiple sprinkler lines are attached to the same truss, the 250-lb load should be applied at only one location at a time, representing only one worker per truss</a:t>
            </a:r>
          </a:p>
          <a:p>
            <a:endParaRPr lang="en-US" dirty="0"/>
          </a:p>
        </p:txBody>
      </p:sp>
      <p:sp>
        <p:nvSpPr>
          <p:cNvPr id="33" name="Content Placeholder 32"/>
          <p:cNvSpPr>
            <a:spLocks noGrp="1"/>
          </p:cNvSpPr>
          <p:nvPr>
            <p:ph sz="half" idx="2"/>
          </p:nvPr>
        </p:nvSpPr>
        <p:spPr/>
        <p:txBody>
          <a:bodyPr>
            <a:normAutofit fontScale="77500" lnSpcReduction="20000"/>
          </a:bodyPr>
          <a:lstStyle/>
          <a:p>
            <a:endParaRPr lang="en-US" dirty="0"/>
          </a:p>
        </p:txBody>
      </p:sp>
      <p:sp>
        <p:nvSpPr>
          <p:cNvPr id="10" name="Down Arrow 9"/>
          <p:cNvSpPr/>
          <p:nvPr/>
        </p:nvSpPr>
        <p:spPr>
          <a:xfrm>
            <a:off x="8248341" y="2212517"/>
            <a:ext cx="103632" cy="25860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433438" y="2200618"/>
            <a:ext cx="103632" cy="25860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3" descr="C:\Users\adavidson\AppData\Local\Microsoft\Windows\Temporary Internet Files\Content.IE5\QG4GE20M\MC90044131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520" y="115744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142354" y="2521198"/>
            <a:ext cx="685800" cy="215444"/>
          </a:xfrm>
          <a:prstGeom prst="rect">
            <a:avLst/>
          </a:prstGeom>
          <a:noFill/>
        </p:spPr>
        <p:txBody>
          <a:bodyPr wrap="square" rtlCol="0">
            <a:spAutoFit/>
          </a:bodyPr>
          <a:lstStyle/>
          <a:p>
            <a:r>
              <a:rPr lang="en-US" sz="800" dirty="0" smtClean="0"/>
              <a:t>Sprinkler 1</a:t>
            </a:r>
            <a:endParaRPr lang="en-US" sz="800" dirty="0"/>
          </a:p>
        </p:txBody>
      </p:sp>
      <p:sp>
        <p:nvSpPr>
          <p:cNvPr id="19" name="TextBox 18"/>
          <p:cNvSpPr txBox="1"/>
          <p:nvPr/>
        </p:nvSpPr>
        <p:spPr>
          <a:xfrm>
            <a:off x="7957257" y="2540246"/>
            <a:ext cx="685800" cy="215444"/>
          </a:xfrm>
          <a:prstGeom prst="rect">
            <a:avLst/>
          </a:prstGeom>
          <a:noFill/>
        </p:spPr>
        <p:txBody>
          <a:bodyPr wrap="square" rtlCol="0">
            <a:spAutoFit/>
          </a:bodyPr>
          <a:lstStyle/>
          <a:p>
            <a:r>
              <a:rPr lang="en-US" sz="800" dirty="0" smtClean="0"/>
              <a:t>Sprinkler 2</a:t>
            </a:r>
            <a:endParaRPr lang="en-US" sz="800" dirty="0"/>
          </a:p>
        </p:txBody>
      </p:sp>
      <p:pic>
        <p:nvPicPr>
          <p:cNvPr id="21" name="Picture 2" descr="https://pixabay.com/static/uploads/photo/2014/09/10/23/58/architecture-44131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841" y="3236560"/>
            <a:ext cx="2060751" cy="819071"/>
          </a:xfrm>
          <a:prstGeom prst="rect">
            <a:avLst/>
          </a:prstGeom>
          <a:noFill/>
          <a:extLst>
            <a:ext uri="{909E8E84-426E-40DD-AFC4-6F175D3DCCD1}">
              <a14:hiddenFill xmlns:a14="http://schemas.microsoft.com/office/drawing/2010/main">
                <a:solidFill>
                  <a:srgbClr val="FFFFFF"/>
                </a:solidFill>
              </a14:hiddenFill>
            </a:ext>
          </a:extLst>
        </p:spPr>
      </p:pic>
      <p:sp>
        <p:nvSpPr>
          <p:cNvPr id="22" name="Down Arrow 21"/>
          <p:cNvSpPr/>
          <p:nvPr/>
        </p:nvSpPr>
        <p:spPr>
          <a:xfrm>
            <a:off x="7143441" y="4056598"/>
            <a:ext cx="103632" cy="2893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Down Arrow 22"/>
          <p:cNvSpPr/>
          <p:nvPr/>
        </p:nvSpPr>
        <p:spPr>
          <a:xfrm>
            <a:off x="7853625" y="4056598"/>
            <a:ext cx="103632" cy="28936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4" descr="C:\Users\adavidson\AppData\Local\Microsoft\Windows\Temporary Internet Files\Content.IE5\PSL81JKK\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8841" y="3145359"/>
            <a:ext cx="457200" cy="51158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852357" y="4359880"/>
            <a:ext cx="685800" cy="215444"/>
          </a:xfrm>
          <a:prstGeom prst="rect">
            <a:avLst/>
          </a:prstGeom>
          <a:noFill/>
        </p:spPr>
        <p:txBody>
          <a:bodyPr wrap="square" rtlCol="0">
            <a:spAutoFit/>
          </a:bodyPr>
          <a:lstStyle/>
          <a:p>
            <a:r>
              <a:rPr lang="en-US" sz="800" dirty="0" smtClean="0"/>
              <a:t>Sprinkler 1</a:t>
            </a:r>
            <a:endParaRPr lang="en-US" sz="800" dirty="0"/>
          </a:p>
        </p:txBody>
      </p:sp>
      <p:sp>
        <p:nvSpPr>
          <p:cNvPr id="26" name="TextBox 25"/>
          <p:cNvSpPr txBox="1"/>
          <p:nvPr/>
        </p:nvSpPr>
        <p:spPr>
          <a:xfrm>
            <a:off x="7562541" y="4362134"/>
            <a:ext cx="685800" cy="215444"/>
          </a:xfrm>
          <a:prstGeom prst="rect">
            <a:avLst/>
          </a:prstGeom>
          <a:noFill/>
        </p:spPr>
        <p:txBody>
          <a:bodyPr wrap="square" rtlCol="0">
            <a:spAutoFit/>
          </a:bodyPr>
          <a:lstStyle/>
          <a:p>
            <a:r>
              <a:rPr lang="en-US" sz="800" dirty="0" smtClean="0"/>
              <a:t>Sprinkler 2</a:t>
            </a:r>
            <a:endParaRPr lang="en-US" sz="800" dirty="0"/>
          </a:p>
        </p:txBody>
      </p:sp>
      <p:pic>
        <p:nvPicPr>
          <p:cNvPr id="29" name="Picture 2" descr="https://pixabay.com/static/uploads/photo/2014/09/10/23/58/architecture-44131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778" y="1380138"/>
            <a:ext cx="2060751" cy="81907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pixabay.com/static/uploads/photo/2014/09/10/23/58/architecture-44131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881" y="1380138"/>
            <a:ext cx="2060751" cy="81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29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1" t="3995" r="2316"/>
          <a:stretch/>
        </p:blipFill>
        <p:spPr bwMode="auto">
          <a:xfrm>
            <a:off x="5824928" y="3260454"/>
            <a:ext cx="2478136" cy="92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Loading</a:t>
            </a:r>
            <a:endParaRPr lang="en-US" dirty="0"/>
          </a:p>
        </p:txBody>
      </p:sp>
      <p:sp>
        <p:nvSpPr>
          <p:cNvPr id="3" name="Content Placeholder 2"/>
          <p:cNvSpPr>
            <a:spLocks noGrp="1"/>
          </p:cNvSpPr>
          <p:nvPr>
            <p:ph sz="half" idx="1"/>
          </p:nvPr>
        </p:nvSpPr>
        <p:spPr/>
        <p:txBody>
          <a:bodyPr>
            <a:normAutofit/>
          </a:bodyPr>
          <a:lstStyle/>
          <a:p>
            <a:r>
              <a:rPr lang="en-US" sz="2000" dirty="0" smtClean="0"/>
              <a:t>In residential sprinkler system installations:</a:t>
            </a:r>
          </a:p>
          <a:p>
            <a:pPr lvl="1"/>
            <a:r>
              <a:rPr lang="en-US" sz="1800" dirty="0" smtClean="0"/>
              <a:t>NFPA 13D assumes that the sprinkler system will use the domestic water delivery system.</a:t>
            </a:r>
          </a:p>
          <a:p>
            <a:pPr lvl="2"/>
            <a:r>
              <a:rPr lang="en-US" sz="1600" dirty="0" smtClean="0"/>
              <a:t>Additional dead loads may not need to be accounted for. </a:t>
            </a:r>
          </a:p>
          <a:p>
            <a:pPr lvl="1"/>
            <a:r>
              <a:rPr lang="en-US" sz="1800" dirty="0" smtClean="0"/>
              <a:t>The truss design and fire sprinkler system design still need to be coordinated to prevent conflicts</a:t>
            </a:r>
            <a:endParaRPr lang="en-US" sz="2000" dirty="0"/>
          </a:p>
        </p:txBody>
      </p:sp>
      <p:sp>
        <p:nvSpPr>
          <p:cNvPr id="9" name="Content Placeholder 8"/>
          <p:cNvSpPr>
            <a:spLocks noGrp="1"/>
          </p:cNvSpPr>
          <p:nvPr>
            <p:ph sz="half" idx="2"/>
          </p:nvPr>
        </p:nvSpPr>
        <p:spPr/>
        <p:txBody>
          <a:bodyPr>
            <a:normAutofit/>
          </a:bodyPr>
          <a:lstStyle/>
          <a:p>
            <a:endParaRPr lang="en-US" dirty="0"/>
          </a:p>
        </p:txBody>
      </p:sp>
      <p:sp>
        <p:nvSpPr>
          <p:cNvPr id="24" name="Flowchart: Process 23"/>
          <p:cNvSpPr/>
          <p:nvPr/>
        </p:nvSpPr>
        <p:spPr>
          <a:xfrm>
            <a:off x="7633936" y="3116689"/>
            <a:ext cx="16362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Process 24"/>
          <p:cNvSpPr/>
          <p:nvPr/>
        </p:nvSpPr>
        <p:spPr>
          <a:xfrm>
            <a:off x="7633937" y="3441207"/>
            <a:ext cx="163620" cy="2573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Connector 5"/>
          <p:cNvSpPr/>
          <p:nvPr/>
        </p:nvSpPr>
        <p:spPr>
          <a:xfrm>
            <a:off x="7633937" y="3644786"/>
            <a:ext cx="163619" cy="1552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Bent Arrow 7"/>
          <p:cNvSpPr/>
          <p:nvPr/>
        </p:nvSpPr>
        <p:spPr>
          <a:xfrm flipH="1" flipV="1">
            <a:off x="6061965" y="3260453"/>
            <a:ext cx="369412" cy="544481"/>
          </a:xfrm>
          <a:custGeom>
            <a:avLst/>
            <a:gdLst>
              <a:gd name="connsiteX0" fmla="*/ 0 w 838199"/>
              <a:gd name="connsiteY0" fmla="*/ 685800 h 685800"/>
              <a:gd name="connsiteX1" fmla="*/ 0 w 838199"/>
              <a:gd name="connsiteY1" fmla="*/ 385763 h 685800"/>
              <a:gd name="connsiteX2" fmla="*/ 300038 w 838199"/>
              <a:gd name="connsiteY2" fmla="*/ 85725 h 685800"/>
              <a:gd name="connsiteX3" fmla="*/ 666749 w 838199"/>
              <a:gd name="connsiteY3" fmla="*/ 85725 h 685800"/>
              <a:gd name="connsiteX4" fmla="*/ 666749 w 838199"/>
              <a:gd name="connsiteY4" fmla="*/ 0 h 685800"/>
              <a:gd name="connsiteX5" fmla="*/ 838199 w 838199"/>
              <a:gd name="connsiteY5" fmla="*/ 171450 h 685800"/>
              <a:gd name="connsiteX6" fmla="*/ 666749 w 838199"/>
              <a:gd name="connsiteY6" fmla="*/ 342900 h 685800"/>
              <a:gd name="connsiteX7" fmla="*/ 666749 w 838199"/>
              <a:gd name="connsiteY7" fmla="*/ 257175 h 685800"/>
              <a:gd name="connsiteX8" fmla="*/ 300038 w 838199"/>
              <a:gd name="connsiteY8" fmla="*/ 257175 h 685800"/>
              <a:gd name="connsiteX9" fmla="*/ 171450 w 838199"/>
              <a:gd name="connsiteY9" fmla="*/ 385763 h 685800"/>
              <a:gd name="connsiteX10" fmla="*/ 171450 w 838199"/>
              <a:gd name="connsiteY10" fmla="*/ 685800 h 685800"/>
              <a:gd name="connsiteX11" fmla="*/ 0 w 838199"/>
              <a:gd name="connsiteY11" fmla="*/ 685800 h 685800"/>
              <a:gd name="connsiteX0" fmla="*/ 0 w 838199"/>
              <a:gd name="connsiteY0" fmla="*/ 685800 h 685800"/>
              <a:gd name="connsiteX1" fmla="*/ 0 w 838199"/>
              <a:gd name="connsiteY1" fmla="*/ 385763 h 685800"/>
              <a:gd name="connsiteX2" fmla="*/ 300038 w 838199"/>
              <a:gd name="connsiteY2" fmla="*/ 85725 h 685800"/>
              <a:gd name="connsiteX3" fmla="*/ 666749 w 838199"/>
              <a:gd name="connsiteY3" fmla="*/ 85725 h 685800"/>
              <a:gd name="connsiteX4" fmla="*/ 666749 w 838199"/>
              <a:gd name="connsiteY4" fmla="*/ 0 h 685800"/>
              <a:gd name="connsiteX5" fmla="*/ 838199 w 838199"/>
              <a:gd name="connsiteY5" fmla="*/ 171450 h 685800"/>
              <a:gd name="connsiteX6" fmla="*/ 670886 w 838199"/>
              <a:gd name="connsiteY6" fmla="*/ 260149 h 685800"/>
              <a:gd name="connsiteX7" fmla="*/ 666749 w 838199"/>
              <a:gd name="connsiteY7" fmla="*/ 257175 h 685800"/>
              <a:gd name="connsiteX8" fmla="*/ 300038 w 838199"/>
              <a:gd name="connsiteY8" fmla="*/ 257175 h 685800"/>
              <a:gd name="connsiteX9" fmla="*/ 171450 w 838199"/>
              <a:gd name="connsiteY9" fmla="*/ 385763 h 685800"/>
              <a:gd name="connsiteX10" fmla="*/ 171450 w 838199"/>
              <a:gd name="connsiteY10" fmla="*/ 685800 h 685800"/>
              <a:gd name="connsiteX11" fmla="*/ 0 w 838199"/>
              <a:gd name="connsiteY11" fmla="*/ 685800 h 685800"/>
              <a:gd name="connsiteX0" fmla="*/ 0 w 838199"/>
              <a:gd name="connsiteY0" fmla="*/ 600075 h 600075"/>
              <a:gd name="connsiteX1" fmla="*/ 0 w 838199"/>
              <a:gd name="connsiteY1" fmla="*/ 300038 h 600075"/>
              <a:gd name="connsiteX2" fmla="*/ 300038 w 838199"/>
              <a:gd name="connsiteY2" fmla="*/ 0 h 600075"/>
              <a:gd name="connsiteX3" fmla="*/ 666749 w 838199"/>
              <a:gd name="connsiteY3" fmla="*/ 0 h 600075"/>
              <a:gd name="connsiteX4" fmla="*/ 658474 w 838199"/>
              <a:gd name="connsiteY4" fmla="*/ 1163 h 600075"/>
              <a:gd name="connsiteX5" fmla="*/ 838199 w 838199"/>
              <a:gd name="connsiteY5" fmla="*/ 85725 h 600075"/>
              <a:gd name="connsiteX6" fmla="*/ 670886 w 838199"/>
              <a:gd name="connsiteY6" fmla="*/ 174424 h 600075"/>
              <a:gd name="connsiteX7" fmla="*/ 666749 w 838199"/>
              <a:gd name="connsiteY7" fmla="*/ 171450 h 600075"/>
              <a:gd name="connsiteX8" fmla="*/ 300038 w 838199"/>
              <a:gd name="connsiteY8" fmla="*/ 171450 h 600075"/>
              <a:gd name="connsiteX9" fmla="*/ 171450 w 838199"/>
              <a:gd name="connsiteY9" fmla="*/ 300038 h 600075"/>
              <a:gd name="connsiteX10" fmla="*/ 171450 w 838199"/>
              <a:gd name="connsiteY10" fmla="*/ 600075 h 600075"/>
              <a:gd name="connsiteX11" fmla="*/ 0 w 838199"/>
              <a:gd name="connsiteY11" fmla="*/ 600075 h 600075"/>
              <a:gd name="connsiteX0" fmla="*/ 0 w 670886"/>
              <a:gd name="connsiteY0" fmla="*/ 600075 h 600075"/>
              <a:gd name="connsiteX1" fmla="*/ 0 w 670886"/>
              <a:gd name="connsiteY1" fmla="*/ 300038 h 600075"/>
              <a:gd name="connsiteX2" fmla="*/ 300038 w 670886"/>
              <a:gd name="connsiteY2" fmla="*/ 0 h 600075"/>
              <a:gd name="connsiteX3" fmla="*/ 666749 w 670886"/>
              <a:gd name="connsiteY3" fmla="*/ 0 h 600075"/>
              <a:gd name="connsiteX4" fmla="*/ 658474 w 670886"/>
              <a:gd name="connsiteY4" fmla="*/ 1163 h 600075"/>
              <a:gd name="connsiteX5" fmla="*/ 449269 w 670886"/>
              <a:gd name="connsiteY5" fmla="*/ 85725 h 600075"/>
              <a:gd name="connsiteX6" fmla="*/ 670886 w 670886"/>
              <a:gd name="connsiteY6" fmla="*/ 174424 h 600075"/>
              <a:gd name="connsiteX7" fmla="*/ 666749 w 670886"/>
              <a:gd name="connsiteY7" fmla="*/ 171450 h 600075"/>
              <a:gd name="connsiteX8" fmla="*/ 300038 w 670886"/>
              <a:gd name="connsiteY8" fmla="*/ 171450 h 600075"/>
              <a:gd name="connsiteX9" fmla="*/ 171450 w 670886"/>
              <a:gd name="connsiteY9" fmla="*/ 300038 h 600075"/>
              <a:gd name="connsiteX10" fmla="*/ 171450 w 670886"/>
              <a:gd name="connsiteY10" fmla="*/ 600075 h 600075"/>
              <a:gd name="connsiteX11" fmla="*/ 0 w 670886"/>
              <a:gd name="connsiteY11" fmla="*/ 600075 h 600075"/>
              <a:gd name="connsiteX0" fmla="*/ 0 w 670886"/>
              <a:gd name="connsiteY0" fmla="*/ 600075 h 600075"/>
              <a:gd name="connsiteX1" fmla="*/ 0 w 670886"/>
              <a:gd name="connsiteY1" fmla="*/ 300038 h 600075"/>
              <a:gd name="connsiteX2" fmla="*/ 300038 w 670886"/>
              <a:gd name="connsiteY2" fmla="*/ 0 h 600075"/>
              <a:gd name="connsiteX3" fmla="*/ 666749 w 670886"/>
              <a:gd name="connsiteY3" fmla="*/ 0 h 600075"/>
              <a:gd name="connsiteX4" fmla="*/ 658474 w 670886"/>
              <a:gd name="connsiteY4" fmla="*/ 1163 h 600075"/>
              <a:gd name="connsiteX5" fmla="*/ 449269 w 670886"/>
              <a:gd name="connsiteY5" fmla="*/ 85725 h 600075"/>
              <a:gd name="connsiteX6" fmla="*/ 670886 w 670886"/>
              <a:gd name="connsiteY6" fmla="*/ 174424 h 600075"/>
              <a:gd name="connsiteX7" fmla="*/ 439183 w 670886"/>
              <a:gd name="connsiteY7" fmla="*/ 179725 h 600075"/>
              <a:gd name="connsiteX8" fmla="*/ 300038 w 670886"/>
              <a:gd name="connsiteY8" fmla="*/ 171450 h 600075"/>
              <a:gd name="connsiteX9" fmla="*/ 171450 w 670886"/>
              <a:gd name="connsiteY9" fmla="*/ 300038 h 600075"/>
              <a:gd name="connsiteX10" fmla="*/ 171450 w 670886"/>
              <a:gd name="connsiteY10" fmla="*/ 600075 h 600075"/>
              <a:gd name="connsiteX11" fmla="*/ 0 w 670886"/>
              <a:gd name="connsiteY11" fmla="*/ 600075 h 600075"/>
              <a:gd name="connsiteX0" fmla="*/ 0 w 666749"/>
              <a:gd name="connsiteY0" fmla="*/ 600075 h 600075"/>
              <a:gd name="connsiteX1" fmla="*/ 0 w 666749"/>
              <a:gd name="connsiteY1" fmla="*/ 300038 h 600075"/>
              <a:gd name="connsiteX2" fmla="*/ 300038 w 666749"/>
              <a:gd name="connsiteY2" fmla="*/ 0 h 600075"/>
              <a:gd name="connsiteX3" fmla="*/ 666749 w 666749"/>
              <a:gd name="connsiteY3" fmla="*/ 0 h 600075"/>
              <a:gd name="connsiteX4" fmla="*/ 658474 w 666749"/>
              <a:gd name="connsiteY4" fmla="*/ 1163 h 600075"/>
              <a:gd name="connsiteX5" fmla="*/ 449269 w 666749"/>
              <a:gd name="connsiteY5" fmla="*/ 85725 h 600075"/>
              <a:gd name="connsiteX6" fmla="*/ 464008 w 666749"/>
              <a:gd name="connsiteY6" fmla="*/ 178561 h 600075"/>
              <a:gd name="connsiteX7" fmla="*/ 439183 w 666749"/>
              <a:gd name="connsiteY7" fmla="*/ 179725 h 600075"/>
              <a:gd name="connsiteX8" fmla="*/ 300038 w 666749"/>
              <a:gd name="connsiteY8" fmla="*/ 171450 h 600075"/>
              <a:gd name="connsiteX9" fmla="*/ 171450 w 666749"/>
              <a:gd name="connsiteY9" fmla="*/ 300038 h 600075"/>
              <a:gd name="connsiteX10" fmla="*/ 171450 w 666749"/>
              <a:gd name="connsiteY10" fmla="*/ 600075 h 600075"/>
              <a:gd name="connsiteX11" fmla="*/ 0 w 666749"/>
              <a:gd name="connsiteY11" fmla="*/ 600075 h 600075"/>
              <a:gd name="connsiteX0" fmla="*/ 0 w 666749"/>
              <a:gd name="connsiteY0" fmla="*/ 623737 h 623737"/>
              <a:gd name="connsiteX1" fmla="*/ 0 w 666749"/>
              <a:gd name="connsiteY1" fmla="*/ 323700 h 623737"/>
              <a:gd name="connsiteX2" fmla="*/ 300038 w 666749"/>
              <a:gd name="connsiteY2" fmla="*/ 23662 h 623737"/>
              <a:gd name="connsiteX3" fmla="*/ 666749 w 666749"/>
              <a:gd name="connsiteY3" fmla="*/ 23662 h 623737"/>
              <a:gd name="connsiteX4" fmla="*/ 451596 w 666749"/>
              <a:gd name="connsiteY4" fmla="*/ 0 h 623737"/>
              <a:gd name="connsiteX5" fmla="*/ 449269 w 666749"/>
              <a:gd name="connsiteY5" fmla="*/ 109387 h 623737"/>
              <a:gd name="connsiteX6" fmla="*/ 464008 w 666749"/>
              <a:gd name="connsiteY6" fmla="*/ 202223 h 623737"/>
              <a:gd name="connsiteX7" fmla="*/ 439183 w 666749"/>
              <a:gd name="connsiteY7" fmla="*/ 203387 h 623737"/>
              <a:gd name="connsiteX8" fmla="*/ 300038 w 666749"/>
              <a:gd name="connsiteY8" fmla="*/ 195112 h 623737"/>
              <a:gd name="connsiteX9" fmla="*/ 171450 w 666749"/>
              <a:gd name="connsiteY9" fmla="*/ 323700 h 623737"/>
              <a:gd name="connsiteX10" fmla="*/ 171450 w 666749"/>
              <a:gd name="connsiteY10" fmla="*/ 623737 h 623737"/>
              <a:gd name="connsiteX11" fmla="*/ 0 w 666749"/>
              <a:gd name="connsiteY11" fmla="*/ 623737 h 623737"/>
              <a:gd name="connsiteX0" fmla="*/ 0 w 666749"/>
              <a:gd name="connsiteY0" fmla="*/ 607186 h 607186"/>
              <a:gd name="connsiteX1" fmla="*/ 0 w 666749"/>
              <a:gd name="connsiteY1" fmla="*/ 307149 h 607186"/>
              <a:gd name="connsiteX2" fmla="*/ 300038 w 666749"/>
              <a:gd name="connsiteY2" fmla="*/ 7111 h 607186"/>
              <a:gd name="connsiteX3" fmla="*/ 666749 w 666749"/>
              <a:gd name="connsiteY3" fmla="*/ 7111 h 607186"/>
              <a:gd name="connsiteX4" fmla="*/ 435046 w 666749"/>
              <a:gd name="connsiteY4" fmla="*/ 0 h 607186"/>
              <a:gd name="connsiteX5" fmla="*/ 449269 w 666749"/>
              <a:gd name="connsiteY5" fmla="*/ 92836 h 607186"/>
              <a:gd name="connsiteX6" fmla="*/ 464008 w 666749"/>
              <a:gd name="connsiteY6" fmla="*/ 185672 h 607186"/>
              <a:gd name="connsiteX7" fmla="*/ 439183 w 666749"/>
              <a:gd name="connsiteY7" fmla="*/ 186836 h 607186"/>
              <a:gd name="connsiteX8" fmla="*/ 300038 w 666749"/>
              <a:gd name="connsiteY8" fmla="*/ 178561 h 607186"/>
              <a:gd name="connsiteX9" fmla="*/ 171450 w 666749"/>
              <a:gd name="connsiteY9" fmla="*/ 307149 h 607186"/>
              <a:gd name="connsiteX10" fmla="*/ 171450 w 666749"/>
              <a:gd name="connsiteY10" fmla="*/ 607186 h 607186"/>
              <a:gd name="connsiteX11" fmla="*/ 0 w 666749"/>
              <a:gd name="connsiteY11" fmla="*/ 607186 h 607186"/>
              <a:gd name="connsiteX0" fmla="*/ 0 w 666749"/>
              <a:gd name="connsiteY0" fmla="*/ 611324 h 611324"/>
              <a:gd name="connsiteX1" fmla="*/ 0 w 666749"/>
              <a:gd name="connsiteY1" fmla="*/ 311287 h 611324"/>
              <a:gd name="connsiteX2" fmla="*/ 300038 w 666749"/>
              <a:gd name="connsiteY2" fmla="*/ 11249 h 611324"/>
              <a:gd name="connsiteX3" fmla="*/ 666749 w 666749"/>
              <a:gd name="connsiteY3" fmla="*/ 11249 h 611324"/>
              <a:gd name="connsiteX4" fmla="*/ 451596 w 666749"/>
              <a:gd name="connsiteY4" fmla="*/ 0 h 611324"/>
              <a:gd name="connsiteX5" fmla="*/ 449269 w 666749"/>
              <a:gd name="connsiteY5" fmla="*/ 96974 h 611324"/>
              <a:gd name="connsiteX6" fmla="*/ 464008 w 666749"/>
              <a:gd name="connsiteY6" fmla="*/ 189810 h 611324"/>
              <a:gd name="connsiteX7" fmla="*/ 439183 w 666749"/>
              <a:gd name="connsiteY7" fmla="*/ 190974 h 611324"/>
              <a:gd name="connsiteX8" fmla="*/ 300038 w 666749"/>
              <a:gd name="connsiteY8" fmla="*/ 182699 h 611324"/>
              <a:gd name="connsiteX9" fmla="*/ 171450 w 666749"/>
              <a:gd name="connsiteY9" fmla="*/ 311287 h 611324"/>
              <a:gd name="connsiteX10" fmla="*/ 171450 w 666749"/>
              <a:gd name="connsiteY10" fmla="*/ 611324 h 611324"/>
              <a:gd name="connsiteX11" fmla="*/ 0 w 666749"/>
              <a:gd name="connsiteY11" fmla="*/ 611324 h 611324"/>
              <a:gd name="connsiteX0" fmla="*/ 0 w 464008"/>
              <a:gd name="connsiteY0" fmla="*/ 611324 h 611324"/>
              <a:gd name="connsiteX1" fmla="*/ 0 w 464008"/>
              <a:gd name="connsiteY1" fmla="*/ 311287 h 611324"/>
              <a:gd name="connsiteX2" fmla="*/ 300038 w 464008"/>
              <a:gd name="connsiteY2" fmla="*/ 11249 h 611324"/>
              <a:gd name="connsiteX3" fmla="*/ 459871 w 464008"/>
              <a:gd name="connsiteY3" fmla="*/ 11249 h 611324"/>
              <a:gd name="connsiteX4" fmla="*/ 451596 w 464008"/>
              <a:gd name="connsiteY4" fmla="*/ 0 h 611324"/>
              <a:gd name="connsiteX5" fmla="*/ 449269 w 464008"/>
              <a:gd name="connsiteY5" fmla="*/ 96974 h 611324"/>
              <a:gd name="connsiteX6" fmla="*/ 464008 w 464008"/>
              <a:gd name="connsiteY6" fmla="*/ 189810 h 611324"/>
              <a:gd name="connsiteX7" fmla="*/ 439183 w 464008"/>
              <a:gd name="connsiteY7" fmla="*/ 190974 h 611324"/>
              <a:gd name="connsiteX8" fmla="*/ 300038 w 464008"/>
              <a:gd name="connsiteY8" fmla="*/ 182699 h 611324"/>
              <a:gd name="connsiteX9" fmla="*/ 171450 w 464008"/>
              <a:gd name="connsiteY9" fmla="*/ 311287 h 611324"/>
              <a:gd name="connsiteX10" fmla="*/ 171450 w 464008"/>
              <a:gd name="connsiteY10" fmla="*/ 611324 h 611324"/>
              <a:gd name="connsiteX11" fmla="*/ 0 w 464008"/>
              <a:gd name="connsiteY11" fmla="*/ 611324 h 611324"/>
              <a:gd name="connsiteX0" fmla="*/ 0 w 464008"/>
              <a:gd name="connsiteY0" fmla="*/ 611324 h 611324"/>
              <a:gd name="connsiteX1" fmla="*/ 0 w 464008"/>
              <a:gd name="connsiteY1" fmla="*/ 311287 h 611324"/>
              <a:gd name="connsiteX2" fmla="*/ 300038 w 464008"/>
              <a:gd name="connsiteY2" fmla="*/ 11249 h 611324"/>
              <a:gd name="connsiteX3" fmla="*/ 459871 w 464008"/>
              <a:gd name="connsiteY3" fmla="*/ 11249 h 611324"/>
              <a:gd name="connsiteX4" fmla="*/ 451596 w 464008"/>
              <a:gd name="connsiteY4" fmla="*/ 0 h 611324"/>
              <a:gd name="connsiteX5" fmla="*/ 461681 w 464008"/>
              <a:gd name="connsiteY5" fmla="*/ 96974 h 611324"/>
              <a:gd name="connsiteX6" fmla="*/ 464008 w 464008"/>
              <a:gd name="connsiteY6" fmla="*/ 189810 h 611324"/>
              <a:gd name="connsiteX7" fmla="*/ 439183 w 464008"/>
              <a:gd name="connsiteY7" fmla="*/ 190974 h 611324"/>
              <a:gd name="connsiteX8" fmla="*/ 300038 w 464008"/>
              <a:gd name="connsiteY8" fmla="*/ 182699 h 611324"/>
              <a:gd name="connsiteX9" fmla="*/ 171450 w 464008"/>
              <a:gd name="connsiteY9" fmla="*/ 311287 h 611324"/>
              <a:gd name="connsiteX10" fmla="*/ 171450 w 464008"/>
              <a:gd name="connsiteY10" fmla="*/ 611324 h 611324"/>
              <a:gd name="connsiteX11" fmla="*/ 0 w 464008"/>
              <a:gd name="connsiteY11" fmla="*/ 611324 h 611324"/>
              <a:gd name="connsiteX0" fmla="*/ 0 w 464008"/>
              <a:gd name="connsiteY0" fmla="*/ 611324 h 611324"/>
              <a:gd name="connsiteX1" fmla="*/ 0 w 464008"/>
              <a:gd name="connsiteY1" fmla="*/ 311287 h 611324"/>
              <a:gd name="connsiteX2" fmla="*/ 300038 w 464008"/>
              <a:gd name="connsiteY2" fmla="*/ 11249 h 611324"/>
              <a:gd name="connsiteX3" fmla="*/ 459871 w 464008"/>
              <a:gd name="connsiteY3" fmla="*/ 11249 h 611324"/>
              <a:gd name="connsiteX4" fmla="*/ 451596 w 464008"/>
              <a:gd name="connsiteY4" fmla="*/ 0 h 611324"/>
              <a:gd name="connsiteX5" fmla="*/ 449268 w 464008"/>
              <a:gd name="connsiteY5" fmla="*/ 96974 h 611324"/>
              <a:gd name="connsiteX6" fmla="*/ 464008 w 464008"/>
              <a:gd name="connsiteY6" fmla="*/ 189810 h 611324"/>
              <a:gd name="connsiteX7" fmla="*/ 439183 w 464008"/>
              <a:gd name="connsiteY7" fmla="*/ 190974 h 611324"/>
              <a:gd name="connsiteX8" fmla="*/ 300038 w 464008"/>
              <a:gd name="connsiteY8" fmla="*/ 182699 h 611324"/>
              <a:gd name="connsiteX9" fmla="*/ 171450 w 464008"/>
              <a:gd name="connsiteY9" fmla="*/ 311287 h 611324"/>
              <a:gd name="connsiteX10" fmla="*/ 171450 w 464008"/>
              <a:gd name="connsiteY10" fmla="*/ 611324 h 611324"/>
              <a:gd name="connsiteX11" fmla="*/ 0 w 464008"/>
              <a:gd name="connsiteY11" fmla="*/ 611324 h 611324"/>
              <a:gd name="connsiteX0" fmla="*/ 0 w 459871"/>
              <a:gd name="connsiteY0" fmla="*/ 611324 h 611324"/>
              <a:gd name="connsiteX1" fmla="*/ 0 w 459871"/>
              <a:gd name="connsiteY1" fmla="*/ 311287 h 611324"/>
              <a:gd name="connsiteX2" fmla="*/ 300038 w 459871"/>
              <a:gd name="connsiteY2" fmla="*/ 11249 h 611324"/>
              <a:gd name="connsiteX3" fmla="*/ 459871 w 459871"/>
              <a:gd name="connsiteY3" fmla="*/ 11249 h 611324"/>
              <a:gd name="connsiteX4" fmla="*/ 451596 w 459871"/>
              <a:gd name="connsiteY4" fmla="*/ 0 h 611324"/>
              <a:gd name="connsiteX5" fmla="*/ 449268 w 459871"/>
              <a:gd name="connsiteY5" fmla="*/ 96974 h 611324"/>
              <a:gd name="connsiteX6" fmla="*/ 448810 w 459871"/>
              <a:gd name="connsiteY6" fmla="*/ 194876 h 611324"/>
              <a:gd name="connsiteX7" fmla="*/ 439183 w 459871"/>
              <a:gd name="connsiteY7" fmla="*/ 190974 h 611324"/>
              <a:gd name="connsiteX8" fmla="*/ 300038 w 459871"/>
              <a:gd name="connsiteY8" fmla="*/ 182699 h 611324"/>
              <a:gd name="connsiteX9" fmla="*/ 171450 w 459871"/>
              <a:gd name="connsiteY9" fmla="*/ 311287 h 611324"/>
              <a:gd name="connsiteX10" fmla="*/ 171450 w 459871"/>
              <a:gd name="connsiteY10" fmla="*/ 611324 h 611324"/>
              <a:gd name="connsiteX11" fmla="*/ 0 w 459871"/>
              <a:gd name="connsiteY11" fmla="*/ 611324 h 611324"/>
              <a:gd name="connsiteX0" fmla="*/ 0 w 459871"/>
              <a:gd name="connsiteY0" fmla="*/ 611324 h 611324"/>
              <a:gd name="connsiteX1" fmla="*/ 0 w 459871"/>
              <a:gd name="connsiteY1" fmla="*/ 311287 h 611324"/>
              <a:gd name="connsiteX2" fmla="*/ 300038 w 459871"/>
              <a:gd name="connsiteY2" fmla="*/ 11249 h 611324"/>
              <a:gd name="connsiteX3" fmla="*/ 459871 w 459871"/>
              <a:gd name="connsiteY3" fmla="*/ 1117 h 611324"/>
              <a:gd name="connsiteX4" fmla="*/ 451596 w 459871"/>
              <a:gd name="connsiteY4" fmla="*/ 0 h 611324"/>
              <a:gd name="connsiteX5" fmla="*/ 449268 w 459871"/>
              <a:gd name="connsiteY5" fmla="*/ 96974 h 611324"/>
              <a:gd name="connsiteX6" fmla="*/ 448810 w 459871"/>
              <a:gd name="connsiteY6" fmla="*/ 194876 h 611324"/>
              <a:gd name="connsiteX7" fmla="*/ 439183 w 459871"/>
              <a:gd name="connsiteY7" fmla="*/ 190974 h 611324"/>
              <a:gd name="connsiteX8" fmla="*/ 300038 w 459871"/>
              <a:gd name="connsiteY8" fmla="*/ 182699 h 611324"/>
              <a:gd name="connsiteX9" fmla="*/ 171450 w 459871"/>
              <a:gd name="connsiteY9" fmla="*/ 311287 h 611324"/>
              <a:gd name="connsiteX10" fmla="*/ 171450 w 459871"/>
              <a:gd name="connsiteY10" fmla="*/ 611324 h 611324"/>
              <a:gd name="connsiteX11" fmla="*/ 0 w 459871"/>
              <a:gd name="connsiteY11" fmla="*/ 611324 h 611324"/>
              <a:gd name="connsiteX0" fmla="*/ 0 w 459871"/>
              <a:gd name="connsiteY0" fmla="*/ 610207 h 610207"/>
              <a:gd name="connsiteX1" fmla="*/ 0 w 459871"/>
              <a:gd name="connsiteY1" fmla="*/ 310170 h 610207"/>
              <a:gd name="connsiteX2" fmla="*/ 300038 w 459871"/>
              <a:gd name="connsiteY2" fmla="*/ 10132 h 610207"/>
              <a:gd name="connsiteX3" fmla="*/ 459871 w 459871"/>
              <a:gd name="connsiteY3" fmla="*/ 0 h 610207"/>
              <a:gd name="connsiteX4" fmla="*/ 451596 w 459871"/>
              <a:gd name="connsiteY4" fmla="*/ 11548 h 610207"/>
              <a:gd name="connsiteX5" fmla="*/ 449268 w 459871"/>
              <a:gd name="connsiteY5" fmla="*/ 95857 h 610207"/>
              <a:gd name="connsiteX6" fmla="*/ 448810 w 459871"/>
              <a:gd name="connsiteY6" fmla="*/ 193759 h 610207"/>
              <a:gd name="connsiteX7" fmla="*/ 439183 w 459871"/>
              <a:gd name="connsiteY7" fmla="*/ 189857 h 610207"/>
              <a:gd name="connsiteX8" fmla="*/ 300038 w 459871"/>
              <a:gd name="connsiteY8" fmla="*/ 181582 h 610207"/>
              <a:gd name="connsiteX9" fmla="*/ 171450 w 459871"/>
              <a:gd name="connsiteY9" fmla="*/ 310170 h 610207"/>
              <a:gd name="connsiteX10" fmla="*/ 171450 w 459871"/>
              <a:gd name="connsiteY10" fmla="*/ 610207 h 610207"/>
              <a:gd name="connsiteX11" fmla="*/ 0 w 459871"/>
              <a:gd name="connsiteY11" fmla="*/ 610207 h 610207"/>
              <a:gd name="connsiteX0" fmla="*/ 0 w 451596"/>
              <a:gd name="connsiteY0" fmla="*/ 600075 h 600075"/>
              <a:gd name="connsiteX1" fmla="*/ 0 w 451596"/>
              <a:gd name="connsiteY1" fmla="*/ 300038 h 600075"/>
              <a:gd name="connsiteX2" fmla="*/ 300038 w 451596"/>
              <a:gd name="connsiteY2" fmla="*/ 0 h 600075"/>
              <a:gd name="connsiteX3" fmla="*/ 449740 w 451596"/>
              <a:gd name="connsiteY3" fmla="*/ 7599 h 600075"/>
              <a:gd name="connsiteX4" fmla="*/ 451596 w 451596"/>
              <a:gd name="connsiteY4" fmla="*/ 1416 h 600075"/>
              <a:gd name="connsiteX5" fmla="*/ 449268 w 451596"/>
              <a:gd name="connsiteY5" fmla="*/ 85725 h 600075"/>
              <a:gd name="connsiteX6" fmla="*/ 448810 w 451596"/>
              <a:gd name="connsiteY6" fmla="*/ 183627 h 600075"/>
              <a:gd name="connsiteX7" fmla="*/ 439183 w 451596"/>
              <a:gd name="connsiteY7" fmla="*/ 179725 h 600075"/>
              <a:gd name="connsiteX8" fmla="*/ 300038 w 451596"/>
              <a:gd name="connsiteY8" fmla="*/ 171450 h 600075"/>
              <a:gd name="connsiteX9" fmla="*/ 171450 w 451596"/>
              <a:gd name="connsiteY9" fmla="*/ 300038 h 600075"/>
              <a:gd name="connsiteX10" fmla="*/ 171450 w 451596"/>
              <a:gd name="connsiteY10" fmla="*/ 600075 h 600075"/>
              <a:gd name="connsiteX11" fmla="*/ 0 w 451596"/>
              <a:gd name="connsiteY11" fmla="*/ 600075 h 600075"/>
              <a:gd name="connsiteX0" fmla="*/ 0 w 457999"/>
              <a:gd name="connsiteY0" fmla="*/ 600075 h 600075"/>
              <a:gd name="connsiteX1" fmla="*/ 0 w 457999"/>
              <a:gd name="connsiteY1" fmla="*/ 300038 h 600075"/>
              <a:gd name="connsiteX2" fmla="*/ 300038 w 457999"/>
              <a:gd name="connsiteY2" fmla="*/ 0 h 600075"/>
              <a:gd name="connsiteX3" fmla="*/ 449740 w 457999"/>
              <a:gd name="connsiteY3" fmla="*/ 7599 h 600075"/>
              <a:gd name="connsiteX4" fmla="*/ 451596 w 457999"/>
              <a:gd name="connsiteY4" fmla="*/ 1416 h 600075"/>
              <a:gd name="connsiteX5" fmla="*/ 449268 w 457999"/>
              <a:gd name="connsiteY5" fmla="*/ 85725 h 600075"/>
              <a:gd name="connsiteX6" fmla="*/ 448810 w 457999"/>
              <a:gd name="connsiteY6" fmla="*/ 183627 h 600075"/>
              <a:gd name="connsiteX7" fmla="*/ 457999 w 457999"/>
              <a:gd name="connsiteY7" fmla="*/ 169122 h 600075"/>
              <a:gd name="connsiteX8" fmla="*/ 300038 w 457999"/>
              <a:gd name="connsiteY8" fmla="*/ 171450 h 600075"/>
              <a:gd name="connsiteX9" fmla="*/ 171450 w 457999"/>
              <a:gd name="connsiteY9" fmla="*/ 300038 h 600075"/>
              <a:gd name="connsiteX10" fmla="*/ 171450 w 457999"/>
              <a:gd name="connsiteY10" fmla="*/ 600075 h 600075"/>
              <a:gd name="connsiteX11" fmla="*/ 0 w 457999"/>
              <a:gd name="connsiteY11" fmla="*/ 600075 h 600075"/>
              <a:gd name="connsiteX0" fmla="*/ 0 w 461762"/>
              <a:gd name="connsiteY0" fmla="*/ 600075 h 600075"/>
              <a:gd name="connsiteX1" fmla="*/ 0 w 461762"/>
              <a:gd name="connsiteY1" fmla="*/ 300038 h 600075"/>
              <a:gd name="connsiteX2" fmla="*/ 300038 w 461762"/>
              <a:gd name="connsiteY2" fmla="*/ 0 h 600075"/>
              <a:gd name="connsiteX3" fmla="*/ 449740 w 461762"/>
              <a:gd name="connsiteY3" fmla="*/ 7599 h 600075"/>
              <a:gd name="connsiteX4" fmla="*/ 451596 w 461762"/>
              <a:gd name="connsiteY4" fmla="*/ 1416 h 600075"/>
              <a:gd name="connsiteX5" fmla="*/ 449268 w 461762"/>
              <a:gd name="connsiteY5" fmla="*/ 85725 h 600075"/>
              <a:gd name="connsiteX6" fmla="*/ 448810 w 461762"/>
              <a:gd name="connsiteY6" fmla="*/ 183627 h 600075"/>
              <a:gd name="connsiteX7" fmla="*/ 461762 w 461762"/>
              <a:gd name="connsiteY7" fmla="*/ 165587 h 600075"/>
              <a:gd name="connsiteX8" fmla="*/ 300038 w 461762"/>
              <a:gd name="connsiteY8" fmla="*/ 171450 h 600075"/>
              <a:gd name="connsiteX9" fmla="*/ 171450 w 461762"/>
              <a:gd name="connsiteY9" fmla="*/ 300038 h 600075"/>
              <a:gd name="connsiteX10" fmla="*/ 171450 w 461762"/>
              <a:gd name="connsiteY10" fmla="*/ 600075 h 600075"/>
              <a:gd name="connsiteX11" fmla="*/ 0 w 461762"/>
              <a:gd name="connsiteY11" fmla="*/ 600075 h 600075"/>
              <a:gd name="connsiteX0" fmla="*/ 0 w 461762"/>
              <a:gd name="connsiteY0" fmla="*/ 600075 h 600075"/>
              <a:gd name="connsiteX1" fmla="*/ 0 w 461762"/>
              <a:gd name="connsiteY1" fmla="*/ 300038 h 600075"/>
              <a:gd name="connsiteX2" fmla="*/ 300038 w 461762"/>
              <a:gd name="connsiteY2" fmla="*/ 0 h 600075"/>
              <a:gd name="connsiteX3" fmla="*/ 449740 w 461762"/>
              <a:gd name="connsiteY3" fmla="*/ 7599 h 600075"/>
              <a:gd name="connsiteX4" fmla="*/ 451596 w 461762"/>
              <a:gd name="connsiteY4" fmla="*/ 1416 h 600075"/>
              <a:gd name="connsiteX5" fmla="*/ 449268 w 461762"/>
              <a:gd name="connsiteY5" fmla="*/ 85725 h 600075"/>
              <a:gd name="connsiteX6" fmla="*/ 452574 w 461762"/>
              <a:gd name="connsiteY6" fmla="*/ 194230 h 600075"/>
              <a:gd name="connsiteX7" fmla="*/ 461762 w 461762"/>
              <a:gd name="connsiteY7" fmla="*/ 165587 h 600075"/>
              <a:gd name="connsiteX8" fmla="*/ 300038 w 461762"/>
              <a:gd name="connsiteY8" fmla="*/ 171450 h 600075"/>
              <a:gd name="connsiteX9" fmla="*/ 171450 w 461762"/>
              <a:gd name="connsiteY9" fmla="*/ 300038 h 600075"/>
              <a:gd name="connsiteX10" fmla="*/ 171450 w 461762"/>
              <a:gd name="connsiteY10" fmla="*/ 600075 h 600075"/>
              <a:gd name="connsiteX11" fmla="*/ 0 w 461762"/>
              <a:gd name="connsiteY11" fmla="*/ 600075 h 600075"/>
              <a:gd name="connsiteX0" fmla="*/ 0 w 461762"/>
              <a:gd name="connsiteY0" fmla="*/ 600075 h 600075"/>
              <a:gd name="connsiteX1" fmla="*/ 0 w 461762"/>
              <a:gd name="connsiteY1" fmla="*/ 300038 h 600075"/>
              <a:gd name="connsiteX2" fmla="*/ 300038 w 461762"/>
              <a:gd name="connsiteY2" fmla="*/ 0 h 600075"/>
              <a:gd name="connsiteX3" fmla="*/ 449740 w 461762"/>
              <a:gd name="connsiteY3" fmla="*/ 7599 h 600075"/>
              <a:gd name="connsiteX4" fmla="*/ 451596 w 461762"/>
              <a:gd name="connsiteY4" fmla="*/ 1416 h 600075"/>
              <a:gd name="connsiteX5" fmla="*/ 449268 w 461762"/>
              <a:gd name="connsiteY5" fmla="*/ 85725 h 600075"/>
              <a:gd name="connsiteX6" fmla="*/ 446928 w 461762"/>
              <a:gd name="connsiteY6" fmla="*/ 170373 h 600075"/>
              <a:gd name="connsiteX7" fmla="*/ 461762 w 461762"/>
              <a:gd name="connsiteY7" fmla="*/ 165587 h 600075"/>
              <a:gd name="connsiteX8" fmla="*/ 300038 w 461762"/>
              <a:gd name="connsiteY8" fmla="*/ 171450 h 600075"/>
              <a:gd name="connsiteX9" fmla="*/ 171450 w 461762"/>
              <a:gd name="connsiteY9" fmla="*/ 300038 h 600075"/>
              <a:gd name="connsiteX10" fmla="*/ 171450 w 461762"/>
              <a:gd name="connsiteY10" fmla="*/ 600075 h 600075"/>
              <a:gd name="connsiteX11" fmla="*/ 0 w 461762"/>
              <a:gd name="connsiteY11" fmla="*/ 600075 h 600075"/>
              <a:gd name="connsiteX0" fmla="*/ 0 w 451596"/>
              <a:gd name="connsiteY0" fmla="*/ 600075 h 600075"/>
              <a:gd name="connsiteX1" fmla="*/ 0 w 451596"/>
              <a:gd name="connsiteY1" fmla="*/ 300038 h 600075"/>
              <a:gd name="connsiteX2" fmla="*/ 300038 w 451596"/>
              <a:gd name="connsiteY2" fmla="*/ 0 h 600075"/>
              <a:gd name="connsiteX3" fmla="*/ 449740 w 451596"/>
              <a:gd name="connsiteY3" fmla="*/ 7599 h 600075"/>
              <a:gd name="connsiteX4" fmla="*/ 451596 w 451596"/>
              <a:gd name="connsiteY4" fmla="*/ 1416 h 600075"/>
              <a:gd name="connsiteX5" fmla="*/ 449268 w 451596"/>
              <a:gd name="connsiteY5" fmla="*/ 85725 h 600075"/>
              <a:gd name="connsiteX6" fmla="*/ 446928 w 451596"/>
              <a:gd name="connsiteY6" fmla="*/ 170373 h 600075"/>
              <a:gd name="connsiteX7" fmla="*/ 444828 w 451596"/>
              <a:gd name="connsiteY7" fmla="*/ 173540 h 600075"/>
              <a:gd name="connsiteX8" fmla="*/ 300038 w 451596"/>
              <a:gd name="connsiteY8" fmla="*/ 171450 h 600075"/>
              <a:gd name="connsiteX9" fmla="*/ 171450 w 451596"/>
              <a:gd name="connsiteY9" fmla="*/ 300038 h 600075"/>
              <a:gd name="connsiteX10" fmla="*/ 171450 w 451596"/>
              <a:gd name="connsiteY10" fmla="*/ 600075 h 600075"/>
              <a:gd name="connsiteX11" fmla="*/ 0 w 451596"/>
              <a:gd name="connsiteY11" fmla="*/ 600075 h 600075"/>
              <a:gd name="connsiteX0" fmla="*/ 0 w 451596"/>
              <a:gd name="connsiteY0" fmla="*/ 600075 h 600075"/>
              <a:gd name="connsiteX1" fmla="*/ 0 w 451596"/>
              <a:gd name="connsiteY1" fmla="*/ 300038 h 600075"/>
              <a:gd name="connsiteX2" fmla="*/ 300038 w 451596"/>
              <a:gd name="connsiteY2" fmla="*/ 0 h 600075"/>
              <a:gd name="connsiteX3" fmla="*/ 449740 w 451596"/>
              <a:gd name="connsiteY3" fmla="*/ 7599 h 600075"/>
              <a:gd name="connsiteX4" fmla="*/ 451596 w 451596"/>
              <a:gd name="connsiteY4" fmla="*/ 1416 h 600075"/>
              <a:gd name="connsiteX5" fmla="*/ 449268 w 451596"/>
              <a:gd name="connsiteY5" fmla="*/ 85725 h 600075"/>
              <a:gd name="connsiteX6" fmla="*/ 446928 w 451596"/>
              <a:gd name="connsiteY6" fmla="*/ 170373 h 600075"/>
              <a:gd name="connsiteX7" fmla="*/ 444828 w 451596"/>
              <a:gd name="connsiteY7" fmla="*/ 173540 h 600075"/>
              <a:gd name="connsiteX8" fmla="*/ 300038 w 451596"/>
              <a:gd name="connsiteY8" fmla="*/ 171450 h 600075"/>
              <a:gd name="connsiteX9" fmla="*/ 171450 w 451596"/>
              <a:gd name="connsiteY9" fmla="*/ 300038 h 600075"/>
              <a:gd name="connsiteX10" fmla="*/ 171450 w 451596"/>
              <a:gd name="connsiteY10" fmla="*/ 600075 h 600075"/>
              <a:gd name="connsiteX11" fmla="*/ 0 w 451596"/>
              <a:gd name="connsiteY11" fmla="*/ 600075 h 600075"/>
              <a:gd name="connsiteX0" fmla="*/ 0 w 449740"/>
              <a:gd name="connsiteY0" fmla="*/ 606611 h 606611"/>
              <a:gd name="connsiteX1" fmla="*/ 0 w 449740"/>
              <a:gd name="connsiteY1" fmla="*/ 306574 h 606611"/>
              <a:gd name="connsiteX2" fmla="*/ 300038 w 449740"/>
              <a:gd name="connsiteY2" fmla="*/ 6536 h 606611"/>
              <a:gd name="connsiteX3" fmla="*/ 449740 w 449740"/>
              <a:gd name="connsiteY3" fmla="*/ 14135 h 606611"/>
              <a:gd name="connsiteX4" fmla="*/ 448774 w 449740"/>
              <a:gd name="connsiteY4" fmla="*/ 0 h 606611"/>
              <a:gd name="connsiteX5" fmla="*/ 449268 w 449740"/>
              <a:gd name="connsiteY5" fmla="*/ 92261 h 606611"/>
              <a:gd name="connsiteX6" fmla="*/ 446928 w 449740"/>
              <a:gd name="connsiteY6" fmla="*/ 176909 h 606611"/>
              <a:gd name="connsiteX7" fmla="*/ 444828 w 449740"/>
              <a:gd name="connsiteY7" fmla="*/ 180076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9268 w 449740"/>
              <a:gd name="connsiteY5" fmla="*/ 92261 h 606611"/>
              <a:gd name="connsiteX6" fmla="*/ 446928 w 449740"/>
              <a:gd name="connsiteY6" fmla="*/ 176909 h 606611"/>
              <a:gd name="connsiteX7" fmla="*/ 444828 w 449740"/>
              <a:gd name="connsiteY7" fmla="*/ 180076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9268 w 449740"/>
              <a:gd name="connsiteY5" fmla="*/ 92261 h 606611"/>
              <a:gd name="connsiteX6" fmla="*/ 446928 w 449740"/>
              <a:gd name="connsiteY6" fmla="*/ 176909 h 606611"/>
              <a:gd name="connsiteX7" fmla="*/ 444828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0801 w 449740"/>
              <a:gd name="connsiteY5" fmla="*/ 94912 h 606611"/>
              <a:gd name="connsiteX6" fmla="*/ 446928 w 449740"/>
              <a:gd name="connsiteY6" fmla="*/ 176909 h 606611"/>
              <a:gd name="connsiteX7" fmla="*/ 444828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3623 w 449740"/>
              <a:gd name="connsiteY5" fmla="*/ 94912 h 606611"/>
              <a:gd name="connsiteX6" fmla="*/ 446928 w 449740"/>
              <a:gd name="connsiteY6" fmla="*/ 176909 h 606611"/>
              <a:gd name="connsiteX7" fmla="*/ 444828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3623 w 449740"/>
              <a:gd name="connsiteY5" fmla="*/ 94912 h 606611"/>
              <a:gd name="connsiteX6" fmla="*/ 446928 w 449740"/>
              <a:gd name="connsiteY6" fmla="*/ 176909 h 606611"/>
              <a:gd name="connsiteX7" fmla="*/ 436360 w 449740"/>
              <a:gd name="connsiteY7" fmla="*/ 174774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3623 w 449740"/>
              <a:gd name="connsiteY5" fmla="*/ 94912 h 606611"/>
              <a:gd name="connsiteX6" fmla="*/ 446928 w 449740"/>
              <a:gd name="connsiteY6" fmla="*/ 176909 h 606611"/>
              <a:gd name="connsiteX7" fmla="*/ 425071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8774"/>
              <a:gd name="connsiteY0" fmla="*/ 606611 h 606611"/>
              <a:gd name="connsiteX1" fmla="*/ 0 w 448774"/>
              <a:gd name="connsiteY1" fmla="*/ 306574 h 606611"/>
              <a:gd name="connsiteX2" fmla="*/ 294393 w 448774"/>
              <a:gd name="connsiteY2" fmla="*/ 19789 h 606611"/>
              <a:gd name="connsiteX3" fmla="*/ 437862 w 448774"/>
              <a:gd name="connsiteY3" fmla="*/ 14136 h 606611"/>
              <a:gd name="connsiteX4" fmla="*/ 448774 w 448774"/>
              <a:gd name="connsiteY4" fmla="*/ 0 h 606611"/>
              <a:gd name="connsiteX5" fmla="*/ 443623 w 448774"/>
              <a:gd name="connsiteY5" fmla="*/ 94912 h 606611"/>
              <a:gd name="connsiteX6" fmla="*/ 446928 w 448774"/>
              <a:gd name="connsiteY6" fmla="*/ 176909 h 606611"/>
              <a:gd name="connsiteX7" fmla="*/ 425071 w 448774"/>
              <a:gd name="connsiteY7" fmla="*/ 172123 h 606611"/>
              <a:gd name="connsiteX8" fmla="*/ 300038 w 448774"/>
              <a:gd name="connsiteY8" fmla="*/ 177986 h 606611"/>
              <a:gd name="connsiteX9" fmla="*/ 171450 w 448774"/>
              <a:gd name="connsiteY9" fmla="*/ 306574 h 606611"/>
              <a:gd name="connsiteX10" fmla="*/ 171450 w 448774"/>
              <a:gd name="connsiteY10" fmla="*/ 606611 h 606611"/>
              <a:gd name="connsiteX11" fmla="*/ 0 w 448774"/>
              <a:gd name="connsiteY11" fmla="*/ 606611 h 606611"/>
              <a:gd name="connsiteX0" fmla="*/ 0 w 446929"/>
              <a:gd name="connsiteY0" fmla="*/ 606611 h 606611"/>
              <a:gd name="connsiteX1" fmla="*/ 0 w 446929"/>
              <a:gd name="connsiteY1" fmla="*/ 306574 h 606611"/>
              <a:gd name="connsiteX2" fmla="*/ 294393 w 446929"/>
              <a:gd name="connsiteY2" fmla="*/ 19789 h 606611"/>
              <a:gd name="connsiteX3" fmla="*/ 437862 w 446929"/>
              <a:gd name="connsiteY3" fmla="*/ 14136 h 606611"/>
              <a:gd name="connsiteX4" fmla="*/ 433927 w 446929"/>
              <a:gd name="connsiteY4" fmla="*/ 0 h 606611"/>
              <a:gd name="connsiteX5" fmla="*/ 443623 w 446929"/>
              <a:gd name="connsiteY5" fmla="*/ 94912 h 606611"/>
              <a:gd name="connsiteX6" fmla="*/ 446928 w 446929"/>
              <a:gd name="connsiteY6" fmla="*/ 176909 h 606611"/>
              <a:gd name="connsiteX7" fmla="*/ 425071 w 446929"/>
              <a:gd name="connsiteY7" fmla="*/ 172123 h 606611"/>
              <a:gd name="connsiteX8" fmla="*/ 300038 w 446929"/>
              <a:gd name="connsiteY8" fmla="*/ 177986 h 606611"/>
              <a:gd name="connsiteX9" fmla="*/ 171450 w 446929"/>
              <a:gd name="connsiteY9" fmla="*/ 306574 h 606611"/>
              <a:gd name="connsiteX10" fmla="*/ 171450 w 446929"/>
              <a:gd name="connsiteY10" fmla="*/ 606611 h 606611"/>
              <a:gd name="connsiteX11" fmla="*/ 0 w 446929"/>
              <a:gd name="connsiteY11" fmla="*/ 606611 h 606611"/>
              <a:gd name="connsiteX0" fmla="*/ 0 w 443661"/>
              <a:gd name="connsiteY0" fmla="*/ 606611 h 606611"/>
              <a:gd name="connsiteX1" fmla="*/ 0 w 443661"/>
              <a:gd name="connsiteY1" fmla="*/ 306574 h 606611"/>
              <a:gd name="connsiteX2" fmla="*/ 294393 w 443661"/>
              <a:gd name="connsiteY2" fmla="*/ 19789 h 606611"/>
              <a:gd name="connsiteX3" fmla="*/ 437862 w 443661"/>
              <a:gd name="connsiteY3" fmla="*/ 14136 h 606611"/>
              <a:gd name="connsiteX4" fmla="*/ 433927 w 443661"/>
              <a:gd name="connsiteY4" fmla="*/ 0 h 606611"/>
              <a:gd name="connsiteX5" fmla="*/ 443623 w 443661"/>
              <a:gd name="connsiteY5" fmla="*/ 94912 h 606611"/>
              <a:gd name="connsiteX6" fmla="*/ 432081 w 443661"/>
              <a:gd name="connsiteY6" fmla="*/ 179697 h 606611"/>
              <a:gd name="connsiteX7" fmla="*/ 425071 w 443661"/>
              <a:gd name="connsiteY7" fmla="*/ 172123 h 606611"/>
              <a:gd name="connsiteX8" fmla="*/ 300038 w 443661"/>
              <a:gd name="connsiteY8" fmla="*/ 177986 h 606611"/>
              <a:gd name="connsiteX9" fmla="*/ 171450 w 443661"/>
              <a:gd name="connsiteY9" fmla="*/ 306574 h 606611"/>
              <a:gd name="connsiteX10" fmla="*/ 171450 w 443661"/>
              <a:gd name="connsiteY10" fmla="*/ 606611 h 606611"/>
              <a:gd name="connsiteX11" fmla="*/ 0 w 443661"/>
              <a:gd name="connsiteY11" fmla="*/ 606611 h 606611"/>
              <a:gd name="connsiteX0" fmla="*/ 0 w 437863"/>
              <a:gd name="connsiteY0" fmla="*/ 606611 h 606611"/>
              <a:gd name="connsiteX1" fmla="*/ 0 w 437863"/>
              <a:gd name="connsiteY1" fmla="*/ 306574 h 606611"/>
              <a:gd name="connsiteX2" fmla="*/ 294393 w 437863"/>
              <a:gd name="connsiteY2" fmla="*/ 19789 h 606611"/>
              <a:gd name="connsiteX3" fmla="*/ 437862 w 437863"/>
              <a:gd name="connsiteY3" fmla="*/ 14136 h 606611"/>
              <a:gd name="connsiteX4" fmla="*/ 433927 w 437863"/>
              <a:gd name="connsiteY4" fmla="*/ 0 h 606611"/>
              <a:gd name="connsiteX5" fmla="*/ 431745 w 437863"/>
              <a:gd name="connsiteY5" fmla="*/ 97702 h 606611"/>
              <a:gd name="connsiteX6" fmla="*/ 432081 w 437863"/>
              <a:gd name="connsiteY6" fmla="*/ 179697 h 606611"/>
              <a:gd name="connsiteX7" fmla="*/ 425071 w 437863"/>
              <a:gd name="connsiteY7" fmla="*/ 172123 h 606611"/>
              <a:gd name="connsiteX8" fmla="*/ 300038 w 437863"/>
              <a:gd name="connsiteY8" fmla="*/ 177986 h 606611"/>
              <a:gd name="connsiteX9" fmla="*/ 171450 w 437863"/>
              <a:gd name="connsiteY9" fmla="*/ 306574 h 606611"/>
              <a:gd name="connsiteX10" fmla="*/ 171450 w 437863"/>
              <a:gd name="connsiteY10" fmla="*/ 606611 h 606611"/>
              <a:gd name="connsiteX11" fmla="*/ 0 w 437863"/>
              <a:gd name="connsiteY11" fmla="*/ 606611 h 606611"/>
              <a:gd name="connsiteX0" fmla="*/ 0 w 437862"/>
              <a:gd name="connsiteY0" fmla="*/ 606611 h 606611"/>
              <a:gd name="connsiteX1" fmla="*/ 0 w 437862"/>
              <a:gd name="connsiteY1" fmla="*/ 306574 h 606611"/>
              <a:gd name="connsiteX2" fmla="*/ 294393 w 437862"/>
              <a:gd name="connsiteY2" fmla="*/ 19789 h 606611"/>
              <a:gd name="connsiteX3" fmla="*/ 437862 w 437862"/>
              <a:gd name="connsiteY3" fmla="*/ 14136 h 606611"/>
              <a:gd name="connsiteX4" fmla="*/ 433927 w 437862"/>
              <a:gd name="connsiteY4" fmla="*/ 0 h 606611"/>
              <a:gd name="connsiteX5" fmla="*/ 431745 w 437862"/>
              <a:gd name="connsiteY5" fmla="*/ 97702 h 606611"/>
              <a:gd name="connsiteX6" fmla="*/ 432081 w 437862"/>
              <a:gd name="connsiteY6" fmla="*/ 162965 h 606611"/>
              <a:gd name="connsiteX7" fmla="*/ 425071 w 437862"/>
              <a:gd name="connsiteY7" fmla="*/ 172123 h 606611"/>
              <a:gd name="connsiteX8" fmla="*/ 300038 w 437862"/>
              <a:gd name="connsiteY8" fmla="*/ 177986 h 606611"/>
              <a:gd name="connsiteX9" fmla="*/ 171450 w 437862"/>
              <a:gd name="connsiteY9" fmla="*/ 306574 h 606611"/>
              <a:gd name="connsiteX10" fmla="*/ 171450 w 437862"/>
              <a:gd name="connsiteY10" fmla="*/ 606611 h 606611"/>
              <a:gd name="connsiteX11" fmla="*/ 0 w 437862"/>
              <a:gd name="connsiteY11" fmla="*/ 606611 h 606611"/>
              <a:gd name="connsiteX0" fmla="*/ 0 w 437862"/>
              <a:gd name="connsiteY0" fmla="*/ 606611 h 606611"/>
              <a:gd name="connsiteX1" fmla="*/ 0 w 437862"/>
              <a:gd name="connsiteY1" fmla="*/ 306574 h 606611"/>
              <a:gd name="connsiteX2" fmla="*/ 294393 w 437862"/>
              <a:gd name="connsiteY2" fmla="*/ 19789 h 606611"/>
              <a:gd name="connsiteX3" fmla="*/ 437862 w 437862"/>
              <a:gd name="connsiteY3" fmla="*/ 14136 h 606611"/>
              <a:gd name="connsiteX4" fmla="*/ 433927 w 437862"/>
              <a:gd name="connsiteY4" fmla="*/ 0 h 606611"/>
              <a:gd name="connsiteX5" fmla="*/ 431745 w 437862"/>
              <a:gd name="connsiteY5" fmla="*/ 97702 h 606611"/>
              <a:gd name="connsiteX6" fmla="*/ 432081 w 437862"/>
              <a:gd name="connsiteY6" fmla="*/ 185275 h 606611"/>
              <a:gd name="connsiteX7" fmla="*/ 425071 w 437862"/>
              <a:gd name="connsiteY7" fmla="*/ 172123 h 606611"/>
              <a:gd name="connsiteX8" fmla="*/ 300038 w 437862"/>
              <a:gd name="connsiteY8" fmla="*/ 177986 h 606611"/>
              <a:gd name="connsiteX9" fmla="*/ 171450 w 437862"/>
              <a:gd name="connsiteY9" fmla="*/ 306574 h 606611"/>
              <a:gd name="connsiteX10" fmla="*/ 171450 w 437862"/>
              <a:gd name="connsiteY10" fmla="*/ 606611 h 606611"/>
              <a:gd name="connsiteX11" fmla="*/ 0 w 437862"/>
              <a:gd name="connsiteY11" fmla="*/ 606611 h 606611"/>
              <a:gd name="connsiteX0" fmla="*/ 0 w 437862"/>
              <a:gd name="connsiteY0" fmla="*/ 606611 h 606611"/>
              <a:gd name="connsiteX1" fmla="*/ 0 w 437862"/>
              <a:gd name="connsiteY1" fmla="*/ 306574 h 606611"/>
              <a:gd name="connsiteX2" fmla="*/ 294393 w 437862"/>
              <a:gd name="connsiteY2" fmla="*/ 19789 h 606611"/>
              <a:gd name="connsiteX3" fmla="*/ 437862 w 437862"/>
              <a:gd name="connsiteY3" fmla="*/ 14136 h 606611"/>
              <a:gd name="connsiteX4" fmla="*/ 433927 w 437862"/>
              <a:gd name="connsiteY4" fmla="*/ 0 h 606611"/>
              <a:gd name="connsiteX5" fmla="*/ 431745 w 437862"/>
              <a:gd name="connsiteY5" fmla="*/ 97702 h 606611"/>
              <a:gd name="connsiteX6" fmla="*/ 432081 w 437862"/>
              <a:gd name="connsiteY6" fmla="*/ 171331 h 606611"/>
              <a:gd name="connsiteX7" fmla="*/ 425071 w 437862"/>
              <a:gd name="connsiteY7" fmla="*/ 172123 h 606611"/>
              <a:gd name="connsiteX8" fmla="*/ 300038 w 437862"/>
              <a:gd name="connsiteY8" fmla="*/ 177986 h 606611"/>
              <a:gd name="connsiteX9" fmla="*/ 171450 w 437862"/>
              <a:gd name="connsiteY9" fmla="*/ 306574 h 606611"/>
              <a:gd name="connsiteX10" fmla="*/ 171450 w 437862"/>
              <a:gd name="connsiteY10" fmla="*/ 606611 h 606611"/>
              <a:gd name="connsiteX11" fmla="*/ 0 w 437862"/>
              <a:gd name="connsiteY11" fmla="*/ 606611 h 606611"/>
              <a:gd name="connsiteX0" fmla="*/ 0 w 437862"/>
              <a:gd name="connsiteY0" fmla="*/ 592475 h 592475"/>
              <a:gd name="connsiteX1" fmla="*/ 0 w 437862"/>
              <a:gd name="connsiteY1" fmla="*/ 292438 h 592475"/>
              <a:gd name="connsiteX2" fmla="*/ 294393 w 437862"/>
              <a:gd name="connsiteY2" fmla="*/ 5653 h 592475"/>
              <a:gd name="connsiteX3" fmla="*/ 437862 w 437862"/>
              <a:gd name="connsiteY3" fmla="*/ 0 h 592475"/>
              <a:gd name="connsiteX4" fmla="*/ 433927 w 437862"/>
              <a:gd name="connsiteY4" fmla="*/ 16541 h 592475"/>
              <a:gd name="connsiteX5" fmla="*/ 431745 w 437862"/>
              <a:gd name="connsiteY5" fmla="*/ 83566 h 592475"/>
              <a:gd name="connsiteX6" fmla="*/ 432081 w 437862"/>
              <a:gd name="connsiteY6" fmla="*/ 157195 h 592475"/>
              <a:gd name="connsiteX7" fmla="*/ 425071 w 437862"/>
              <a:gd name="connsiteY7" fmla="*/ 157987 h 592475"/>
              <a:gd name="connsiteX8" fmla="*/ 300038 w 437862"/>
              <a:gd name="connsiteY8" fmla="*/ 163850 h 592475"/>
              <a:gd name="connsiteX9" fmla="*/ 171450 w 437862"/>
              <a:gd name="connsiteY9" fmla="*/ 292438 h 592475"/>
              <a:gd name="connsiteX10" fmla="*/ 171450 w 437862"/>
              <a:gd name="connsiteY10" fmla="*/ 592475 h 592475"/>
              <a:gd name="connsiteX11" fmla="*/ 0 w 437862"/>
              <a:gd name="connsiteY11" fmla="*/ 592475 h 5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862" h="592475">
                <a:moveTo>
                  <a:pt x="0" y="592475"/>
                </a:moveTo>
                <a:lnTo>
                  <a:pt x="0" y="292438"/>
                </a:lnTo>
                <a:cubicBezTo>
                  <a:pt x="0" y="126732"/>
                  <a:pt x="128687" y="5653"/>
                  <a:pt x="294393" y="5653"/>
                </a:cubicBezTo>
                <a:lnTo>
                  <a:pt x="437862" y="0"/>
                </a:lnTo>
                <a:lnTo>
                  <a:pt x="433927" y="16541"/>
                </a:lnTo>
                <a:cubicBezTo>
                  <a:pt x="433151" y="53003"/>
                  <a:pt x="432521" y="47104"/>
                  <a:pt x="431745" y="83566"/>
                </a:cubicBezTo>
                <a:cubicBezTo>
                  <a:pt x="432521" y="114511"/>
                  <a:pt x="431305" y="126250"/>
                  <a:pt x="432081" y="157195"/>
                </a:cubicBezTo>
                <a:lnTo>
                  <a:pt x="425071" y="157987"/>
                </a:lnTo>
                <a:lnTo>
                  <a:pt x="300038" y="163850"/>
                </a:lnTo>
                <a:cubicBezTo>
                  <a:pt x="229021" y="163850"/>
                  <a:pt x="171450" y="221421"/>
                  <a:pt x="171450" y="292438"/>
                </a:cubicBezTo>
                <a:lnTo>
                  <a:pt x="171450" y="592475"/>
                </a:lnTo>
                <a:lnTo>
                  <a:pt x="0" y="59247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Flowchart: Process 26"/>
          <p:cNvSpPr/>
          <p:nvPr/>
        </p:nvSpPr>
        <p:spPr>
          <a:xfrm>
            <a:off x="5709062" y="3656632"/>
            <a:ext cx="228600" cy="1428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 descr="C:\Users\adavidson\AppData\Local\Microsoft\Windows\Temporary Internet Files\Content.IE5\QG4GE20M\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262" y="3528302"/>
            <a:ext cx="685800"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flipH="1">
            <a:off x="7797558" y="2813538"/>
            <a:ext cx="508311" cy="41659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244092" y="2695449"/>
            <a:ext cx="457200" cy="215444"/>
          </a:xfrm>
          <a:prstGeom prst="rect">
            <a:avLst/>
          </a:prstGeom>
          <a:noFill/>
        </p:spPr>
        <p:txBody>
          <a:bodyPr wrap="square" rtlCol="0">
            <a:spAutoFit/>
          </a:bodyPr>
          <a:lstStyle/>
          <a:p>
            <a:r>
              <a:rPr lang="en-US" sz="800" dirty="0" smtClean="0"/>
              <a:t>Pipe</a:t>
            </a:r>
            <a:endParaRPr lang="en-US" sz="800" dirty="0"/>
          </a:p>
        </p:txBody>
      </p:sp>
      <p:pic>
        <p:nvPicPr>
          <p:cNvPr id="4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1" t="3995" r="2316"/>
          <a:stretch/>
        </p:blipFill>
        <p:spPr bwMode="auto">
          <a:xfrm>
            <a:off x="5827664" y="1469153"/>
            <a:ext cx="2478136" cy="92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Flowchart: Process 48"/>
          <p:cNvSpPr/>
          <p:nvPr/>
        </p:nvSpPr>
        <p:spPr>
          <a:xfrm>
            <a:off x="5713385" y="1865331"/>
            <a:ext cx="228600" cy="1428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Process 49"/>
          <p:cNvSpPr/>
          <p:nvPr/>
        </p:nvSpPr>
        <p:spPr>
          <a:xfrm>
            <a:off x="7961264" y="1324971"/>
            <a:ext cx="16362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Process 28"/>
          <p:cNvSpPr/>
          <p:nvPr/>
        </p:nvSpPr>
        <p:spPr>
          <a:xfrm>
            <a:off x="7961265" y="1649489"/>
            <a:ext cx="166123" cy="25739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459"/>
              <a:gd name="connsiteY0" fmla="*/ 0 h 10000"/>
              <a:gd name="connsiteX1" fmla="*/ 10000 w 10459"/>
              <a:gd name="connsiteY1" fmla="*/ 0 h 10000"/>
              <a:gd name="connsiteX2" fmla="*/ 10459 w 10459"/>
              <a:gd name="connsiteY2" fmla="*/ 3771 h 10000"/>
              <a:gd name="connsiteX3" fmla="*/ 0 w 10459"/>
              <a:gd name="connsiteY3" fmla="*/ 10000 h 10000"/>
              <a:gd name="connsiteX4" fmla="*/ 0 w 10459"/>
              <a:gd name="connsiteY4" fmla="*/ 0 h 10000"/>
              <a:gd name="connsiteX0" fmla="*/ 0 w 10459"/>
              <a:gd name="connsiteY0" fmla="*/ 0 h 10000"/>
              <a:gd name="connsiteX1" fmla="*/ 10000 w 10459"/>
              <a:gd name="connsiteY1" fmla="*/ 0 h 10000"/>
              <a:gd name="connsiteX2" fmla="*/ 10459 w 10459"/>
              <a:gd name="connsiteY2" fmla="*/ 3187 h 10000"/>
              <a:gd name="connsiteX3" fmla="*/ 0 w 10459"/>
              <a:gd name="connsiteY3" fmla="*/ 10000 h 10000"/>
              <a:gd name="connsiteX4" fmla="*/ 0 w 10459"/>
              <a:gd name="connsiteY4" fmla="*/ 0 h 10000"/>
              <a:gd name="connsiteX0" fmla="*/ 0 w 10612"/>
              <a:gd name="connsiteY0" fmla="*/ 0 h 10000"/>
              <a:gd name="connsiteX1" fmla="*/ 10000 w 10612"/>
              <a:gd name="connsiteY1" fmla="*/ 0 h 10000"/>
              <a:gd name="connsiteX2" fmla="*/ 10612 w 10612"/>
              <a:gd name="connsiteY2" fmla="*/ 2895 h 10000"/>
              <a:gd name="connsiteX3" fmla="*/ 0 w 10612"/>
              <a:gd name="connsiteY3" fmla="*/ 10000 h 10000"/>
              <a:gd name="connsiteX4" fmla="*/ 0 w 10612"/>
              <a:gd name="connsiteY4" fmla="*/ 0 h 10000"/>
              <a:gd name="connsiteX0" fmla="*/ 0 w 10612"/>
              <a:gd name="connsiteY0" fmla="*/ 0 h 10000"/>
              <a:gd name="connsiteX1" fmla="*/ 10000 w 10612"/>
              <a:gd name="connsiteY1" fmla="*/ 0 h 10000"/>
              <a:gd name="connsiteX2" fmla="*/ 10612 w 10612"/>
              <a:gd name="connsiteY2" fmla="*/ 2895 h 10000"/>
              <a:gd name="connsiteX3" fmla="*/ 0 w 10612"/>
              <a:gd name="connsiteY3" fmla="*/ 10000 h 10000"/>
              <a:gd name="connsiteX4" fmla="*/ 0 w 10612"/>
              <a:gd name="connsiteY4" fmla="*/ 0 h 10000"/>
              <a:gd name="connsiteX0" fmla="*/ 0 w 10153"/>
              <a:gd name="connsiteY0" fmla="*/ 0 h 10000"/>
              <a:gd name="connsiteX1" fmla="*/ 10000 w 10153"/>
              <a:gd name="connsiteY1" fmla="*/ 0 h 10000"/>
              <a:gd name="connsiteX2" fmla="*/ 10153 w 10153"/>
              <a:gd name="connsiteY2" fmla="*/ 2895 h 10000"/>
              <a:gd name="connsiteX3" fmla="*/ 0 w 10153"/>
              <a:gd name="connsiteY3" fmla="*/ 10000 h 10000"/>
              <a:gd name="connsiteX4" fmla="*/ 0 w 10153"/>
              <a:gd name="connsiteY4" fmla="*/ 0 h 10000"/>
              <a:gd name="connsiteX0" fmla="*/ 0 w 10153"/>
              <a:gd name="connsiteY0" fmla="*/ 0 h 10000"/>
              <a:gd name="connsiteX1" fmla="*/ 10000 w 10153"/>
              <a:gd name="connsiteY1" fmla="*/ 0 h 10000"/>
              <a:gd name="connsiteX2" fmla="*/ 10153 w 10153"/>
              <a:gd name="connsiteY2" fmla="*/ 2895 h 10000"/>
              <a:gd name="connsiteX3" fmla="*/ 0 w 10153"/>
              <a:gd name="connsiteY3" fmla="*/ 10000 h 10000"/>
              <a:gd name="connsiteX4" fmla="*/ 0 w 10153"/>
              <a:gd name="connsiteY4" fmla="*/ 0 h 10000"/>
              <a:gd name="connsiteX0" fmla="*/ 0 w 10153"/>
              <a:gd name="connsiteY0" fmla="*/ 0 h 10000"/>
              <a:gd name="connsiteX1" fmla="*/ 10000 w 10153"/>
              <a:gd name="connsiteY1" fmla="*/ 0 h 10000"/>
              <a:gd name="connsiteX2" fmla="*/ 10153 w 10153"/>
              <a:gd name="connsiteY2" fmla="*/ 2895 h 10000"/>
              <a:gd name="connsiteX3" fmla="*/ 0 w 10153"/>
              <a:gd name="connsiteY3" fmla="*/ 10000 h 10000"/>
              <a:gd name="connsiteX4" fmla="*/ 0 w 10153"/>
              <a:gd name="connsiteY4" fmla="*/ 0 h 10000"/>
              <a:gd name="connsiteX0" fmla="*/ 0 w 10306"/>
              <a:gd name="connsiteY0" fmla="*/ 0 h 10000"/>
              <a:gd name="connsiteX1" fmla="*/ 10000 w 10306"/>
              <a:gd name="connsiteY1" fmla="*/ 0 h 10000"/>
              <a:gd name="connsiteX2" fmla="*/ 10306 w 10306"/>
              <a:gd name="connsiteY2" fmla="*/ 3187 h 10000"/>
              <a:gd name="connsiteX3" fmla="*/ 0 w 10306"/>
              <a:gd name="connsiteY3" fmla="*/ 10000 h 10000"/>
              <a:gd name="connsiteX4" fmla="*/ 0 w 10306"/>
              <a:gd name="connsiteY4" fmla="*/ 0 h 10000"/>
              <a:gd name="connsiteX0" fmla="*/ 0 w 10004"/>
              <a:gd name="connsiteY0" fmla="*/ 0 h 10000"/>
              <a:gd name="connsiteX1" fmla="*/ 10000 w 10004"/>
              <a:gd name="connsiteY1" fmla="*/ 0 h 10000"/>
              <a:gd name="connsiteX2" fmla="*/ 9694 w 10004"/>
              <a:gd name="connsiteY2" fmla="*/ 3382 h 10000"/>
              <a:gd name="connsiteX3" fmla="*/ 0 w 10004"/>
              <a:gd name="connsiteY3" fmla="*/ 10000 h 10000"/>
              <a:gd name="connsiteX4" fmla="*/ 0 w 10004"/>
              <a:gd name="connsiteY4" fmla="*/ 0 h 10000"/>
              <a:gd name="connsiteX0" fmla="*/ 0 w 10153"/>
              <a:gd name="connsiteY0" fmla="*/ 0 h 10000"/>
              <a:gd name="connsiteX1" fmla="*/ 10000 w 10153"/>
              <a:gd name="connsiteY1" fmla="*/ 0 h 10000"/>
              <a:gd name="connsiteX2" fmla="*/ 10153 w 10153"/>
              <a:gd name="connsiteY2" fmla="*/ 3090 h 10000"/>
              <a:gd name="connsiteX3" fmla="*/ 0 w 10153"/>
              <a:gd name="connsiteY3" fmla="*/ 10000 h 10000"/>
              <a:gd name="connsiteX4" fmla="*/ 0 w 1015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3" h="10000">
                <a:moveTo>
                  <a:pt x="0" y="0"/>
                </a:moveTo>
                <a:lnTo>
                  <a:pt x="10000" y="0"/>
                </a:lnTo>
                <a:cubicBezTo>
                  <a:pt x="10051" y="965"/>
                  <a:pt x="10102" y="2028"/>
                  <a:pt x="10153" y="3090"/>
                </a:cubicBezTo>
                <a:cubicBezTo>
                  <a:pt x="7075" y="5555"/>
                  <a:pt x="3537" y="7632"/>
                  <a:pt x="0" y="10000"/>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4" descr="C:\Users\adavidson\AppData\Local\Microsoft\Windows\Temporary Internet Files\Content.IE5\PSL81JKK\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314" y="1835109"/>
            <a:ext cx="447762" cy="501025"/>
          </a:xfrm>
          <a:prstGeom prst="rect">
            <a:avLst/>
          </a:prstGeom>
          <a:noFill/>
          <a:extLst>
            <a:ext uri="{909E8E84-426E-40DD-AFC4-6F175D3DCCD1}">
              <a14:hiddenFill xmlns:a14="http://schemas.microsoft.com/office/drawing/2010/main">
                <a:solidFill>
                  <a:srgbClr val="FFFFFF"/>
                </a:solidFill>
              </a14:hiddenFill>
            </a:ext>
          </a:extLst>
        </p:spPr>
      </p:pic>
      <p:sp>
        <p:nvSpPr>
          <p:cNvPr id="54" name="Flowchart: Process 36"/>
          <p:cNvSpPr/>
          <p:nvPr/>
        </p:nvSpPr>
        <p:spPr>
          <a:xfrm>
            <a:off x="8063983" y="1813190"/>
            <a:ext cx="63405" cy="1183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6278 w 10000"/>
              <a:gd name="connsiteY3" fmla="*/ 6822 h 10000"/>
              <a:gd name="connsiteX4" fmla="*/ 0 w 10000"/>
              <a:gd name="connsiteY4" fmla="*/ 0 h 10000"/>
              <a:gd name="connsiteX0" fmla="*/ 0 w 3876"/>
              <a:gd name="connsiteY0" fmla="*/ 7123 h 10000"/>
              <a:gd name="connsiteX1" fmla="*/ 3876 w 3876"/>
              <a:gd name="connsiteY1" fmla="*/ 0 h 10000"/>
              <a:gd name="connsiteX2" fmla="*/ 3876 w 3876"/>
              <a:gd name="connsiteY2" fmla="*/ 10000 h 10000"/>
              <a:gd name="connsiteX3" fmla="*/ 154 w 3876"/>
              <a:gd name="connsiteY3" fmla="*/ 6822 h 10000"/>
              <a:gd name="connsiteX4" fmla="*/ 0 w 3876"/>
              <a:gd name="connsiteY4" fmla="*/ 7123 h 10000"/>
              <a:gd name="connsiteX0" fmla="*/ 0 w 13160"/>
              <a:gd name="connsiteY0" fmla="*/ 3397 h 6274"/>
              <a:gd name="connsiteX1" fmla="*/ 13160 w 13160"/>
              <a:gd name="connsiteY1" fmla="*/ 0 h 6274"/>
              <a:gd name="connsiteX2" fmla="*/ 10000 w 13160"/>
              <a:gd name="connsiteY2" fmla="*/ 6274 h 6274"/>
              <a:gd name="connsiteX3" fmla="*/ 397 w 13160"/>
              <a:gd name="connsiteY3" fmla="*/ 3096 h 6274"/>
              <a:gd name="connsiteX4" fmla="*/ 0 w 13160"/>
              <a:gd name="connsiteY4" fmla="*/ 3397 h 6274"/>
              <a:gd name="connsiteX0" fmla="*/ 0 w 7599"/>
              <a:gd name="connsiteY0" fmla="*/ 5414 h 10000"/>
              <a:gd name="connsiteX1" fmla="*/ 7599 w 7599"/>
              <a:gd name="connsiteY1" fmla="*/ 0 h 10000"/>
              <a:gd name="connsiteX2" fmla="*/ 7599 w 7599"/>
              <a:gd name="connsiteY2" fmla="*/ 10000 h 10000"/>
              <a:gd name="connsiteX3" fmla="*/ 302 w 7599"/>
              <a:gd name="connsiteY3" fmla="*/ 4935 h 10000"/>
              <a:gd name="connsiteX4" fmla="*/ 0 w 7599"/>
              <a:gd name="connsiteY4" fmla="*/ 5414 h 10000"/>
              <a:gd name="connsiteX0" fmla="*/ 5133 w 9603"/>
              <a:gd name="connsiteY0" fmla="*/ 6287 h 10000"/>
              <a:gd name="connsiteX1" fmla="*/ 9603 w 9603"/>
              <a:gd name="connsiteY1" fmla="*/ 0 h 10000"/>
              <a:gd name="connsiteX2" fmla="*/ 9603 w 9603"/>
              <a:gd name="connsiteY2" fmla="*/ 10000 h 10000"/>
              <a:gd name="connsiteX3" fmla="*/ 0 w 9603"/>
              <a:gd name="connsiteY3" fmla="*/ 4935 h 10000"/>
              <a:gd name="connsiteX4" fmla="*/ 5133 w 9603"/>
              <a:gd name="connsiteY4" fmla="*/ 6287 h 10000"/>
              <a:gd name="connsiteX0" fmla="*/ 5345 w 10411"/>
              <a:gd name="connsiteY0" fmla="*/ 4540 h 8253"/>
              <a:gd name="connsiteX1" fmla="*/ 10411 w 10411"/>
              <a:gd name="connsiteY1" fmla="*/ 0 h 8253"/>
              <a:gd name="connsiteX2" fmla="*/ 10000 w 10411"/>
              <a:gd name="connsiteY2" fmla="*/ 8253 h 8253"/>
              <a:gd name="connsiteX3" fmla="*/ 0 w 10411"/>
              <a:gd name="connsiteY3" fmla="*/ 3188 h 8253"/>
              <a:gd name="connsiteX4" fmla="*/ 5345 w 10411"/>
              <a:gd name="connsiteY4" fmla="*/ 4540 h 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1" h="8253">
                <a:moveTo>
                  <a:pt x="5345" y="4540"/>
                </a:moveTo>
                <a:lnTo>
                  <a:pt x="10411" y="0"/>
                </a:lnTo>
                <a:lnTo>
                  <a:pt x="10000" y="8253"/>
                </a:lnTo>
                <a:lnTo>
                  <a:pt x="0" y="3188"/>
                </a:lnTo>
                <a:lnTo>
                  <a:pt x="5345" y="45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Connector 54"/>
          <p:cNvSpPr/>
          <p:nvPr/>
        </p:nvSpPr>
        <p:spPr>
          <a:xfrm>
            <a:off x="7961266" y="1829253"/>
            <a:ext cx="163619" cy="1552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Bent Arrow 7"/>
          <p:cNvSpPr/>
          <p:nvPr/>
        </p:nvSpPr>
        <p:spPr>
          <a:xfrm flipH="1" flipV="1">
            <a:off x="6059584" y="1469594"/>
            <a:ext cx="366092" cy="540823"/>
          </a:xfrm>
          <a:custGeom>
            <a:avLst/>
            <a:gdLst>
              <a:gd name="connsiteX0" fmla="*/ 0 w 838199"/>
              <a:gd name="connsiteY0" fmla="*/ 685800 h 685800"/>
              <a:gd name="connsiteX1" fmla="*/ 0 w 838199"/>
              <a:gd name="connsiteY1" fmla="*/ 385763 h 685800"/>
              <a:gd name="connsiteX2" fmla="*/ 300038 w 838199"/>
              <a:gd name="connsiteY2" fmla="*/ 85725 h 685800"/>
              <a:gd name="connsiteX3" fmla="*/ 666749 w 838199"/>
              <a:gd name="connsiteY3" fmla="*/ 85725 h 685800"/>
              <a:gd name="connsiteX4" fmla="*/ 666749 w 838199"/>
              <a:gd name="connsiteY4" fmla="*/ 0 h 685800"/>
              <a:gd name="connsiteX5" fmla="*/ 838199 w 838199"/>
              <a:gd name="connsiteY5" fmla="*/ 171450 h 685800"/>
              <a:gd name="connsiteX6" fmla="*/ 666749 w 838199"/>
              <a:gd name="connsiteY6" fmla="*/ 342900 h 685800"/>
              <a:gd name="connsiteX7" fmla="*/ 666749 w 838199"/>
              <a:gd name="connsiteY7" fmla="*/ 257175 h 685800"/>
              <a:gd name="connsiteX8" fmla="*/ 300038 w 838199"/>
              <a:gd name="connsiteY8" fmla="*/ 257175 h 685800"/>
              <a:gd name="connsiteX9" fmla="*/ 171450 w 838199"/>
              <a:gd name="connsiteY9" fmla="*/ 385763 h 685800"/>
              <a:gd name="connsiteX10" fmla="*/ 171450 w 838199"/>
              <a:gd name="connsiteY10" fmla="*/ 685800 h 685800"/>
              <a:gd name="connsiteX11" fmla="*/ 0 w 838199"/>
              <a:gd name="connsiteY11" fmla="*/ 685800 h 685800"/>
              <a:gd name="connsiteX0" fmla="*/ 0 w 838199"/>
              <a:gd name="connsiteY0" fmla="*/ 685800 h 685800"/>
              <a:gd name="connsiteX1" fmla="*/ 0 w 838199"/>
              <a:gd name="connsiteY1" fmla="*/ 385763 h 685800"/>
              <a:gd name="connsiteX2" fmla="*/ 300038 w 838199"/>
              <a:gd name="connsiteY2" fmla="*/ 85725 h 685800"/>
              <a:gd name="connsiteX3" fmla="*/ 666749 w 838199"/>
              <a:gd name="connsiteY3" fmla="*/ 85725 h 685800"/>
              <a:gd name="connsiteX4" fmla="*/ 666749 w 838199"/>
              <a:gd name="connsiteY4" fmla="*/ 0 h 685800"/>
              <a:gd name="connsiteX5" fmla="*/ 838199 w 838199"/>
              <a:gd name="connsiteY5" fmla="*/ 171450 h 685800"/>
              <a:gd name="connsiteX6" fmla="*/ 670886 w 838199"/>
              <a:gd name="connsiteY6" fmla="*/ 260149 h 685800"/>
              <a:gd name="connsiteX7" fmla="*/ 666749 w 838199"/>
              <a:gd name="connsiteY7" fmla="*/ 257175 h 685800"/>
              <a:gd name="connsiteX8" fmla="*/ 300038 w 838199"/>
              <a:gd name="connsiteY8" fmla="*/ 257175 h 685800"/>
              <a:gd name="connsiteX9" fmla="*/ 171450 w 838199"/>
              <a:gd name="connsiteY9" fmla="*/ 385763 h 685800"/>
              <a:gd name="connsiteX10" fmla="*/ 171450 w 838199"/>
              <a:gd name="connsiteY10" fmla="*/ 685800 h 685800"/>
              <a:gd name="connsiteX11" fmla="*/ 0 w 838199"/>
              <a:gd name="connsiteY11" fmla="*/ 685800 h 685800"/>
              <a:gd name="connsiteX0" fmla="*/ 0 w 838199"/>
              <a:gd name="connsiteY0" fmla="*/ 600075 h 600075"/>
              <a:gd name="connsiteX1" fmla="*/ 0 w 838199"/>
              <a:gd name="connsiteY1" fmla="*/ 300038 h 600075"/>
              <a:gd name="connsiteX2" fmla="*/ 300038 w 838199"/>
              <a:gd name="connsiteY2" fmla="*/ 0 h 600075"/>
              <a:gd name="connsiteX3" fmla="*/ 666749 w 838199"/>
              <a:gd name="connsiteY3" fmla="*/ 0 h 600075"/>
              <a:gd name="connsiteX4" fmla="*/ 658474 w 838199"/>
              <a:gd name="connsiteY4" fmla="*/ 1163 h 600075"/>
              <a:gd name="connsiteX5" fmla="*/ 838199 w 838199"/>
              <a:gd name="connsiteY5" fmla="*/ 85725 h 600075"/>
              <a:gd name="connsiteX6" fmla="*/ 670886 w 838199"/>
              <a:gd name="connsiteY6" fmla="*/ 174424 h 600075"/>
              <a:gd name="connsiteX7" fmla="*/ 666749 w 838199"/>
              <a:gd name="connsiteY7" fmla="*/ 171450 h 600075"/>
              <a:gd name="connsiteX8" fmla="*/ 300038 w 838199"/>
              <a:gd name="connsiteY8" fmla="*/ 171450 h 600075"/>
              <a:gd name="connsiteX9" fmla="*/ 171450 w 838199"/>
              <a:gd name="connsiteY9" fmla="*/ 300038 h 600075"/>
              <a:gd name="connsiteX10" fmla="*/ 171450 w 838199"/>
              <a:gd name="connsiteY10" fmla="*/ 600075 h 600075"/>
              <a:gd name="connsiteX11" fmla="*/ 0 w 838199"/>
              <a:gd name="connsiteY11" fmla="*/ 600075 h 600075"/>
              <a:gd name="connsiteX0" fmla="*/ 0 w 670886"/>
              <a:gd name="connsiteY0" fmla="*/ 600075 h 600075"/>
              <a:gd name="connsiteX1" fmla="*/ 0 w 670886"/>
              <a:gd name="connsiteY1" fmla="*/ 300038 h 600075"/>
              <a:gd name="connsiteX2" fmla="*/ 300038 w 670886"/>
              <a:gd name="connsiteY2" fmla="*/ 0 h 600075"/>
              <a:gd name="connsiteX3" fmla="*/ 666749 w 670886"/>
              <a:gd name="connsiteY3" fmla="*/ 0 h 600075"/>
              <a:gd name="connsiteX4" fmla="*/ 658474 w 670886"/>
              <a:gd name="connsiteY4" fmla="*/ 1163 h 600075"/>
              <a:gd name="connsiteX5" fmla="*/ 449269 w 670886"/>
              <a:gd name="connsiteY5" fmla="*/ 85725 h 600075"/>
              <a:gd name="connsiteX6" fmla="*/ 670886 w 670886"/>
              <a:gd name="connsiteY6" fmla="*/ 174424 h 600075"/>
              <a:gd name="connsiteX7" fmla="*/ 666749 w 670886"/>
              <a:gd name="connsiteY7" fmla="*/ 171450 h 600075"/>
              <a:gd name="connsiteX8" fmla="*/ 300038 w 670886"/>
              <a:gd name="connsiteY8" fmla="*/ 171450 h 600075"/>
              <a:gd name="connsiteX9" fmla="*/ 171450 w 670886"/>
              <a:gd name="connsiteY9" fmla="*/ 300038 h 600075"/>
              <a:gd name="connsiteX10" fmla="*/ 171450 w 670886"/>
              <a:gd name="connsiteY10" fmla="*/ 600075 h 600075"/>
              <a:gd name="connsiteX11" fmla="*/ 0 w 670886"/>
              <a:gd name="connsiteY11" fmla="*/ 600075 h 600075"/>
              <a:gd name="connsiteX0" fmla="*/ 0 w 670886"/>
              <a:gd name="connsiteY0" fmla="*/ 600075 h 600075"/>
              <a:gd name="connsiteX1" fmla="*/ 0 w 670886"/>
              <a:gd name="connsiteY1" fmla="*/ 300038 h 600075"/>
              <a:gd name="connsiteX2" fmla="*/ 300038 w 670886"/>
              <a:gd name="connsiteY2" fmla="*/ 0 h 600075"/>
              <a:gd name="connsiteX3" fmla="*/ 666749 w 670886"/>
              <a:gd name="connsiteY3" fmla="*/ 0 h 600075"/>
              <a:gd name="connsiteX4" fmla="*/ 658474 w 670886"/>
              <a:gd name="connsiteY4" fmla="*/ 1163 h 600075"/>
              <a:gd name="connsiteX5" fmla="*/ 449269 w 670886"/>
              <a:gd name="connsiteY5" fmla="*/ 85725 h 600075"/>
              <a:gd name="connsiteX6" fmla="*/ 670886 w 670886"/>
              <a:gd name="connsiteY6" fmla="*/ 174424 h 600075"/>
              <a:gd name="connsiteX7" fmla="*/ 439183 w 670886"/>
              <a:gd name="connsiteY7" fmla="*/ 179725 h 600075"/>
              <a:gd name="connsiteX8" fmla="*/ 300038 w 670886"/>
              <a:gd name="connsiteY8" fmla="*/ 171450 h 600075"/>
              <a:gd name="connsiteX9" fmla="*/ 171450 w 670886"/>
              <a:gd name="connsiteY9" fmla="*/ 300038 h 600075"/>
              <a:gd name="connsiteX10" fmla="*/ 171450 w 670886"/>
              <a:gd name="connsiteY10" fmla="*/ 600075 h 600075"/>
              <a:gd name="connsiteX11" fmla="*/ 0 w 670886"/>
              <a:gd name="connsiteY11" fmla="*/ 600075 h 600075"/>
              <a:gd name="connsiteX0" fmla="*/ 0 w 666749"/>
              <a:gd name="connsiteY0" fmla="*/ 600075 h 600075"/>
              <a:gd name="connsiteX1" fmla="*/ 0 w 666749"/>
              <a:gd name="connsiteY1" fmla="*/ 300038 h 600075"/>
              <a:gd name="connsiteX2" fmla="*/ 300038 w 666749"/>
              <a:gd name="connsiteY2" fmla="*/ 0 h 600075"/>
              <a:gd name="connsiteX3" fmla="*/ 666749 w 666749"/>
              <a:gd name="connsiteY3" fmla="*/ 0 h 600075"/>
              <a:gd name="connsiteX4" fmla="*/ 658474 w 666749"/>
              <a:gd name="connsiteY4" fmla="*/ 1163 h 600075"/>
              <a:gd name="connsiteX5" fmla="*/ 449269 w 666749"/>
              <a:gd name="connsiteY5" fmla="*/ 85725 h 600075"/>
              <a:gd name="connsiteX6" fmla="*/ 464008 w 666749"/>
              <a:gd name="connsiteY6" fmla="*/ 178561 h 600075"/>
              <a:gd name="connsiteX7" fmla="*/ 439183 w 666749"/>
              <a:gd name="connsiteY7" fmla="*/ 179725 h 600075"/>
              <a:gd name="connsiteX8" fmla="*/ 300038 w 666749"/>
              <a:gd name="connsiteY8" fmla="*/ 171450 h 600075"/>
              <a:gd name="connsiteX9" fmla="*/ 171450 w 666749"/>
              <a:gd name="connsiteY9" fmla="*/ 300038 h 600075"/>
              <a:gd name="connsiteX10" fmla="*/ 171450 w 666749"/>
              <a:gd name="connsiteY10" fmla="*/ 600075 h 600075"/>
              <a:gd name="connsiteX11" fmla="*/ 0 w 666749"/>
              <a:gd name="connsiteY11" fmla="*/ 600075 h 600075"/>
              <a:gd name="connsiteX0" fmla="*/ 0 w 666749"/>
              <a:gd name="connsiteY0" fmla="*/ 623737 h 623737"/>
              <a:gd name="connsiteX1" fmla="*/ 0 w 666749"/>
              <a:gd name="connsiteY1" fmla="*/ 323700 h 623737"/>
              <a:gd name="connsiteX2" fmla="*/ 300038 w 666749"/>
              <a:gd name="connsiteY2" fmla="*/ 23662 h 623737"/>
              <a:gd name="connsiteX3" fmla="*/ 666749 w 666749"/>
              <a:gd name="connsiteY3" fmla="*/ 23662 h 623737"/>
              <a:gd name="connsiteX4" fmla="*/ 451596 w 666749"/>
              <a:gd name="connsiteY4" fmla="*/ 0 h 623737"/>
              <a:gd name="connsiteX5" fmla="*/ 449269 w 666749"/>
              <a:gd name="connsiteY5" fmla="*/ 109387 h 623737"/>
              <a:gd name="connsiteX6" fmla="*/ 464008 w 666749"/>
              <a:gd name="connsiteY6" fmla="*/ 202223 h 623737"/>
              <a:gd name="connsiteX7" fmla="*/ 439183 w 666749"/>
              <a:gd name="connsiteY7" fmla="*/ 203387 h 623737"/>
              <a:gd name="connsiteX8" fmla="*/ 300038 w 666749"/>
              <a:gd name="connsiteY8" fmla="*/ 195112 h 623737"/>
              <a:gd name="connsiteX9" fmla="*/ 171450 w 666749"/>
              <a:gd name="connsiteY9" fmla="*/ 323700 h 623737"/>
              <a:gd name="connsiteX10" fmla="*/ 171450 w 666749"/>
              <a:gd name="connsiteY10" fmla="*/ 623737 h 623737"/>
              <a:gd name="connsiteX11" fmla="*/ 0 w 666749"/>
              <a:gd name="connsiteY11" fmla="*/ 623737 h 623737"/>
              <a:gd name="connsiteX0" fmla="*/ 0 w 666749"/>
              <a:gd name="connsiteY0" fmla="*/ 607186 h 607186"/>
              <a:gd name="connsiteX1" fmla="*/ 0 w 666749"/>
              <a:gd name="connsiteY1" fmla="*/ 307149 h 607186"/>
              <a:gd name="connsiteX2" fmla="*/ 300038 w 666749"/>
              <a:gd name="connsiteY2" fmla="*/ 7111 h 607186"/>
              <a:gd name="connsiteX3" fmla="*/ 666749 w 666749"/>
              <a:gd name="connsiteY3" fmla="*/ 7111 h 607186"/>
              <a:gd name="connsiteX4" fmla="*/ 435046 w 666749"/>
              <a:gd name="connsiteY4" fmla="*/ 0 h 607186"/>
              <a:gd name="connsiteX5" fmla="*/ 449269 w 666749"/>
              <a:gd name="connsiteY5" fmla="*/ 92836 h 607186"/>
              <a:gd name="connsiteX6" fmla="*/ 464008 w 666749"/>
              <a:gd name="connsiteY6" fmla="*/ 185672 h 607186"/>
              <a:gd name="connsiteX7" fmla="*/ 439183 w 666749"/>
              <a:gd name="connsiteY7" fmla="*/ 186836 h 607186"/>
              <a:gd name="connsiteX8" fmla="*/ 300038 w 666749"/>
              <a:gd name="connsiteY8" fmla="*/ 178561 h 607186"/>
              <a:gd name="connsiteX9" fmla="*/ 171450 w 666749"/>
              <a:gd name="connsiteY9" fmla="*/ 307149 h 607186"/>
              <a:gd name="connsiteX10" fmla="*/ 171450 w 666749"/>
              <a:gd name="connsiteY10" fmla="*/ 607186 h 607186"/>
              <a:gd name="connsiteX11" fmla="*/ 0 w 666749"/>
              <a:gd name="connsiteY11" fmla="*/ 607186 h 607186"/>
              <a:gd name="connsiteX0" fmla="*/ 0 w 666749"/>
              <a:gd name="connsiteY0" fmla="*/ 611324 h 611324"/>
              <a:gd name="connsiteX1" fmla="*/ 0 w 666749"/>
              <a:gd name="connsiteY1" fmla="*/ 311287 h 611324"/>
              <a:gd name="connsiteX2" fmla="*/ 300038 w 666749"/>
              <a:gd name="connsiteY2" fmla="*/ 11249 h 611324"/>
              <a:gd name="connsiteX3" fmla="*/ 666749 w 666749"/>
              <a:gd name="connsiteY3" fmla="*/ 11249 h 611324"/>
              <a:gd name="connsiteX4" fmla="*/ 451596 w 666749"/>
              <a:gd name="connsiteY4" fmla="*/ 0 h 611324"/>
              <a:gd name="connsiteX5" fmla="*/ 449269 w 666749"/>
              <a:gd name="connsiteY5" fmla="*/ 96974 h 611324"/>
              <a:gd name="connsiteX6" fmla="*/ 464008 w 666749"/>
              <a:gd name="connsiteY6" fmla="*/ 189810 h 611324"/>
              <a:gd name="connsiteX7" fmla="*/ 439183 w 666749"/>
              <a:gd name="connsiteY7" fmla="*/ 190974 h 611324"/>
              <a:gd name="connsiteX8" fmla="*/ 300038 w 666749"/>
              <a:gd name="connsiteY8" fmla="*/ 182699 h 611324"/>
              <a:gd name="connsiteX9" fmla="*/ 171450 w 666749"/>
              <a:gd name="connsiteY9" fmla="*/ 311287 h 611324"/>
              <a:gd name="connsiteX10" fmla="*/ 171450 w 666749"/>
              <a:gd name="connsiteY10" fmla="*/ 611324 h 611324"/>
              <a:gd name="connsiteX11" fmla="*/ 0 w 666749"/>
              <a:gd name="connsiteY11" fmla="*/ 611324 h 611324"/>
              <a:gd name="connsiteX0" fmla="*/ 0 w 464008"/>
              <a:gd name="connsiteY0" fmla="*/ 611324 h 611324"/>
              <a:gd name="connsiteX1" fmla="*/ 0 w 464008"/>
              <a:gd name="connsiteY1" fmla="*/ 311287 h 611324"/>
              <a:gd name="connsiteX2" fmla="*/ 300038 w 464008"/>
              <a:gd name="connsiteY2" fmla="*/ 11249 h 611324"/>
              <a:gd name="connsiteX3" fmla="*/ 459871 w 464008"/>
              <a:gd name="connsiteY3" fmla="*/ 11249 h 611324"/>
              <a:gd name="connsiteX4" fmla="*/ 451596 w 464008"/>
              <a:gd name="connsiteY4" fmla="*/ 0 h 611324"/>
              <a:gd name="connsiteX5" fmla="*/ 449269 w 464008"/>
              <a:gd name="connsiteY5" fmla="*/ 96974 h 611324"/>
              <a:gd name="connsiteX6" fmla="*/ 464008 w 464008"/>
              <a:gd name="connsiteY6" fmla="*/ 189810 h 611324"/>
              <a:gd name="connsiteX7" fmla="*/ 439183 w 464008"/>
              <a:gd name="connsiteY7" fmla="*/ 190974 h 611324"/>
              <a:gd name="connsiteX8" fmla="*/ 300038 w 464008"/>
              <a:gd name="connsiteY8" fmla="*/ 182699 h 611324"/>
              <a:gd name="connsiteX9" fmla="*/ 171450 w 464008"/>
              <a:gd name="connsiteY9" fmla="*/ 311287 h 611324"/>
              <a:gd name="connsiteX10" fmla="*/ 171450 w 464008"/>
              <a:gd name="connsiteY10" fmla="*/ 611324 h 611324"/>
              <a:gd name="connsiteX11" fmla="*/ 0 w 464008"/>
              <a:gd name="connsiteY11" fmla="*/ 611324 h 611324"/>
              <a:gd name="connsiteX0" fmla="*/ 0 w 464008"/>
              <a:gd name="connsiteY0" fmla="*/ 611324 h 611324"/>
              <a:gd name="connsiteX1" fmla="*/ 0 w 464008"/>
              <a:gd name="connsiteY1" fmla="*/ 311287 h 611324"/>
              <a:gd name="connsiteX2" fmla="*/ 300038 w 464008"/>
              <a:gd name="connsiteY2" fmla="*/ 11249 h 611324"/>
              <a:gd name="connsiteX3" fmla="*/ 459871 w 464008"/>
              <a:gd name="connsiteY3" fmla="*/ 11249 h 611324"/>
              <a:gd name="connsiteX4" fmla="*/ 451596 w 464008"/>
              <a:gd name="connsiteY4" fmla="*/ 0 h 611324"/>
              <a:gd name="connsiteX5" fmla="*/ 461681 w 464008"/>
              <a:gd name="connsiteY5" fmla="*/ 96974 h 611324"/>
              <a:gd name="connsiteX6" fmla="*/ 464008 w 464008"/>
              <a:gd name="connsiteY6" fmla="*/ 189810 h 611324"/>
              <a:gd name="connsiteX7" fmla="*/ 439183 w 464008"/>
              <a:gd name="connsiteY7" fmla="*/ 190974 h 611324"/>
              <a:gd name="connsiteX8" fmla="*/ 300038 w 464008"/>
              <a:gd name="connsiteY8" fmla="*/ 182699 h 611324"/>
              <a:gd name="connsiteX9" fmla="*/ 171450 w 464008"/>
              <a:gd name="connsiteY9" fmla="*/ 311287 h 611324"/>
              <a:gd name="connsiteX10" fmla="*/ 171450 w 464008"/>
              <a:gd name="connsiteY10" fmla="*/ 611324 h 611324"/>
              <a:gd name="connsiteX11" fmla="*/ 0 w 464008"/>
              <a:gd name="connsiteY11" fmla="*/ 611324 h 611324"/>
              <a:gd name="connsiteX0" fmla="*/ 0 w 464008"/>
              <a:gd name="connsiteY0" fmla="*/ 611324 h 611324"/>
              <a:gd name="connsiteX1" fmla="*/ 0 w 464008"/>
              <a:gd name="connsiteY1" fmla="*/ 311287 h 611324"/>
              <a:gd name="connsiteX2" fmla="*/ 300038 w 464008"/>
              <a:gd name="connsiteY2" fmla="*/ 11249 h 611324"/>
              <a:gd name="connsiteX3" fmla="*/ 459871 w 464008"/>
              <a:gd name="connsiteY3" fmla="*/ 11249 h 611324"/>
              <a:gd name="connsiteX4" fmla="*/ 451596 w 464008"/>
              <a:gd name="connsiteY4" fmla="*/ 0 h 611324"/>
              <a:gd name="connsiteX5" fmla="*/ 449268 w 464008"/>
              <a:gd name="connsiteY5" fmla="*/ 96974 h 611324"/>
              <a:gd name="connsiteX6" fmla="*/ 464008 w 464008"/>
              <a:gd name="connsiteY6" fmla="*/ 189810 h 611324"/>
              <a:gd name="connsiteX7" fmla="*/ 439183 w 464008"/>
              <a:gd name="connsiteY7" fmla="*/ 190974 h 611324"/>
              <a:gd name="connsiteX8" fmla="*/ 300038 w 464008"/>
              <a:gd name="connsiteY8" fmla="*/ 182699 h 611324"/>
              <a:gd name="connsiteX9" fmla="*/ 171450 w 464008"/>
              <a:gd name="connsiteY9" fmla="*/ 311287 h 611324"/>
              <a:gd name="connsiteX10" fmla="*/ 171450 w 464008"/>
              <a:gd name="connsiteY10" fmla="*/ 611324 h 611324"/>
              <a:gd name="connsiteX11" fmla="*/ 0 w 464008"/>
              <a:gd name="connsiteY11" fmla="*/ 611324 h 611324"/>
              <a:gd name="connsiteX0" fmla="*/ 0 w 459871"/>
              <a:gd name="connsiteY0" fmla="*/ 611324 h 611324"/>
              <a:gd name="connsiteX1" fmla="*/ 0 w 459871"/>
              <a:gd name="connsiteY1" fmla="*/ 311287 h 611324"/>
              <a:gd name="connsiteX2" fmla="*/ 300038 w 459871"/>
              <a:gd name="connsiteY2" fmla="*/ 11249 h 611324"/>
              <a:gd name="connsiteX3" fmla="*/ 459871 w 459871"/>
              <a:gd name="connsiteY3" fmla="*/ 11249 h 611324"/>
              <a:gd name="connsiteX4" fmla="*/ 451596 w 459871"/>
              <a:gd name="connsiteY4" fmla="*/ 0 h 611324"/>
              <a:gd name="connsiteX5" fmla="*/ 449268 w 459871"/>
              <a:gd name="connsiteY5" fmla="*/ 96974 h 611324"/>
              <a:gd name="connsiteX6" fmla="*/ 448810 w 459871"/>
              <a:gd name="connsiteY6" fmla="*/ 194876 h 611324"/>
              <a:gd name="connsiteX7" fmla="*/ 439183 w 459871"/>
              <a:gd name="connsiteY7" fmla="*/ 190974 h 611324"/>
              <a:gd name="connsiteX8" fmla="*/ 300038 w 459871"/>
              <a:gd name="connsiteY8" fmla="*/ 182699 h 611324"/>
              <a:gd name="connsiteX9" fmla="*/ 171450 w 459871"/>
              <a:gd name="connsiteY9" fmla="*/ 311287 h 611324"/>
              <a:gd name="connsiteX10" fmla="*/ 171450 w 459871"/>
              <a:gd name="connsiteY10" fmla="*/ 611324 h 611324"/>
              <a:gd name="connsiteX11" fmla="*/ 0 w 459871"/>
              <a:gd name="connsiteY11" fmla="*/ 611324 h 611324"/>
              <a:gd name="connsiteX0" fmla="*/ 0 w 459871"/>
              <a:gd name="connsiteY0" fmla="*/ 611324 h 611324"/>
              <a:gd name="connsiteX1" fmla="*/ 0 w 459871"/>
              <a:gd name="connsiteY1" fmla="*/ 311287 h 611324"/>
              <a:gd name="connsiteX2" fmla="*/ 300038 w 459871"/>
              <a:gd name="connsiteY2" fmla="*/ 11249 h 611324"/>
              <a:gd name="connsiteX3" fmla="*/ 459871 w 459871"/>
              <a:gd name="connsiteY3" fmla="*/ 1117 h 611324"/>
              <a:gd name="connsiteX4" fmla="*/ 451596 w 459871"/>
              <a:gd name="connsiteY4" fmla="*/ 0 h 611324"/>
              <a:gd name="connsiteX5" fmla="*/ 449268 w 459871"/>
              <a:gd name="connsiteY5" fmla="*/ 96974 h 611324"/>
              <a:gd name="connsiteX6" fmla="*/ 448810 w 459871"/>
              <a:gd name="connsiteY6" fmla="*/ 194876 h 611324"/>
              <a:gd name="connsiteX7" fmla="*/ 439183 w 459871"/>
              <a:gd name="connsiteY7" fmla="*/ 190974 h 611324"/>
              <a:gd name="connsiteX8" fmla="*/ 300038 w 459871"/>
              <a:gd name="connsiteY8" fmla="*/ 182699 h 611324"/>
              <a:gd name="connsiteX9" fmla="*/ 171450 w 459871"/>
              <a:gd name="connsiteY9" fmla="*/ 311287 h 611324"/>
              <a:gd name="connsiteX10" fmla="*/ 171450 w 459871"/>
              <a:gd name="connsiteY10" fmla="*/ 611324 h 611324"/>
              <a:gd name="connsiteX11" fmla="*/ 0 w 459871"/>
              <a:gd name="connsiteY11" fmla="*/ 611324 h 611324"/>
              <a:gd name="connsiteX0" fmla="*/ 0 w 459871"/>
              <a:gd name="connsiteY0" fmla="*/ 610207 h 610207"/>
              <a:gd name="connsiteX1" fmla="*/ 0 w 459871"/>
              <a:gd name="connsiteY1" fmla="*/ 310170 h 610207"/>
              <a:gd name="connsiteX2" fmla="*/ 300038 w 459871"/>
              <a:gd name="connsiteY2" fmla="*/ 10132 h 610207"/>
              <a:gd name="connsiteX3" fmla="*/ 459871 w 459871"/>
              <a:gd name="connsiteY3" fmla="*/ 0 h 610207"/>
              <a:gd name="connsiteX4" fmla="*/ 451596 w 459871"/>
              <a:gd name="connsiteY4" fmla="*/ 11548 h 610207"/>
              <a:gd name="connsiteX5" fmla="*/ 449268 w 459871"/>
              <a:gd name="connsiteY5" fmla="*/ 95857 h 610207"/>
              <a:gd name="connsiteX6" fmla="*/ 448810 w 459871"/>
              <a:gd name="connsiteY6" fmla="*/ 193759 h 610207"/>
              <a:gd name="connsiteX7" fmla="*/ 439183 w 459871"/>
              <a:gd name="connsiteY7" fmla="*/ 189857 h 610207"/>
              <a:gd name="connsiteX8" fmla="*/ 300038 w 459871"/>
              <a:gd name="connsiteY8" fmla="*/ 181582 h 610207"/>
              <a:gd name="connsiteX9" fmla="*/ 171450 w 459871"/>
              <a:gd name="connsiteY9" fmla="*/ 310170 h 610207"/>
              <a:gd name="connsiteX10" fmla="*/ 171450 w 459871"/>
              <a:gd name="connsiteY10" fmla="*/ 610207 h 610207"/>
              <a:gd name="connsiteX11" fmla="*/ 0 w 459871"/>
              <a:gd name="connsiteY11" fmla="*/ 610207 h 610207"/>
              <a:gd name="connsiteX0" fmla="*/ 0 w 451596"/>
              <a:gd name="connsiteY0" fmla="*/ 600075 h 600075"/>
              <a:gd name="connsiteX1" fmla="*/ 0 w 451596"/>
              <a:gd name="connsiteY1" fmla="*/ 300038 h 600075"/>
              <a:gd name="connsiteX2" fmla="*/ 300038 w 451596"/>
              <a:gd name="connsiteY2" fmla="*/ 0 h 600075"/>
              <a:gd name="connsiteX3" fmla="*/ 449740 w 451596"/>
              <a:gd name="connsiteY3" fmla="*/ 7599 h 600075"/>
              <a:gd name="connsiteX4" fmla="*/ 451596 w 451596"/>
              <a:gd name="connsiteY4" fmla="*/ 1416 h 600075"/>
              <a:gd name="connsiteX5" fmla="*/ 449268 w 451596"/>
              <a:gd name="connsiteY5" fmla="*/ 85725 h 600075"/>
              <a:gd name="connsiteX6" fmla="*/ 448810 w 451596"/>
              <a:gd name="connsiteY6" fmla="*/ 183627 h 600075"/>
              <a:gd name="connsiteX7" fmla="*/ 439183 w 451596"/>
              <a:gd name="connsiteY7" fmla="*/ 179725 h 600075"/>
              <a:gd name="connsiteX8" fmla="*/ 300038 w 451596"/>
              <a:gd name="connsiteY8" fmla="*/ 171450 h 600075"/>
              <a:gd name="connsiteX9" fmla="*/ 171450 w 451596"/>
              <a:gd name="connsiteY9" fmla="*/ 300038 h 600075"/>
              <a:gd name="connsiteX10" fmla="*/ 171450 w 451596"/>
              <a:gd name="connsiteY10" fmla="*/ 600075 h 600075"/>
              <a:gd name="connsiteX11" fmla="*/ 0 w 451596"/>
              <a:gd name="connsiteY11" fmla="*/ 600075 h 600075"/>
              <a:gd name="connsiteX0" fmla="*/ 0 w 457999"/>
              <a:gd name="connsiteY0" fmla="*/ 600075 h 600075"/>
              <a:gd name="connsiteX1" fmla="*/ 0 w 457999"/>
              <a:gd name="connsiteY1" fmla="*/ 300038 h 600075"/>
              <a:gd name="connsiteX2" fmla="*/ 300038 w 457999"/>
              <a:gd name="connsiteY2" fmla="*/ 0 h 600075"/>
              <a:gd name="connsiteX3" fmla="*/ 449740 w 457999"/>
              <a:gd name="connsiteY3" fmla="*/ 7599 h 600075"/>
              <a:gd name="connsiteX4" fmla="*/ 451596 w 457999"/>
              <a:gd name="connsiteY4" fmla="*/ 1416 h 600075"/>
              <a:gd name="connsiteX5" fmla="*/ 449268 w 457999"/>
              <a:gd name="connsiteY5" fmla="*/ 85725 h 600075"/>
              <a:gd name="connsiteX6" fmla="*/ 448810 w 457999"/>
              <a:gd name="connsiteY6" fmla="*/ 183627 h 600075"/>
              <a:gd name="connsiteX7" fmla="*/ 457999 w 457999"/>
              <a:gd name="connsiteY7" fmla="*/ 169122 h 600075"/>
              <a:gd name="connsiteX8" fmla="*/ 300038 w 457999"/>
              <a:gd name="connsiteY8" fmla="*/ 171450 h 600075"/>
              <a:gd name="connsiteX9" fmla="*/ 171450 w 457999"/>
              <a:gd name="connsiteY9" fmla="*/ 300038 h 600075"/>
              <a:gd name="connsiteX10" fmla="*/ 171450 w 457999"/>
              <a:gd name="connsiteY10" fmla="*/ 600075 h 600075"/>
              <a:gd name="connsiteX11" fmla="*/ 0 w 457999"/>
              <a:gd name="connsiteY11" fmla="*/ 600075 h 600075"/>
              <a:gd name="connsiteX0" fmla="*/ 0 w 461762"/>
              <a:gd name="connsiteY0" fmla="*/ 600075 h 600075"/>
              <a:gd name="connsiteX1" fmla="*/ 0 w 461762"/>
              <a:gd name="connsiteY1" fmla="*/ 300038 h 600075"/>
              <a:gd name="connsiteX2" fmla="*/ 300038 w 461762"/>
              <a:gd name="connsiteY2" fmla="*/ 0 h 600075"/>
              <a:gd name="connsiteX3" fmla="*/ 449740 w 461762"/>
              <a:gd name="connsiteY3" fmla="*/ 7599 h 600075"/>
              <a:gd name="connsiteX4" fmla="*/ 451596 w 461762"/>
              <a:gd name="connsiteY4" fmla="*/ 1416 h 600075"/>
              <a:gd name="connsiteX5" fmla="*/ 449268 w 461762"/>
              <a:gd name="connsiteY5" fmla="*/ 85725 h 600075"/>
              <a:gd name="connsiteX6" fmla="*/ 448810 w 461762"/>
              <a:gd name="connsiteY6" fmla="*/ 183627 h 600075"/>
              <a:gd name="connsiteX7" fmla="*/ 461762 w 461762"/>
              <a:gd name="connsiteY7" fmla="*/ 165587 h 600075"/>
              <a:gd name="connsiteX8" fmla="*/ 300038 w 461762"/>
              <a:gd name="connsiteY8" fmla="*/ 171450 h 600075"/>
              <a:gd name="connsiteX9" fmla="*/ 171450 w 461762"/>
              <a:gd name="connsiteY9" fmla="*/ 300038 h 600075"/>
              <a:gd name="connsiteX10" fmla="*/ 171450 w 461762"/>
              <a:gd name="connsiteY10" fmla="*/ 600075 h 600075"/>
              <a:gd name="connsiteX11" fmla="*/ 0 w 461762"/>
              <a:gd name="connsiteY11" fmla="*/ 600075 h 600075"/>
              <a:gd name="connsiteX0" fmla="*/ 0 w 461762"/>
              <a:gd name="connsiteY0" fmla="*/ 600075 h 600075"/>
              <a:gd name="connsiteX1" fmla="*/ 0 w 461762"/>
              <a:gd name="connsiteY1" fmla="*/ 300038 h 600075"/>
              <a:gd name="connsiteX2" fmla="*/ 300038 w 461762"/>
              <a:gd name="connsiteY2" fmla="*/ 0 h 600075"/>
              <a:gd name="connsiteX3" fmla="*/ 449740 w 461762"/>
              <a:gd name="connsiteY3" fmla="*/ 7599 h 600075"/>
              <a:gd name="connsiteX4" fmla="*/ 451596 w 461762"/>
              <a:gd name="connsiteY4" fmla="*/ 1416 h 600075"/>
              <a:gd name="connsiteX5" fmla="*/ 449268 w 461762"/>
              <a:gd name="connsiteY5" fmla="*/ 85725 h 600075"/>
              <a:gd name="connsiteX6" fmla="*/ 452574 w 461762"/>
              <a:gd name="connsiteY6" fmla="*/ 194230 h 600075"/>
              <a:gd name="connsiteX7" fmla="*/ 461762 w 461762"/>
              <a:gd name="connsiteY7" fmla="*/ 165587 h 600075"/>
              <a:gd name="connsiteX8" fmla="*/ 300038 w 461762"/>
              <a:gd name="connsiteY8" fmla="*/ 171450 h 600075"/>
              <a:gd name="connsiteX9" fmla="*/ 171450 w 461762"/>
              <a:gd name="connsiteY9" fmla="*/ 300038 h 600075"/>
              <a:gd name="connsiteX10" fmla="*/ 171450 w 461762"/>
              <a:gd name="connsiteY10" fmla="*/ 600075 h 600075"/>
              <a:gd name="connsiteX11" fmla="*/ 0 w 461762"/>
              <a:gd name="connsiteY11" fmla="*/ 600075 h 600075"/>
              <a:gd name="connsiteX0" fmla="*/ 0 w 461762"/>
              <a:gd name="connsiteY0" fmla="*/ 600075 h 600075"/>
              <a:gd name="connsiteX1" fmla="*/ 0 w 461762"/>
              <a:gd name="connsiteY1" fmla="*/ 300038 h 600075"/>
              <a:gd name="connsiteX2" fmla="*/ 300038 w 461762"/>
              <a:gd name="connsiteY2" fmla="*/ 0 h 600075"/>
              <a:gd name="connsiteX3" fmla="*/ 449740 w 461762"/>
              <a:gd name="connsiteY3" fmla="*/ 7599 h 600075"/>
              <a:gd name="connsiteX4" fmla="*/ 451596 w 461762"/>
              <a:gd name="connsiteY4" fmla="*/ 1416 h 600075"/>
              <a:gd name="connsiteX5" fmla="*/ 449268 w 461762"/>
              <a:gd name="connsiteY5" fmla="*/ 85725 h 600075"/>
              <a:gd name="connsiteX6" fmla="*/ 446928 w 461762"/>
              <a:gd name="connsiteY6" fmla="*/ 170373 h 600075"/>
              <a:gd name="connsiteX7" fmla="*/ 461762 w 461762"/>
              <a:gd name="connsiteY7" fmla="*/ 165587 h 600075"/>
              <a:gd name="connsiteX8" fmla="*/ 300038 w 461762"/>
              <a:gd name="connsiteY8" fmla="*/ 171450 h 600075"/>
              <a:gd name="connsiteX9" fmla="*/ 171450 w 461762"/>
              <a:gd name="connsiteY9" fmla="*/ 300038 h 600075"/>
              <a:gd name="connsiteX10" fmla="*/ 171450 w 461762"/>
              <a:gd name="connsiteY10" fmla="*/ 600075 h 600075"/>
              <a:gd name="connsiteX11" fmla="*/ 0 w 461762"/>
              <a:gd name="connsiteY11" fmla="*/ 600075 h 600075"/>
              <a:gd name="connsiteX0" fmla="*/ 0 w 451596"/>
              <a:gd name="connsiteY0" fmla="*/ 600075 h 600075"/>
              <a:gd name="connsiteX1" fmla="*/ 0 w 451596"/>
              <a:gd name="connsiteY1" fmla="*/ 300038 h 600075"/>
              <a:gd name="connsiteX2" fmla="*/ 300038 w 451596"/>
              <a:gd name="connsiteY2" fmla="*/ 0 h 600075"/>
              <a:gd name="connsiteX3" fmla="*/ 449740 w 451596"/>
              <a:gd name="connsiteY3" fmla="*/ 7599 h 600075"/>
              <a:gd name="connsiteX4" fmla="*/ 451596 w 451596"/>
              <a:gd name="connsiteY4" fmla="*/ 1416 h 600075"/>
              <a:gd name="connsiteX5" fmla="*/ 449268 w 451596"/>
              <a:gd name="connsiteY5" fmla="*/ 85725 h 600075"/>
              <a:gd name="connsiteX6" fmla="*/ 446928 w 451596"/>
              <a:gd name="connsiteY6" fmla="*/ 170373 h 600075"/>
              <a:gd name="connsiteX7" fmla="*/ 444828 w 451596"/>
              <a:gd name="connsiteY7" fmla="*/ 173540 h 600075"/>
              <a:gd name="connsiteX8" fmla="*/ 300038 w 451596"/>
              <a:gd name="connsiteY8" fmla="*/ 171450 h 600075"/>
              <a:gd name="connsiteX9" fmla="*/ 171450 w 451596"/>
              <a:gd name="connsiteY9" fmla="*/ 300038 h 600075"/>
              <a:gd name="connsiteX10" fmla="*/ 171450 w 451596"/>
              <a:gd name="connsiteY10" fmla="*/ 600075 h 600075"/>
              <a:gd name="connsiteX11" fmla="*/ 0 w 451596"/>
              <a:gd name="connsiteY11" fmla="*/ 600075 h 600075"/>
              <a:gd name="connsiteX0" fmla="*/ 0 w 451596"/>
              <a:gd name="connsiteY0" fmla="*/ 600075 h 600075"/>
              <a:gd name="connsiteX1" fmla="*/ 0 w 451596"/>
              <a:gd name="connsiteY1" fmla="*/ 300038 h 600075"/>
              <a:gd name="connsiteX2" fmla="*/ 300038 w 451596"/>
              <a:gd name="connsiteY2" fmla="*/ 0 h 600075"/>
              <a:gd name="connsiteX3" fmla="*/ 449740 w 451596"/>
              <a:gd name="connsiteY3" fmla="*/ 7599 h 600075"/>
              <a:gd name="connsiteX4" fmla="*/ 451596 w 451596"/>
              <a:gd name="connsiteY4" fmla="*/ 1416 h 600075"/>
              <a:gd name="connsiteX5" fmla="*/ 449268 w 451596"/>
              <a:gd name="connsiteY5" fmla="*/ 85725 h 600075"/>
              <a:gd name="connsiteX6" fmla="*/ 446928 w 451596"/>
              <a:gd name="connsiteY6" fmla="*/ 170373 h 600075"/>
              <a:gd name="connsiteX7" fmla="*/ 444828 w 451596"/>
              <a:gd name="connsiteY7" fmla="*/ 173540 h 600075"/>
              <a:gd name="connsiteX8" fmla="*/ 300038 w 451596"/>
              <a:gd name="connsiteY8" fmla="*/ 171450 h 600075"/>
              <a:gd name="connsiteX9" fmla="*/ 171450 w 451596"/>
              <a:gd name="connsiteY9" fmla="*/ 300038 h 600075"/>
              <a:gd name="connsiteX10" fmla="*/ 171450 w 451596"/>
              <a:gd name="connsiteY10" fmla="*/ 600075 h 600075"/>
              <a:gd name="connsiteX11" fmla="*/ 0 w 451596"/>
              <a:gd name="connsiteY11" fmla="*/ 600075 h 600075"/>
              <a:gd name="connsiteX0" fmla="*/ 0 w 449740"/>
              <a:gd name="connsiteY0" fmla="*/ 606611 h 606611"/>
              <a:gd name="connsiteX1" fmla="*/ 0 w 449740"/>
              <a:gd name="connsiteY1" fmla="*/ 306574 h 606611"/>
              <a:gd name="connsiteX2" fmla="*/ 300038 w 449740"/>
              <a:gd name="connsiteY2" fmla="*/ 6536 h 606611"/>
              <a:gd name="connsiteX3" fmla="*/ 449740 w 449740"/>
              <a:gd name="connsiteY3" fmla="*/ 14135 h 606611"/>
              <a:gd name="connsiteX4" fmla="*/ 448774 w 449740"/>
              <a:gd name="connsiteY4" fmla="*/ 0 h 606611"/>
              <a:gd name="connsiteX5" fmla="*/ 449268 w 449740"/>
              <a:gd name="connsiteY5" fmla="*/ 92261 h 606611"/>
              <a:gd name="connsiteX6" fmla="*/ 446928 w 449740"/>
              <a:gd name="connsiteY6" fmla="*/ 176909 h 606611"/>
              <a:gd name="connsiteX7" fmla="*/ 444828 w 449740"/>
              <a:gd name="connsiteY7" fmla="*/ 180076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9268 w 449740"/>
              <a:gd name="connsiteY5" fmla="*/ 92261 h 606611"/>
              <a:gd name="connsiteX6" fmla="*/ 446928 w 449740"/>
              <a:gd name="connsiteY6" fmla="*/ 176909 h 606611"/>
              <a:gd name="connsiteX7" fmla="*/ 444828 w 449740"/>
              <a:gd name="connsiteY7" fmla="*/ 180076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9268 w 449740"/>
              <a:gd name="connsiteY5" fmla="*/ 92261 h 606611"/>
              <a:gd name="connsiteX6" fmla="*/ 446928 w 449740"/>
              <a:gd name="connsiteY6" fmla="*/ 176909 h 606611"/>
              <a:gd name="connsiteX7" fmla="*/ 444828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0801 w 449740"/>
              <a:gd name="connsiteY5" fmla="*/ 94912 h 606611"/>
              <a:gd name="connsiteX6" fmla="*/ 446928 w 449740"/>
              <a:gd name="connsiteY6" fmla="*/ 176909 h 606611"/>
              <a:gd name="connsiteX7" fmla="*/ 444828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3623 w 449740"/>
              <a:gd name="connsiteY5" fmla="*/ 94912 h 606611"/>
              <a:gd name="connsiteX6" fmla="*/ 446928 w 449740"/>
              <a:gd name="connsiteY6" fmla="*/ 176909 h 606611"/>
              <a:gd name="connsiteX7" fmla="*/ 444828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3623 w 449740"/>
              <a:gd name="connsiteY5" fmla="*/ 94912 h 606611"/>
              <a:gd name="connsiteX6" fmla="*/ 446928 w 449740"/>
              <a:gd name="connsiteY6" fmla="*/ 176909 h 606611"/>
              <a:gd name="connsiteX7" fmla="*/ 436360 w 449740"/>
              <a:gd name="connsiteY7" fmla="*/ 174774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9740"/>
              <a:gd name="connsiteY0" fmla="*/ 606611 h 606611"/>
              <a:gd name="connsiteX1" fmla="*/ 0 w 449740"/>
              <a:gd name="connsiteY1" fmla="*/ 306574 h 606611"/>
              <a:gd name="connsiteX2" fmla="*/ 294393 w 449740"/>
              <a:gd name="connsiteY2" fmla="*/ 19789 h 606611"/>
              <a:gd name="connsiteX3" fmla="*/ 449740 w 449740"/>
              <a:gd name="connsiteY3" fmla="*/ 14135 h 606611"/>
              <a:gd name="connsiteX4" fmla="*/ 448774 w 449740"/>
              <a:gd name="connsiteY4" fmla="*/ 0 h 606611"/>
              <a:gd name="connsiteX5" fmla="*/ 443623 w 449740"/>
              <a:gd name="connsiteY5" fmla="*/ 94912 h 606611"/>
              <a:gd name="connsiteX6" fmla="*/ 446928 w 449740"/>
              <a:gd name="connsiteY6" fmla="*/ 176909 h 606611"/>
              <a:gd name="connsiteX7" fmla="*/ 425071 w 449740"/>
              <a:gd name="connsiteY7" fmla="*/ 172123 h 606611"/>
              <a:gd name="connsiteX8" fmla="*/ 300038 w 449740"/>
              <a:gd name="connsiteY8" fmla="*/ 177986 h 606611"/>
              <a:gd name="connsiteX9" fmla="*/ 171450 w 449740"/>
              <a:gd name="connsiteY9" fmla="*/ 306574 h 606611"/>
              <a:gd name="connsiteX10" fmla="*/ 171450 w 449740"/>
              <a:gd name="connsiteY10" fmla="*/ 606611 h 606611"/>
              <a:gd name="connsiteX11" fmla="*/ 0 w 449740"/>
              <a:gd name="connsiteY11" fmla="*/ 606611 h 606611"/>
              <a:gd name="connsiteX0" fmla="*/ 0 w 448774"/>
              <a:gd name="connsiteY0" fmla="*/ 606611 h 606611"/>
              <a:gd name="connsiteX1" fmla="*/ 0 w 448774"/>
              <a:gd name="connsiteY1" fmla="*/ 306574 h 606611"/>
              <a:gd name="connsiteX2" fmla="*/ 294393 w 448774"/>
              <a:gd name="connsiteY2" fmla="*/ 19789 h 606611"/>
              <a:gd name="connsiteX3" fmla="*/ 437862 w 448774"/>
              <a:gd name="connsiteY3" fmla="*/ 14136 h 606611"/>
              <a:gd name="connsiteX4" fmla="*/ 448774 w 448774"/>
              <a:gd name="connsiteY4" fmla="*/ 0 h 606611"/>
              <a:gd name="connsiteX5" fmla="*/ 443623 w 448774"/>
              <a:gd name="connsiteY5" fmla="*/ 94912 h 606611"/>
              <a:gd name="connsiteX6" fmla="*/ 446928 w 448774"/>
              <a:gd name="connsiteY6" fmla="*/ 176909 h 606611"/>
              <a:gd name="connsiteX7" fmla="*/ 425071 w 448774"/>
              <a:gd name="connsiteY7" fmla="*/ 172123 h 606611"/>
              <a:gd name="connsiteX8" fmla="*/ 300038 w 448774"/>
              <a:gd name="connsiteY8" fmla="*/ 177986 h 606611"/>
              <a:gd name="connsiteX9" fmla="*/ 171450 w 448774"/>
              <a:gd name="connsiteY9" fmla="*/ 306574 h 606611"/>
              <a:gd name="connsiteX10" fmla="*/ 171450 w 448774"/>
              <a:gd name="connsiteY10" fmla="*/ 606611 h 606611"/>
              <a:gd name="connsiteX11" fmla="*/ 0 w 448774"/>
              <a:gd name="connsiteY11" fmla="*/ 606611 h 606611"/>
              <a:gd name="connsiteX0" fmla="*/ 0 w 446929"/>
              <a:gd name="connsiteY0" fmla="*/ 606611 h 606611"/>
              <a:gd name="connsiteX1" fmla="*/ 0 w 446929"/>
              <a:gd name="connsiteY1" fmla="*/ 306574 h 606611"/>
              <a:gd name="connsiteX2" fmla="*/ 294393 w 446929"/>
              <a:gd name="connsiteY2" fmla="*/ 19789 h 606611"/>
              <a:gd name="connsiteX3" fmla="*/ 437862 w 446929"/>
              <a:gd name="connsiteY3" fmla="*/ 14136 h 606611"/>
              <a:gd name="connsiteX4" fmla="*/ 433927 w 446929"/>
              <a:gd name="connsiteY4" fmla="*/ 0 h 606611"/>
              <a:gd name="connsiteX5" fmla="*/ 443623 w 446929"/>
              <a:gd name="connsiteY5" fmla="*/ 94912 h 606611"/>
              <a:gd name="connsiteX6" fmla="*/ 446928 w 446929"/>
              <a:gd name="connsiteY6" fmla="*/ 176909 h 606611"/>
              <a:gd name="connsiteX7" fmla="*/ 425071 w 446929"/>
              <a:gd name="connsiteY7" fmla="*/ 172123 h 606611"/>
              <a:gd name="connsiteX8" fmla="*/ 300038 w 446929"/>
              <a:gd name="connsiteY8" fmla="*/ 177986 h 606611"/>
              <a:gd name="connsiteX9" fmla="*/ 171450 w 446929"/>
              <a:gd name="connsiteY9" fmla="*/ 306574 h 606611"/>
              <a:gd name="connsiteX10" fmla="*/ 171450 w 446929"/>
              <a:gd name="connsiteY10" fmla="*/ 606611 h 606611"/>
              <a:gd name="connsiteX11" fmla="*/ 0 w 446929"/>
              <a:gd name="connsiteY11" fmla="*/ 606611 h 606611"/>
              <a:gd name="connsiteX0" fmla="*/ 0 w 443661"/>
              <a:gd name="connsiteY0" fmla="*/ 606611 h 606611"/>
              <a:gd name="connsiteX1" fmla="*/ 0 w 443661"/>
              <a:gd name="connsiteY1" fmla="*/ 306574 h 606611"/>
              <a:gd name="connsiteX2" fmla="*/ 294393 w 443661"/>
              <a:gd name="connsiteY2" fmla="*/ 19789 h 606611"/>
              <a:gd name="connsiteX3" fmla="*/ 437862 w 443661"/>
              <a:gd name="connsiteY3" fmla="*/ 14136 h 606611"/>
              <a:gd name="connsiteX4" fmla="*/ 433927 w 443661"/>
              <a:gd name="connsiteY4" fmla="*/ 0 h 606611"/>
              <a:gd name="connsiteX5" fmla="*/ 443623 w 443661"/>
              <a:gd name="connsiteY5" fmla="*/ 94912 h 606611"/>
              <a:gd name="connsiteX6" fmla="*/ 432081 w 443661"/>
              <a:gd name="connsiteY6" fmla="*/ 179697 h 606611"/>
              <a:gd name="connsiteX7" fmla="*/ 425071 w 443661"/>
              <a:gd name="connsiteY7" fmla="*/ 172123 h 606611"/>
              <a:gd name="connsiteX8" fmla="*/ 300038 w 443661"/>
              <a:gd name="connsiteY8" fmla="*/ 177986 h 606611"/>
              <a:gd name="connsiteX9" fmla="*/ 171450 w 443661"/>
              <a:gd name="connsiteY9" fmla="*/ 306574 h 606611"/>
              <a:gd name="connsiteX10" fmla="*/ 171450 w 443661"/>
              <a:gd name="connsiteY10" fmla="*/ 606611 h 606611"/>
              <a:gd name="connsiteX11" fmla="*/ 0 w 443661"/>
              <a:gd name="connsiteY11" fmla="*/ 606611 h 606611"/>
              <a:gd name="connsiteX0" fmla="*/ 0 w 437863"/>
              <a:gd name="connsiteY0" fmla="*/ 606611 h 606611"/>
              <a:gd name="connsiteX1" fmla="*/ 0 w 437863"/>
              <a:gd name="connsiteY1" fmla="*/ 306574 h 606611"/>
              <a:gd name="connsiteX2" fmla="*/ 294393 w 437863"/>
              <a:gd name="connsiteY2" fmla="*/ 19789 h 606611"/>
              <a:gd name="connsiteX3" fmla="*/ 437862 w 437863"/>
              <a:gd name="connsiteY3" fmla="*/ 14136 h 606611"/>
              <a:gd name="connsiteX4" fmla="*/ 433927 w 437863"/>
              <a:gd name="connsiteY4" fmla="*/ 0 h 606611"/>
              <a:gd name="connsiteX5" fmla="*/ 431745 w 437863"/>
              <a:gd name="connsiteY5" fmla="*/ 97702 h 606611"/>
              <a:gd name="connsiteX6" fmla="*/ 432081 w 437863"/>
              <a:gd name="connsiteY6" fmla="*/ 179697 h 606611"/>
              <a:gd name="connsiteX7" fmla="*/ 425071 w 437863"/>
              <a:gd name="connsiteY7" fmla="*/ 172123 h 606611"/>
              <a:gd name="connsiteX8" fmla="*/ 300038 w 437863"/>
              <a:gd name="connsiteY8" fmla="*/ 177986 h 606611"/>
              <a:gd name="connsiteX9" fmla="*/ 171450 w 437863"/>
              <a:gd name="connsiteY9" fmla="*/ 306574 h 606611"/>
              <a:gd name="connsiteX10" fmla="*/ 171450 w 437863"/>
              <a:gd name="connsiteY10" fmla="*/ 606611 h 606611"/>
              <a:gd name="connsiteX11" fmla="*/ 0 w 437863"/>
              <a:gd name="connsiteY11" fmla="*/ 606611 h 606611"/>
              <a:gd name="connsiteX0" fmla="*/ 0 w 437862"/>
              <a:gd name="connsiteY0" fmla="*/ 606611 h 606611"/>
              <a:gd name="connsiteX1" fmla="*/ 0 w 437862"/>
              <a:gd name="connsiteY1" fmla="*/ 306574 h 606611"/>
              <a:gd name="connsiteX2" fmla="*/ 294393 w 437862"/>
              <a:gd name="connsiteY2" fmla="*/ 19789 h 606611"/>
              <a:gd name="connsiteX3" fmla="*/ 437862 w 437862"/>
              <a:gd name="connsiteY3" fmla="*/ 14136 h 606611"/>
              <a:gd name="connsiteX4" fmla="*/ 433927 w 437862"/>
              <a:gd name="connsiteY4" fmla="*/ 0 h 606611"/>
              <a:gd name="connsiteX5" fmla="*/ 431745 w 437862"/>
              <a:gd name="connsiteY5" fmla="*/ 97702 h 606611"/>
              <a:gd name="connsiteX6" fmla="*/ 432081 w 437862"/>
              <a:gd name="connsiteY6" fmla="*/ 162965 h 606611"/>
              <a:gd name="connsiteX7" fmla="*/ 425071 w 437862"/>
              <a:gd name="connsiteY7" fmla="*/ 172123 h 606611"/>
              <a:gd name="connsiteX8" fmla="*/ 300038 w 437862"/>
              <a:gd name="connsiteY8" fmla="*/ 177986 h 606611"/>
              <a:gd name="connsiteX9" fmla="*/ 171450 w 437862"/>
              <a:gd name="connsiteY9" fmla="*/ 306574 h 606611"/>
              <a:gd name="connsiteX10" fmla="*/ 171450 w 437862"/>
              <a:gd name="connsiteY10" fmla="*/ 606611 h 606611"/>
              <a:gd name="connsiteX11" fmla="*/ 0 w 437862"/>
              <a:gd name="connsiteY11" fmla="*/ 606611 h 606611"/>
              <a:gd name="connsiteX0" fmla="*/ 0 w 437862"/>
              <a:gd name="connsiteY0" fmla="*/ 606611 h 606611"/>
              <a:gd name="connsiteX1" fmla="*/ 0 w 437862"/>
              <a:gd name="connsiteY1" fmla="*/ 306574 h 606611"/>
              <a:gd name="connsiteX2" fmla="*/ 294393 w 437862"/>
              <a:gd name="connsiteY2" fmla="*/ 19789 h 606611"/>
              <a:gd name="connsiteX3" fmla="*/ 437862 w 437862"/>
              <a:gd name="connsiteY3" fmla="*/ 14136 h 606611"/>
              <a:gd name="connsiteX4" fmla="*/ 433927 w 437862"/>
              <a:gd name="connsiteY4" fmla="*/ 0 h 606611"/>
              <a:gd name="connsiteX5" fmla="*/ 431745 w 437862"/>
              <a:gd name="connsiteY5" fmla="*/ 97702 h 606611"/>
              <a:gd name="connsiteX6" fmla="*/ 432081 w 437862"/>
              <a:gd name="connsiteY6" fmla="*/ 185275 h 606611"/>
              <a:gd name="connsiteX7" fmla="*/ 425071 w 437862"/>
              <a:gd name="connsiteY7" fmla="*/ 172123 h 606611"/>
              <a:gd name="connsiteX8" fmla="*/ 300038 w 437862"/>
              <a:gd name="connsiteY8" fmla="*/ 177986 h 606611"/>
              <a:gd name="connsiteX9" fmla="*/ 171450 w 437862"/>
              <a:gd name="connsiteY9" fmla="*/ 306574 h 606611"/>
              <a:gd name="connsiteX10" fmla="*/ 171450 w 437862"/>
              <a:gd name="connsiteY10" fmla="*/ 606611 h 606611"/>
              <a:gd name="connsiteX11" fmla="*/ 0 w 437862"/>
              <a:gd name="connsiteY11" fmla="*/ 606611 h 606611"/>
              <a:gd name="connsiteX0" fmla="*/ 0 w 437862"/>
              <a:gd name="connsiteY0" fmla="*/ 606611 h 606611"/>
              <a:gd name="connsiteX1" fmla="*/ 0 w 437862"/>
              <a:gd name="connsiteY1" fmla="*/ 306574 h 606611"/>
              <a:gd name="connsiteX2" fmla="*/ 294393 w 437862"/>
              <a:gd name="connsiteY2" fmla="*/ 19789 h 606611"/>
              <a:gd name="connsiteX3" fmla="*/ 437862 w 437862"/>
              <a:gd name="connsiteY3" fmla="*/ 14136 h 606611"/>
              <a:gd name="connsiteX4" fmla="*/ 433927 w 437862"/>
              <a:gd name="connsiteY4" fmla="*/ 0 h 606611"/>
              <a:gd name="connsiteX5" fmla="*/ 431745 w 437862"/>
              <a:gd name="connsiteY5" fmla="*/ 97702 h 606611"/>
              <a:gd name="connsiteX6" fmla="*/ 432081 w 437862"/>
              <a:gd name="connsiteY6" fmla="*/ 171331 h 606611"/>
              <a:gd name="connsiteX7" fmla="*/ 425071 w 437862"/>
              <a:gd name="connsiteY7" fmla="*/ 172123 h 606611"/>
              <a:gd name="connsiteX8" fmla="*/ 300038 w 437862"/>
              <a:gd name="connsiteY8" fmla="*/ 177986 h 606611"/>
              <a:gd name="connsiteX9" fmla="*/ 171450 w 437862"/>
              <a:gd name="connsiteY9" fmla="*/ 306574 h 606611"/>
              <a:gd name="connsiteX10" fmla="*/ 171450 w 437862"/>
              <a:gd name="connsiteY10" fmla="*/ 606611 h 606611"/>
              <a:gd name="connsiteX11" fmla="*/ 0 w 437862"/>
              <a:gd name="connsiteY11" fmla="*/ 606611 h 606611"/>
              <a:gd name="connsiteX0" fmla="*/ 0 w 437862"/>
              <a:gd name="connsiteY0" fmla="*/ 592475 h 592475"/>
              <a:gd name="connsiteX1" fmla="*/ 0 w 437862"/>
              <a:gd name="connsiteY1" fmla="*/ 292438 h 592475"/>
              <a:gd name="connsiteX2" fmla="*/ 294393 w 437862"/>
              <a:gd name="connsiteY2" fmla="*/ 5653 h 592475"/>
              <a:gd name="connsiteX3" fmla="*/ 437862 w 437862"/>
              <a:gd name="connsiteY3" fmla="*/ 0 h 592475"/>
              <a:gd name="connsiteX4" fmla="*/ 433927 w 437862"/>
              <a:gd name="connsiteY4" fmla="*/ 16541 h 592475"/>
              <a:gd name="connsiteX5" fmla="*/ 431745 w 437862"/>
              <a:gd name="connsiteY5" fmla="*/ 83566 h 592475"/>
              <a:gd name="connsiteX6" fmla="*/ 432081 w 437862"/>
              <a:gd name="connsiteY6" fmla="*/ 157195 h 592475"/>
              <a:gd name="connsiteX7" fmla="*/ 425071 w 437862"/>
              <a:gd name="connsiteY7" fmla="*/ 157987 h 592475"/>
              <a:gd name="connsiteX8" fmla="*/ 300038 w 437862"/>
              <a:gd name="connsiteY8" fmla="*/ 163850 h 592475"/>
              <a:gd name="connsiteX9" fmla="*/ 171450 w 437862"/>
              <a:gd name="connsiteY9" fmla="*/ 292438 h 592475"/>
              <a:gd name="connsiteX10" fmla="*/ 171450 w 437862"/>
              <a:gd name="connsiteY10" fmla="*/ 592475 h 592475"/>
              <a:gd name="connsiteX11" fmla="*/ 0 w 437862"/>
              <a:gd name="connsiteY11" fmla="*/ 592475 h 592475"/>
              <a:gd name="connsiteX0" fmla="*/ 0 w 433927"/>
              <a:gd name="connsiteY0" fmla="*/ 596454 h 596454"/>
              <a:gd name="connsiteX1" fmla="*/ 0 w 433927"/>
              <a:gd name="connsiteY1" fmla="*/ 296417 h 596454"/>
              <a:gd name="connsiteX2" fmla="*/ 294393 w 433927"/>
              <a:gd name="connsiteY2" fmla="*/ 9632 h 596454"/>
              <a:gd name="connsiteX3" fmla="*/ 424856 w 433927"/>
              <a:gd name="connsiteY3" fmla="*/ 0 h 596454"/>
              <a:gd name="connsiteX4" fmla="*/ 433927 w 433927"/>
              <a:gd name="connsiteY4" fmla="*/ 20520 h 596454"/>
              <a:gd name="connsiteX5" fmla="*/ 431745 w 433927"/>
              <a:gd name="connsiteY5" fmla="*/ 87545 h 596454"/>
              <a:gd name="connsiteX6" fmla="*/ 432081 w 433927"/>
              <a:gd name="connsiteY6" fmla="*/ 161174 h 596454"/>
              <a:gd name="connsiteX7" fmla="*/ 425071 w 433927"/>
              <a:gd name="connsiteY7" fmla="*/ 161966 h 596454"/>
              <a:gd name="connsiteX8" fmla="*/ 300038 w 433927"/>
              <a:gd name="connsiteY8" fmla="*/ 167829 h 596454"/>
              <a:gd name="connsiteX9" fmla="*/ 171450 w 433927"/>
              <a:gd name="connsiteY9" fmla="*/ 296417 h 596454"/>
              <a:gd name="connsiteX10" fmla="*/ 171450 w 433927"/>
              <a:gd name="connsiteY10" fmla="*/ 596454 h 596454"/>
              <a:gd name="connsiteX11" fmla="*/ 0 w 433927"/>
              <a:gd name="connsiteY11" fmla="*/ 596454 h 596454"/>
              <a:gd name="connsiteX0" fmla="*/ 0 w 433927"/>
              <a:gd name="connsiteY0" fmla="*/ 588494 h 588494"/>
              <a:gd name="connsiteX1" fmla="*/ 0 w 433927"/>
              <a:gd name="connsiteY1" fmla="*/ 288457 h 588494"/>
              <a:gd name="connsiteX2" fmla="*/ 294393 w 433927"/>
              <a:gd name="connsiteY2" fmla="*/ 1672 h 588494"/>
              <a:gd name="connsiteX3" fmla="*/ 433528 w 433927"/>
              <a:gd name="connsiteY3" fmla="*/ 0 h 588494"/>
              <a:gd name="connsiteX4" fmla="*/ 433927 w 433927"/>
              <a:gd name="connsiteY4" fmla="*/ 12560 h 588494"/>
              <a:gd name="connsiteX5" fmla="*/ 431745 w 433927"/>
              <a:gd name="connsiteY5" fmla="*/ 79585 h 588494"/>
              <a:gd name="connsiteX6" fmla="*/ 432081 w 433927"/>
              <a:gd name="connsiteY6" fmla="*/ 153214 h 588494"/>
              <a:gd name="connsiteX7" fmla="*/ 425071 w 433927"/>
              <a:gd name="connsiteY7" fmla="*/ 154006 h 588494"/>
              <a:gd name="connsiteX8" fmla="*/ 300038 w 433927"/>
              <a:gd name="connsiteY8" fmla="*/ 159869 h 588494"/>
              <a:gd name="connsiteX9" fmla="*/ 171450 w 433927"/>
              <a:gd name="connsiteY9" fmla="*/ 288457 h 588494"/>
              <a:gd name="connsiteX10" fmla="*/ 171450 w 433927"/>
              <a:gd name="connsiteY10" fmla="*/ 588494 h 588494"/>
              <a:gd name="connsiteX11" fmla="*/ 0 w 433927"/>
              <a:gd name="connsiteY11" fmla="*/ 588494 h 58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927" h="588494">
                <a:moveTo>
                  <a:pt x="0" y="588494"/>
                </a:moveTo>
                <a:lnTo>
                  <a:pt x="0" y="288457"/>
                </a:lnTo>
                <a:cubicBezTo>
                  <a:pt x="0" y="122751"/>
                  <a:pt x="128687" y="1672"/>
                  <a:pt x="294393" y="1672"/>
                </a:cubicBezTo>
                <a:lnTo>
                  <a:pt x="433528" y="0"/>
                </a:lnTo>
                <a:lnTo>
                  <a:pt x="433927" y="12560"/>
                </a:lnTo>
                <a:cubicBezTo>
                  <a:pt x="433151" y="49022"/>
                  <a:pt x="432521" y="43123"/>
                  <a:pt x="431745" y="79585"/>
                </a:cubicBezTo>
                <a:cubicBezTo>
                  <a:pt x="432521" y="110530"/>
                  <a:pt x="431305" y="122269"/>
                  <a:pt x="432081" y="153214"/>
                </a:cubicBezTo>
                <a:lnTo>
                  <a:pt x="425071" y="154006"/>
                </a:lnTo>
                <a:lnTo>
                  <a:pt x="300038" y="159869"/>
                </a:lnTo>
                <a:cubicBezTo>
                  <a:pt x="229021" y="159869"/>
                  <a:pt x="171450" y="217440"/>
                  <a:pt x="171450" y="288457"/>
                </a:cubicBezTo>
                <a:lnTo>
                  <a:pt x="171450" y="588494"/>
                </a:lnTo>
                <a:lnTo>
                  <a:pt x="0" y="5884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78230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Considerations</a:t>
            </a:r>
            <a:endParaRPr lang="en-US" dirty="0"/>
          </a:p>
        </p:txBody>
      </p:sp>
      <p:sp>
        <p:nvSpPr>
          <p:cNvPr id="3" name="Content Placeholder 2"/>
          <p:cNvSpPr>
            <a:spLocks noGrp="1"/>
          </p:cNvSpPr>
          <p:nvPr>
            <p:ph idx="1"/>
          </p:nvPr>
        </p:nvSpPr>
        <p:spPr/>
        <p:txBody>
          <a:bodyPr/>
          <a:lstStyle/>
          <a:p>
            <a:r>
              <a:rPr lang="en-US" dirty="0" smtClean="0"/>
              <a:t>Trusses are capable of supporting significantly higher loads at panel points than in the spaces between the panel points. </a:t>
            </a:r>
          </a:p>
          <a:p>
            <a:r>
              <a:rPr lang="en-US" dirty="0" smtClean="0"/>
              <a:t>Location of the pipe support in relation to the truss panel points should be included in the analysis.</a:t>
            </a:r>
          </a:p>
          <a:p>
            <a:pPr lvl="1"/>
            <a:endParaRPr lang="en-US" dirty="0"/>
          </a:p>
        </p:txBody>
      </p:sp>
      <p:pic>
        <p:nvPicPr>
          <p:cNvPr id="4" name="Picture 3"/>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026367" y="3319773"/>
            <a:ext cx="4490900" cy="485154"/>
          </a:xfrm>
          <a:prstGeom prst="rect">
            <a:avLst/>
          </a:prstGeom>
          <a:noFill/>
          <a:ln>
            <a:noFill/>
          </a:ln>
          <a:extLst/>
        </p:spPr>
      </p:pic>
      <p:sp>
        <p:nvSpPr>
          <p:cNvPr id="5" name="Rectangular Callout 4"/>
          <p:cNvSpPr/>
          <p:nvPr/>
        </p:nvSpPr>
        <p:spPr>
          <a:xfrm>
            <a:off x="4635967" y="3776973"/>
            <a:ext cx="989683" cy="233223"/>
          </a:xfrm>
          <a:prstGeom prst="wedgeRectCallout">
            <a:avLst>
              <a:gd name="adj1" fmla="val 43551"/>
              <a:gd name="adj2" fmla="val -10416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latin typeface="Arial Narrow" panose="020B0606020202030204" pitchFamily="34" charset="0"/>
                <a:ea typeface="Times New Roman" panose="02020603050405020304" pitchFamily="18" charset="0"/>
              </a:rPr>
              <a:t>Panel Point</a:t>
            </a:r>
            <a:endParaRPr lang="en-US" sz="1200" dirty="0">
              <a:effectLst/>
              <a:latin typeface="Times New Roman" panose="02020603050405020304" pitchFamily="18" charset="0"/>
              <a:ea typeface="Times New Roman" panose="02020603050405020304" pitchFamily="18" charset="0"/>
            </a:endParaRPr>
          </a:p>
        </p:txBody>
      </p:sp>
      <p:sp>
        <p:nvSpPr>
          <p:cNvPr id="6" name="Rectangular Callout 5"/>
          <p:cNvSpPr/>
          <p:nvPr/>
        </p:nvSpPr>
        <p:spPr>
          <a:xfrm>
            <a:off x="6845767" y="3037026"/>
            <a:ext cx="989683" cy="233223"/>
          </a:xfrm>
          <a:prstGeom prst="wedgeRectCallout">
            <a:avLst>
              <a:gd name="adj1" fmla="val -4378"/>
              <a:gd name="adj2" fmla="val 93453"/>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solidFill>
                  <a:schemeClr val="tx1"/>
                </a:solidFill>
                <a:effectLst/>
                <a:latin typeface="Arial Narrow" panose="020B0606020202030204" pitchFamily="34" charset="0"/>
                <a:ea typeface="Times New Roman" panose="02020603050405020304" pitchFamily="18" charset="0"/>
              </a:rPr>
              <a:t>Panel Point</a:t>
            </a:r>
            <a:endParaRPr lang="en-US" sz="1200" dirty="0">
              <a:solidFill>
                <a:schemeClr val="tx1"/>
              </a:solidFill>
              <a:effectLst/>
              <a:latin typeface="Times New Roman" panose="02020603050405020304" pitchFamily="18" charset="0"/>
              <a:ea typeface="Times New Roman" panose="02020603050405020304" pitchFamily="18" charset="0"/>
            </a:endParaRPr>
          </a:p>
        </p:txBody>
      </p:sp>
      <p:pic>
        <p:nvPicPr>
          <p:cNvPr id="7" name="Picture 2" descr="https://pixabay.com/static/uploads/photo/2014/09/10/23/58/architecture-44131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952409"/>
            <a:ext cx="2228111" cy="8190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990600" y="3893584"/>
            <a:ext cx="989683" cy="233223"/>
          </a:xfrm>
          <a:prstGeom prst="wedgeRectCallout">
            <a:avLst>
              <a:gd name="adj1" fmla="val 43551"/>
              <a:gd name="adj2" fmla="val -10416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latin typeface="Arial Narrow" panose="020B0606020202030204" pitchFamily="34" charset="0"/>
                <a:ea typeface="Times New Roman" panose="02020603050405020304" pitchFamily="18" charset="0"/>
              </a:rPr>
              <a:t>Panel Point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7395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Considerations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Large diameter pipe lines (4" or greater), and significant risers and lines running parallel to trusses may require special design provisions and/or additional members. </a:t>
            </a:r>
          </a:p>
          <a:p>
            <a:r>
              <a:rPr lang="en-US" dirty="0" smtClean="0"/>
              <a:t>Pilot holes are required for all screws. </a:t>
            </a:r>
          </a:p>
          <a:p>
            <a:endParaRPr lang="en-US" dirty="0"/>
          </a:p>
        </p:txBody>
      </p:sp>
      <p:pic>
        <p:nvPicPr>
          <p:cNvPr id="8" name="Picture 6" descr="https://upload.wikimedia.org/wikipedia/commons/b/bc/Drill_-_Hole_Types.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4648200" y="1377886"/>
            <a:ext cx="4038600" cy="303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0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Considerations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Locating supports within truss panels containing chord splices should be avoided.</a:t>
            </a:r>
          </a:p>
          <a:p>
            <a:r>
              <a:rPr lang="en-US" dirty="0"/>
              <a:t>Connections shall be sized in accordance with </a:t>
            </a:r>
            <a:r>
              <a:rPr lang="en-US" i="1" dirty="0"/>
              <a:t>NFPA 13</a:t>
            </a:r>
            <a:r>
              <a:rPr lang="en-US" dirty="0"/>
              <a:t> or the applicable NFPA standard and </a:t>
            </a:r>
            <a:r>
              <a:rPr lang="en-US" i="1" dirty="0"/>
              <a:t>NDS</a:t>
            </a:r>
            <a:r>
              <a:rPr lang="en-US" dirty="0"/>
              <a:t> or an approved design.</a:t>
            </a:r>
          </a:p>
          <a:p>
            <a:endParaRPr lang="en-US" dirty="0"/>
          </a:p>
        </p:txBody>
      </p:sp>
      <p:pic>
        <p:nvPicPr>
          <p:cNvPr id="8" name="Picture 2" descr="https://pixabay.com/static/uploads/photo/2014/09/10/23/58/architecture-44131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971550"/>
            <a:ext cx="3142511" cy="115521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172200" y="2082556"/>
            <a:ext cx="0" cy="44206"/>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0" y="2082556"/>
            <a:ext cx="0" cy="44206"/>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21" name="Rectangular Callout 20"/>
          <p:cNvSpPr/>
          <p:nvPr/>
        </p:nvSpPr>
        <p:spPr>
          <a:xfrm>
            <a:off x="5225380" y="2343150"/>
            <a:ext cx="989683" cy="381001"/>
          </a:xfrm>
          <a:prstGeom prst="wedgeRectCallout">
            <a:avLst>
              <a:gd name="adj1" fmla="val 43551"/>
              <a:gd name="adj2" fmla="val -10416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smtClean="0">
                <a:effectLst/>
                <a:latin typeface="Arial Narrow" panose="020B0606020202030204" pitchFamily="34" charset="0"/>
                <a:ea typeface="Times New Roman" panose="02020603050405020304" pitchFamily="18" charset="0"/>
              </a:rPr>
              <a:t>Bottom Chord Splice</a:t>
            </a:r>
            <a:endParaRPr lang="en-US" sz="1200" dirty="0">
              <a:effectLst/>
              <a:latin typeface="Times New Roman" panose="02020603050405020304" pitchFamily="18" charset="0"/>
              <a:ea typeface="Times New Roman" panose="02020603050405020304" pitchFamily="18" charset="0"/>
            </a:endParaRPr>
          </a:p>
        </p:txBody>
      </p:sp>
      <p:pic>
        <p:nvPicPr>
          <p:cNvPr id="23" name="Picture 2" descr="https://pixabay.com/static/uploads/photo/2014/09/10/23/58/architecture-44131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535" y="2800350"/>
            <a:ext cx="3142511" cy="115521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a:off x="6311735" y="3911356"/>
            <a:ext cx="0" cy="44206"/>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5364915" y="4171950"/>
            <a:ext cx="989683" cy="381001"/>
          </a:xfrm>
          <a:prstGeom prst="wedgeRectCallout">
            <a:avLst>
              <a:gd name="adj1" fmla="val 43551"/>
              <a:gd name="adj2" fmla="val -10416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smtClean="0">
                <a:effectLst/>
                <a:latin typeface="Arial Narrow" panose="020B0606020202030204" pitchFamily="34" charset="0"/>
                <a:ea typeface="Times New Roman" panose="02020603050405020304" pitchFamily="18" charset="0"/>
              </a:rPr>
              <a:t>Bottom Chord Splice</a:t>
            </a:r>
            <a:endParaRPr lang="en-US" sz="1200" dirty="0">
              <a:effectLst/>
              <a:latin typeface="Times New Roman" panose="02020603050405020304" pitchFamily="18" charset="0"/>
              <a:ea typeface="Times New Roman" panose="02020603050405020304" pitchFamily="18" charset="0"/>
            </a:endParaRPr>
          </a:p>
        </p:txBody>
      </p:sp>
      <p:pic>
        <p:nvPicPr>
          <p:cNvPr id="27" name="Picture 3" descr="C:\Users\adavidson\AppData\Local\Microsoft\Windows\Temporary Internet Files\Content.IE5\QG4GE20M\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246" y="272415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davidson\AppData\Local\Microsoft\Windows\Temporary Internet Files\Content.IE5\PSL81JKK\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311" y="971550"/>
            <a:ext cx="457200" cy="511586"/>
          </a:xfrm>
          <a:prstGeom prst="rect">
            <a:avLst/>
          </a:prstGeom>
          <a:noFill/>
          <a:extLst>
            <a:ext uri="{909E8E84-426E-40DD-AFC4-6F175D3DCCD1}">
              <a14:hiddenFill xmlns:a14="http://schemas.microsoft.com/office/drawing/2010/main">
                <a:solidFill>
                  <a:srgbClr val="FFFFFF"/>
                </a:solidFill>
              </a14:hiddenFill>
            </a:ext>
          </a:extLst>
        </p:spPr>
      </p:pic>
      <p:sp>
        <p:nvSpPr>
          <p:cNvPr id="29" name="Down Arrow 28"/>
          <p:cNvSpPr/>
          <p:nvPr/>
        </p:nvSpPr>
        <p:spPr>
          <a:xfrm>
            <a:off x="6663790" y="2126762"/>
            <a:ext cx="103632" cy="2893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TextBox 29"/>
          <p:cNvSpPr txBox="1"/>
          <p:nvPr/>
        </p:nvSpPr>
        <p:spPr>
          <a:xfrm>
            <a:off x="6372706" y="2430044"/>
            <a:ext cx="790094" cy="215444"/>
          </a:xfrm>
          <a:prstGeom prst="rect">
            <a:avLst/>
          </a:prstGeom>
          <a:noFill/>
        </p:spPr>
        <p:txBody>
          <a:bodyPr wrap="square" rtlCol="0">
            <a:spAutoFit/>
          </a:bodyPr>
          <a:lstStyle/>
          <a:p>
            <a:r>
              <a:rPr lang="en-US" sz="800" dirty="0" smtClean="0"/>
              <a:t>Sprinkler Load</a:t>
            </a:r>
            <a:endParaRPr lang="en-US" sz="800" dirty="0"/>
          </a:p>
        </p:txBody>
      </p:sp>
      <p:sp>
        <p:nvSpPr>
          <p:cNvPr id="31" name="Down Arrow 30"/>
          <p:cNvSpPr/>
          <p:nvPr/>
        </p:nvSpPr>
        <p:spPr>
          <a:xfrm>
            <a:off x="6934200" y="3955562"/>
            <a:ext cx="103632" cy="2893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2" name="TextBox 31"/>
          <p:cNvSpPr txBox="1"/>
          <p:nvPr/>
        </p:nvSpPr>
        <p:spPr>
          <a:xfrm>
            <a:off x="6643116" y="4258844"/>
            <a:ext cx="790094" cy="215444"/>
          </a:xfrm>
          <a:prstGeom prst="rect">
            <a:avLst/>
          </a:prstGeom>
          <a:noFill/>
        </p:spPr>
        <p:txBody>
          <a:bodyPr wrap="square" rtlCol="0">
            <a:spAutoFit/>
          </a:bodyPr>
          <a:lstStyle/>
          <a:p>
            <a:r>
              <a:rPr lang="en-US" sz="800" dirty="0" smtClean="0"/>
              <a:t>Sprinkler Load</a:t>
            </a:r>
            <a:endParaRPr lang="en-US" sz="800" dirty="0"/>
          </a:p>
        </p:txBody>
      </p:sp>
    </p:spTree>
    <p:extLst>
      <p:ext uri="{BB962C8B-B14F-4D97-AF65-F5344CB8AC3E}">
        <p14:creationId xmlns:p14="http://schemas.microsoft.com/office/powerpoint/2010/main" val="899390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Considerations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No more than one </a:t>
            </a:r>
            <a:r>
              <a:rPr lang="en-US" dirty="0" smtClean="0"/>
              <a:t>sprinkler </a:t>
            </a:r>
            <a:r>
              <a:rPr lang="en-US" dirty="0"/>
              <a:t>system </a:t>
            </a:r>
            <a:r>
              <a:rPr lang="en-US" dirty="0" smtClean="0"/>
              <a:t>support should be </a:t>
            </a:r>
            <a:r>
              <a:rPr lang="en-US" dirty="0"/>
              <a:t>attached to each truss panel. </a:t>
            </a:r>
            <a:endParaRPr lang="en-US" dirty="0" smtClean="0"/>
          </a:p>
          <a:p>
            <a:r>
              <a:rPr lang="en-US" dirty="0" smtClean="0"/>
              <a:t>If this is unavoidable, special </a:t>
            </a:r>
            <a:r>
              <a:rPr lang="en-US" dirty="0"/>
              <a:t>engineering is required. A Registered Design Professional should be contracted</a:t>
            </a:r>
          </a:p>
          <a:p>
            <a:endParaRPr lang="en-US" dirty="0"/>
          </a:p>
          <a:p>
            <a:endParaRPr lang="en-US" dirty="0"/>
          </a:p>
        </p:txBody>
      </p:sp>
      <p:pic>
        <p:nvPicPr>
          <p:cNvPr id="5" name="Picture 2" descr="https://pixabay.com/static/uploads/photo/2014/09/10/23/58/architecture-44131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743065"/>
            <a:ext cx="3581400" cy="1103339"/>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5864158" y="1846404"/>
            <a:ext cx="66881" cy="2121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Down Arrow 6"/>
          <p:cNvSpPr/>
          <p:nvPr/>
        </p:nvSpPr>
        <p:spPr>
          <a:xfrm>
            <a:off x="6115769" y="1846404"/>
            <a:ext cx="66881" cy="21214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C:\Users\adavidson\AppData\Local\Microsoft\Windows\Temporary Internet Files\Content.IE5\PSL81JKK\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743065"/>
            <a:ext cx="457200" cy="511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2104673"/>
            <a:ext cx="673239" cy="215444"/>
          </a:xfrm>
          <a:prstGeom prst="rect">
            <a:avLst/>
          </a:prstGeom>
          <a:noFill/>
        </p:spPr>
        <p:txBody>
          <a:bodyPr wrap="square" rtlCol="0">
            <a:spAutoFit/>
          </a:bodyPr>
          <a:lstStyle/>
          <a:p>
            <a:r>
              <a:rPr lang="en-US" sz="800" dirty="0" smtClean="0"/>
              <a:t>Sprinkler 1</a:t>
            </a:r>
            <a:endParaRPr lang="en-US" sz="800" dirty="0"/>
          </a:p>
        </p:txBody>
      </p:sp>
      <p:sp>
        <p:nvSpPr>
          <p:cNvPr id="10" name="TextBox 9"/>
          <p:cNvSpPr txBox="1"/>
          <p:nvPr/>
        </p:nvSpPr>
        <p:spPr>
          <a:xfrm>
            <a:off x="6115769" y="2113458"/>
            <a:ext cx="666031" cy="215444"/>
          </a:xfrm>
          <a:prstGeom prst="rect">
            <a:avLst/>
          </a:prstGeom>
          <a:noFill/>
        </p:spPr>
        <p:txBody>
          <a:bodyPr wrap="square" rtlCol="0">
            <a:spAutoFit/>
          </a:bodyPr>
          <a:lstStyle/>
          <a:p>
            <a:r>
              <a:rPr lang="en-US" sz="800" dirty="0" smtClean="0"/>
              <a:t>Sprinkler 2</a:t>
            </a:r>
            <a:endParaRPr lang="en-US" sz="800" dirty="0"/>
          </a:p>
        </p:txBody>
      </p:sp>
      <p:pic>
        <p:nvPicPr>
          <p:cNvPr id="17" name="Picture 2" descr="https://pixabay.com/static/uploads/photo/2014/09/10/23/58/architecture-44131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647950"/>
            <a:ext cx="3581400" cy="1103339"/>
          </a:xfrm>
          <a:prstGeom prst="rect">
            <a:avLst/>
          </a:prstGeom>
          <a:noFill/>
          <a:extLst>
            <a:ext uri="{909E8E84-426E-40DD-AFC4-6F175D3DCCD1}">
              <a14:hiddenFill xmlns:a14="http://schemas.microsoft.com/office/drawing/2010/main">
                <a:solidFill>
                  <a:srgbClr val="FFFFFF"/>
                </a:solidFill>
              </a14:hiddenFill>
            </a:ext>
          </a:extLst>
        </p:spPr>
      </p:pic>
      <p:sp>
        <p:nvSpPr>
          <p:cNvPr id="18" name="Down Arrow 17"/>
          <p:cNvSpPr/>
          <p:nvPr/>
        </p:nvSpPr>
        <p:spPr>
          <a:xfrm>
            <a:off x="5943600" y="3751289"/>
            <a:ext cx="66881" cy="2121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Down Arrow 18"/>
          <p:cNvSpPr/>
          <p:nvPr/>
        </p:nvSpPr>
        <p:spPr>
          <a:xfrm>
            <a:off x="6629400" y="3765607"/>
            <a:ext cx="66881" cy="21214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629866" y="3999076"/>
            <a:ext cx="673239" cy="215444"/>
          </a:xfrm>
          <a:prstGeom prst="rect">
            <a:avLst/>
          </a:prstGeom>
          <a:noFill/>
        </p:spPr>
        <p:txBody>
          <a:bodyPr wrap="square" rtlCol="0">
            <a:spAutoFit/>
          </a:bodyPr>
          <a:lstStyle/>
          <a:p>
            <a:r>
              <a:rPr lang="en-US" sz="800" dirty="0" smtClean="0"/>
              <a:t>Sprinkler 1</a:t>
            </a:r>
            <a:endParaRPr lang="en-US" sz="800" dirty="0"/>
          </a:p>
        </p:txBody>
      </p:sp>
      <p:sp>
        <p:nvSpPr>
          <p:cNvPr id="21" name="TextBox 20"/>
          <p:cNvSpPr txBox="1"/>
          <p:nvPr/>
        </p:nvSpPr>
        <p:spPr>
          <a:xfrm>
            <a:off x="6329824" y="4018343"/>
            <a:ext cx="666031" cy="215444"/>
          </a:xfrm>
          <a:prstGeom prst="rect">
            <a:avLst/>
          </a:prstGeom>
          <a:noFill/>
        </p:spPr>
        <p:txBody>
          <a:bodyPr wrap="square" rtlCol="0">
            <a:spAutoFit/>
          </a:bodyPr>
          <a:lstStyle/>
          <a:p>
            <a:r>
              <a:rPr lang="en-US" sz="800" dirty="0" smtClean="0"/>
              <a:t>Sprinkler 2</a:t>
            </a:r>
            <a:endParaRPr lang="en-US" sz="800" dirty="0"/>
          </a:p>
        </p:txBody>
      </p:sp>
      <p:pic>
        <p:nvPicPr>
          <p:cNvPr id="22" name="Picture 3" descr="C:\Users\adavidson\AppData\Local\Microsoft\Windows\Temporary Internet Files\Content.IE5\QG4GE20M\MC90044131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64795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2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Designing trusses with sprinkler loads is a fairly straightforward process</a:t>
            </a:r>
          </a:p>
          <a:p>
            <a:r>
              <a:rPr lang="en-US" dirty="0" smtClean="0"/>
              <a:t>It is up to the Building Designer to specify sprinkler load values and to communicate those values to the Truss Designer.</a:t>
            </a:r>
          </a:p>
          <a:p>
            <a:r>
              <a:rPr lang="en-US" dirty="0" smtClean="0"/>
              <a:t>Trusses allow designers flexibility when sprinklers are required: to run pipes through open webbing, or cost effective strength upgrades to accommodate concentrated loads. </a:t>
            </a:r>
            <a:endParaRPr lang="en-US" dirty="0"/>
          </a:p>
        </p:txBody>
      </p:sp>
      <p:pic>
        <p:nvPicPr>
          <p:cNvPr id="7"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1687130"/>
            <a:ext cx="4038600" cy="242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41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133180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i="1" dirty="0"/>
              <a:t>ANSI/AWC National Design Specification </a:t>
            </a:r>
            <a:r>
              <a:rPr lang="en-US" dirty="0"/>
              <a:t>(</a:t>
            </a:r>
            <a:r>
              <a:rPr lang="en-US" i="1" dirty="0"/>
              <a:t>NDS</a:t>
            </a:r>
            <a:r>
              <a:rPr lang="en-US" dirty="0"/>
              <a:t>)</a:t>
            </a:r>
            <a:r>
              <a:rPr lang="en-US" i="1" dirty="0"/>
              <a:t> for Wood Construction</a:t>
            </a:r>
            <a:r>
              <a:rPr lang="en-US" dirty="0"/>
              <a:t>; American Wood Council; 2015</a:t>
            </a:r>
            <a:r>
              <a:rPr lang="en-US" dirty="0" smtClean="0"/>
              <a:t>.</a:t>
            </a:r>
            <a:endParaRPr lang="en-US" dirty="0"/>
          </a:p>
          <a:p>
            <a:r>
              <a:rPr lang="en-US" i="1" dirty="0"/>
              <a:t>ANSI/TPI 1</a:t>
            </a:r>
            <a:r>
              <a:rPr lang="en-US" dirty="0"/>
              <a:t> – </a:t>
            </a:r>
            <a:r>
              <a:rPr lang="en-US" i="1" dirty="0"/>
              <a:t>National Design Standard for Metal Plate Connected Wood Truss Construction</a:t>
            </a:r>
            <a:r>
              <a:rPr lang="en-US" dirty="0"/>
              <a:t>; Truss Plate Institute; 2007</a:t>
            </a:r>
            <a:r>
              <a:rPr lang="en-US" dirty="0" smtClean="0"/>
              <a:t>.</a:t>
            </a:r>
            <a:endParaRPr lang="en-US" dirty="0"/>
          </a:p>
          <a:p>
            <a:r>
              <a:rPr lang="en-US" i="1" dirty="0"/>
              <a:t>ASCE/SEI 7 – Minimum Design Loads for Buildings and Other Structures</a:t>
            </a:r>
            <a:r>
              <a:rPr lang="en-US" dirty="0"/>
              <a:t>; American Society of Civil Engineers and the Structural Engineering Institute; 2010</a:t>
            </a:r>
            <a:r>
              <a:rPr lang="en-US" dirty="0" smtClean="0"/>
              <a:t>.</a:t>
            </a:r>
            <a:endParaRPr lang="en-US" dirty="0"/>
          </a:p>
          <a:p>
            <a:r>
              <a:rPr lang="en-US" i="1" dirty="0"/>
              <a:t>International Building Code</a:t>
            </a:r>
            <a:r>
              <a:rPr lang="en-US" dirty="0"/>
              <a:t>; International Code Council; 2015</a:t>
            </a:r>
            <a:r>
              <a:rPr lang="en-US" dirty="0" smtClean="0"/>
              <a:t>.</a:t>
            </a:r>
            <a:endParaRPr lang="en-US" dirty="0"/>
          </a:p>
          <a:p>
            <a:r>
              <a:rPr lang="en-US" i="1" dirty="0"/>
              <a:t>International Residential Code</a:t>
            </a:r>
            <a:r>
              <a:rPr lang="en-US" dirty="0"/>
              <a:t>; International Code Council; 2015</a:t>
            </a:r>
            <a:r>
              <a:rPr lang="en-US" dirty="0" smtClean="0"/>
              <a:t>.</a:t>
            </a:r>
            <a:endParaRPr lang="en-US" dirty="0"/>
          </a:p>
          <a:p>
            <a:r>
              <a:rPr lang="en-US" i="1" dirty="0"/>
              <a:t>NFPA 13 – Standard for the Installation of Sprinkler Systems</a:t>
            </a:r>
            <a:r>
              <a:rPr lang="en-US" dirty="0"/>
              <a:t>; National Fire Protection Association; 2010 and 2013</a:t>
            </a:r>
            <a:r>
              <a:rPr lang="en-US" dirty="0" smtClean="0"/>
              <a:t>.</a:t>
            </a:r>
            <a:endParaRPr lang="en-US" dirty="0"/>
          </a:p>
          <a:p>
            <a:r>
              <a:rPr lang="en-US" i="1" dirty="0"/>
              <a:t>NFPA 13R – Standard for the Installation of Sprinkler Systems in Residential Occupancies Up to and Including Four Stories in Height</a:t>
            </a:r>
            <a:r>
              <a:rPr lang="en-US" dirty="0"/>
              <a:t>; National Fire Protection Association; 2010 and 2013</a:t>
            </a:r>
            <a:r>
              <a:rPr lang="en-US" dirty="0" smtClean="0"/>
              <a:t>.</a:t>
            </a:r>
            <a:endParaRPr lang="en-US" dirty="0"/>
          </a:p>
          <a:p>
            <a:r>
              <a:rPr lang="en-US" i="1" dirty="0"/>
              <a:t>NFPA 13D – Standard for the Installation of Sprinkler Systems in One- and Two-Family Dwellings and Manufactured Homes</a:t>
            </a:r>
            <a:r>
              <a:rPr lang="en-US" dirty="0"/>
              <a:t>; National Fire Protection Association; 2010 and 2013.</a:t>
            </a:r>
          </a:p>
          <a:p>
            <a:endParaRPr lang="en-US" dirty="0"/>
          </a:p>
        </p:txBody>
      </p:sp>
    </p:spTree>
    <p:extLst>
      <p:ext uri="{BB962C8B-B14F-4D97-AF65-F5344CB8AC3E}">
        <p14:creationId xmlns:p14="http://schemas.microsoft.com/office/powerpoint/2010/main" val="80611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This presentation is offered as a guide to industry </a:t>
            </a:r>
            <a:r>
              <a:rPr lang="en-US" dirty="0" smtClean="0"/>
              <a:t>standards for applying sprinkler loading, </a:t>
            </a:r>
            <a:r>
              <a:rPr lang="en-US" dirty="0"/>
              <a:t>and applies to both roof and floor trusses. </a:t>
            </a:r>
            <a:endParaRPr lang="en-US" dirty="0" smtClean="0"/>
          </a:p>
          <a:p>
            <a:r>
              <a:rPr lang="en-US" dirty="0"/>
              <a:t>The guidelines provided in this presentation are not intended to exclude alternative solutions for specific projects that have been designed by a qualified Registered Design Professional. </a:t>
            </a:r>
          </a:p>
          <a:p>
            <a:r>
              <a:rPr lang="en-US" dirty="0" smtClean="0"/>
              <a:t>Specific </a:t>
            </a:r>
            <a:r>
              <a:rPr lang="en-US" dirty="0"/>
              <a:t>designs should be confirmed with the local building authorities. </a:t>
            </a:r>
            <a:endParaRPr lang="en-US" dirty="0" smtClean="0"/>
          </a:p>
          <a:p>
            <a:endParaRPr lang="en-US" dirty="0"/>
          </a:p>
        </p:txBody>
      </p:sp>
      <p:sp>
        <p:nvSpPr>
          <p:cNvPr id="7" name="Content Placeholder 6"/>
          <p:cNvSpPr>
            <a:spLocks noGrp="1"/>
          </p:cNvSpPr>
          <p:nvPr>
            <p:ph sz="half" idx="2"/>
          </p:nvPr>
        </p:nvSpPr>
        <p:spPr/>
        <p:txBody>
          <a:bodyPr>
            <a:normAutofit fontScale="62500" lnSpcReduction="20000"/>
          </a:bodyPr>
          <a:lstStyle/>
          <a:p>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62" y="3105150"/>
            <a:ext cx="3200400" cy="73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00" y="1276350"/>
            <a:ext cx="40481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01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Building Designers need to specify dead and live loads of both fire sprinkler systems and other load requirements imposed under the model building codes. </a:t>
            </a:r>
          </a:p>
          <a:p>
            <a:r>
              <a:rPr lang="en-US" dirty="0" smtClean="0"/>
              <a:t>Truss Designers are responsible for incorporating the additional load from the fire sprinkler systems into the truss design. </a:t>
            </a:r>
          </a:p>
          <a:p>
            <a:endParaRPr lang="en-US" dirty="0" smtClean="0"/>
          </a:p>
          <a:p>
            <a:pPr lvl="1"/>
            <a:endParaRPr lang="en-US" dirty="0" smtClean="0"/>
          </a:p>
        </p:txBody>
      </p:sp>
      <p:sp>
        <p:nvSpPr>
          <p:cNvPr id="6" name="Content Placeholder 5"/>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065822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85000" lnSpcReduction="10000"/>
          </a:bodyPr>
          <a:lstStyle/>
          <a:p>
            <a:r>
              <a:rPr lang="en-US" sz="1800" dirty="0" smtClean="0"/>
              <a:t>Builder Designer (ANSI/TPI 1 Section 2.2)</a:t>
            </a:r>
          </a:p>
          <a:p>
            <a:pPr lvl="1"/>
            <a:r>
              <a:rPr lang="en-US" sz="1400" dirty="0"/>
              <a:t>The owner of the building or the person that contracts with the owner for the design of the framing structural system and/or who is responsible for the preparation of the construction documents. When mandated by the legal requirements, the Building Designer shall be a registered design professional</a:t>
            </a:r>
            <a:r>
              <a:rPr lang="en-US" sz="1400" dirty="0" smtClean="0"/>
              <a:t>.</a:t>
            </a:r>
          </a:p>
          <a:p>
            <a:r>
              <a:rPr lang="en-US" sz="1800" dirty="0" smtClean="0"/>
              <a:t>Dead Load (IBC Section 202)</a:t>
            </a:r>
          </a:p>
          <a:p>
            <a:pPr lvl="1"/>
            <a:r>
              <a:rPr lang="en-US" sz="1400" dirty="0"/>
              <a:t>The weight of materials of construction incorporated into the building, including but not limited to walls, floors, roofs, ceilings, stairways, built-in partitions, finishes, cladding and other similarly incorporated architectural and structural items, and the weight of fixed service equipment, such as cranes, plumbing stacks and risers, electrical feeders, heating, ventilating and air-conditioning systems and automatic sprinkler systems</a:t>
            </a:r>
            <a:r>
              <a:rPr lang="en-US" sz="1400" dirty="0" smtClean="0"/>
              <a:t>.</a:t>
            </a:r>
          </a:p>
          <a:p>
            <a:r>
              <a:rPr lang="en-US" sz="1800" dirty="0"/>
              <a:t>Live Load (IBC Section 202)</a:t>
            </a:r>
          </a:p>
          <a:p>
            <a:pPr lvl="1"/>
            <a:r>
              <a:rPr lang="en-US" sz="1400" dirty="0"/>
              <a:t>A load produced by the use and occupancy of the building or other structure that does not include construction or environmental loads such as wind load, snow load, rain load, earthquake load, flood load or dead load</a:t>
            </a:r>
            <a:r>
              <a:rPr lang="en-US" sz="1400" dirty="0" smtClean="0"/>
              <a:t>.</a:t>
            </a:r>
          </a:p>
          <a:p>
            <a:r>
              <a:rPr lang="en-US" sz="1800" dirty="0" smtClean="0"/>
              <a:t>Fire Sprinkler System</a:t>
            </a:r>
          </a:p>
          <a:p>
            <a:pPr lvl="1"/>
            <a:r>
              <a:rPr lang="en-US" sz="1400" dirty="0"/>
              <a:t>A system of pipes and accessories that distribute and discharge water to protect a structure and its occupants from damage or injury due to fire. In a truss system, the pipes are usually supported by the truss top chords, although sometimes they may be suspended from the bottom chord. </a:t>
            </a:r>
            <a:endParaRPr lang="en-US" sz="1400" dirty="0" smtClean="0"/>
          </a:p>
        </p:txBody>
      </p:sp>
    </p:spTree>
    <p:extLst>
      <p:ext uri="{BB962C8B-B14F-4D97-AF65-F5344CB8AC3E}">
        <p14:creationId xmlns:p14="http://schemas.microsoft.com/office/powerpoint/2010/main" val="198361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167" y="1540791"/>
            <a:ext cx="2306054" cy="52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sz="half" idx="1"/>
          </p:nvPr>
        </p:nvSpPr>
        <p:spPr/>
        <p:txBody>
          <a:bodyPr/>
          <a:lstStyle/>
          <a:p>
            <a:r>
              <a:rPr lang="en-US" sz="2400" dirty="0" smtClean="0"/>
              <a:t>Panel (Figure 1)</a:t>
            </a:r>
          </a:p>
          <a:p>
            <a:r>
              <a:rPr lang="en-US" sz="2400" dirty="0" smtClean="0"/>
              <a:t>Panel Length (Figures 1 &amp; 2)</a:t>
            </a:r>
          </a:p>
          <a:p>
            <a:r>
              <a:rPr lang="en-US" sz="2400" dirty="0" smtClean="0"/>
              <a:t>Panel Point (Figures 1 &amp; 2)</a:t>
            </a:r>
          </a:p>
          <a:p>
            <a:endParaRPr lang="en-US" dirty="0" smtClean="0"/>
          </a:p>
          <a:p>
            <a:endParaRPr lang="en-US" dirty="0" smtClean="0"/>
          </a:p>
          <a:p>
            <a:endParaRPr lang="en-US" dirty="0" smtClean="0"/>
          </a:p>
          <a:p>
            <a:endParaRPr lang="en-US" dirty="0"/>
          </a:p>
        </p:txBody>
      </p:sp>
      <p:sp>
        <p:nvSpPr>
          <p:cNvPr id="5" name="Rectangular Callout 4"/>
          <p:cNvSpPr/>
          <p:nvPr/>
        </p:nvSpPr>
        <p:spPr>
          <a:xfrm flipH="1">
            <a:off x="4952999" y="2315991"/>
            <a:ext cx="1219200" cy="179560"/>
          </a:xfrm>
          <a:prstGeom prst="wedgeRectCallout">
            <a:avLst>
              <a:gd name="adj1" fmla="val -28760"/>
              <a:gd name="adj2" fmla="val -182984"/>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Times New Roman" panose="02020603050405020304" pitchFamily="18" charset="0"/>
              </a:rPr>
              <a:t>Panel/Panel Length</a:t>
            </a:r>
            <a:endParaRPr lang="en-US" sz="1200" dirty="0">
              <a:effectLst/>
              <a:ea typeface="Times New Roman" panose="02020603050405020304" pitchFamily="18" charset="0"/>
            </a:endParaRPr>
          </a:p>
        </p:txBody>
      </p:sp>
      <p:sp>
        <p:nvSpPr>
          <p:cNvPr id="7" name="Rectangular Callout 6"/>
          <p:cNvSpPr/>
          <p:nvPr/>
        </p:nvSpPr>
        <p:spPr>
          <a:xfrm>
            <a:off x="5626768" y="1143801"/>
            <a:ext cx="838200" cy="206488"/>
          </a:xfrm>
          <a:prstGeom prst="wedgeRectCallout">
            <a:avLst>
              <a:gd name="adj1" fmla="val -5578"/>
              <a:gd name="adj2" fmla="val 15964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smtClean="0">
                <a:effectLst/>
                <a:ea typeface="Times New Roman" panose="02020603050405020304" pitchFamily="18" charset="0"/>
              </a:rPr>
              <a:t>Panel Point</a:t>
            </a:r>
            <a:endParaRPr lang="en-US" sz="1000" dirty="0">
              <a:effectLst/>
              <a:ea typeface="Times New Roman" panose="02020603050405020304" pitchFamily="18" charset="0"/>
            </a:endParaRPr>
          </a:p>
        </p:txBody>
      </p:sp>
      <p:pic>
        <p:nvPicPr>
          <p:cNvPr id="8" name="Picture 7" descr="V:\work\WTCA\pubs\Truss Technology in Building\truss configurations ttb &amp; poster\supports - updated with plates\truss with terms.eps"/>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33612"/>
            <a:ext cx="4431357" cy="1625470"/>
          </a:xfrm>
          <a:prstGeom prst="rect">
            <a:avLst/>
          </a:prstGeom>
          <a:noFill/>
          <a:ln>
            <a:noFill/>
          </a:ln>
        </p:spPr>
      </p:pic>
      <p:cxnSp>
        <p:nvCxnSpPr>
          <p:cNvPr id="18" name="Straight Connector 17"/>
          <p:cNvCxnSpPr/>
          <p:nvPr/>
        </p:nvCxnSpPr>
        <p:spPr>
          <a:xfrm flipV="1">
            <a:off x="5453406" y="2019640"/>
            <a:ext cx="0" cy="10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24414" y="2017610"/>
            <a:ext cx="0" cy="102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441367" y="2066685"/>
            <a:ext cx="1092025" cy="2152"/>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224625" y="1651712"/>
            <a:ext cx="845193" cy="307777"/>
          </a:xfrm>
          <a:prstGeom prst="rect">
            <a:avLst/>
          </a:prstGeom>
          <a:noFill/>
        </p:spPr>
        <p:txBody>
          <a:bodyPr wrap="square" rtlCol="0">
            <a:spAutoFit/>
          </a:bodyPr>
          <a:lstStyle/>
          <a:p>
            <a:r>
              <a:rPr lang="en-US" sz="1400" dirty="0"/>
              <a:t>Figure </a:t>
            </a:r>
            <a:r>
              <a:rPr lang="en-US" sz="1400" dirty="0" smtClean="0"/>
              <a:t>1</a:t>
            </a:r>
            <a:endParaRPr lang="en-US" sz="1400" dirty="0"/>
          </a:p>
        </p:txBody>
      </p:sp>
      <p:sp>
        <p:nvSpPr>
          <p:cNvPr id="35" name="TextBox 34"/>
          <p:cNvSpPr txBox="1"/>
          <p:nvPr/>
        </p:nvSpPr>
        <p:spPr>
          <a:xfrm>
            <a:off x="8262726" y="3687064"/>
            <a:ext cx="768993" cy="307777"/>
          </a:xfrm>
          <a:prstGeom prst="rect">
            <a:avLst/>
          </a:prstGeom>
          <a:noFill/>
        </p:spPr>
        <p:txBody>
          <a:bodyPr wrap="none" rtlCol="0">
            <a:spAutoFit/>
          </a:bodyPr>
          <a:lstStyle/>
          <a:p>
            <a:r>
              <a:rPr lang="en-US" sz="1400" dirty="0"/>
              <a:t>Figure </a:t>
            </a:r>
            <a:r>
              <a:rPr lang="en-US" sz="1400" dirty="0" smtClean="0"/>
              <a:t>2</a:t>
            </a:r>
            <a:endParaRPr lang="en-US" dirty="0" smtClean="0"/>
          </a:p>
        </p:txBody>
      </p:sp>
    </p:spTree>
    <p:extLst>
      <p:ext uri="{BB962C8B-B14F-4D97-AF65-F5344CB8AC3E}">
        <p14:creationId xmlns:p14="http://schemas.microsoft.com/office/powerpoint/2010/main" val="61708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lnSpcReduction="10000"/>
          </a:bodyPr>
          <a:lstStyle/>
          <a:p>
            <a:r>
              <a:rPr lang="en-US" dirty="0" smtClean="0"/>
              <a:t>Registered Design Professional (RDP): (IBC Section 202)</a:t>
            </a:r>
          </a:p>
          <a:p>
            <a:pPr lvl="1"/>
            <a:r>
              <a:rPr lang="en-US" dirty="0" smtClean="0"/>
              <a:t>An individual who is registered or licensed to practice their respective design profession as defined by the statutory requirements of the professional registration laws of the state or jurisdiction in which the project is to be constructed.</a:t>
            </a:r>
          </a:p>
          <a:p>
            <a:r>
              <a:rPr lang="en-US" dirty="0" smtClean="0"/>
              <a:t>Truss Designer (ANSI/TPI 1 Section 2.2)</a:t>
            </a:r>
          </a:p>
          <a:p>
            <a:pPr lvl="1"/>
            <a:r>
              <a:rPr lang="en-US" dirty="0" smtClean="0"/>
              <a:t>The person responsible for the preparation of the truss design drawings.</a:t>
            </a:r>
          </a:p>
          <a:p>
            <a:r>
              <a:rPr lang="en-US" dirty="0" smtClean="0"/>
              <a:t>Truss Manufacturer (ANSI/TPI 1 Section 2.2)</a:t>
            </a:r>
          </a:p>
          <a:p>
            <a:pPr lvl="1"/>
            <a:r>
              <a:rPr lang="en-US" dirty="0" smtClean="0"/>
              <a:t>An individual or organization engaged in the manufacturing of trusses.</a:t>
            </a:r>
          </a:p>
          <a:p>
            <a:pPr lvl="1"/>
            <a:endParaRPr lang="en-US" dirty="0" smtClean="0"/>
          </a:p>
          <a:p>
            <a:endParaRPr lang="en-US" dirty="0"/>
          </a:p>
        </p:txBody>
      </p:sp>
    </p:spTree>
    <p:extLst>
      <p:ext uri="{BB962C8B-B14F-4D97-AF65-F5344CB8AC3E}">
        <p14:creationId xmlns:p14="http://schemas.microsoft.com/office/powerpoint/2010/main" val="192198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Automatic fire sprinkler systems provide protection to a building and its contents from damage due to fire, and protection from injury of the occupants.</a:t>
            </a:r>
          </a:p>
          <a:p>
            <a:r>
              <a:rPr lang="en-US" dirty="0" smtClean="0"/>
              <a:t>When used with truss systems, they must be designed correctly to carry the additional dead load and required live loads.  </a:t>
            </a:r>
          </a:p>
        </p:txBody>
      </p:sp>
      <p:pic>
        <p:nvPicPr>
          <p:cNvPr id="5" name="Content Placeholder 4"/>
          <p:cNvPicPr>
            <a:picLocks noGrp="1" noChangeAspect="1"/>
          </p:cNvPicPr>
          <p:nvPr>
            <p:ph sz="half" idx="2"/>
          </p:nvPr>
        </p:nvPicPr>
        <p:blipFill>
          <a:blip r:embed="rId2"/>
          <a:stretch>
            <a:fillRect/>
          </a:stretch>
        </p:blipFill>
        <p:spPr>
          <a:xfrm>
            <a:off x="4866982" y="1428750"/>
            <a:ext cx="3819818" cy="2465187"/>
          </a:xfrm>
        </p:spPr>
      </p:pic>
    </p:spTree>
    <p:extLst>
      <p:ext uri="{BB962C8B-B14F-4D97-AF65-F5344CB8AC3E}">
        <p14:creationId xmlns:p14="http://schemas.microsoft.com/office/powerpoint/2010/main" val="225405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Building Designer needs to provide </a:t>
            </a:r>
            <a:r>
              <a:rPr lang="en-US" dirty="0"/>
              <a:t>the Truss Designer </a:t>
            </a:r>
            <a:r>
              <a:rPr lang="en-US" dirty="0" smtClean="0"/>
              <a:t>with the loading imposed by the sprinkler system </a:t>
            </a:r>
            <a:endParaRPr lang="en-US" dirty="0"/>
          </a:p>
          <a:p>
            <a:r>
              <a:rPr lang="en-US" dirty="0" smtClean="0"/>
              <a:t>This allows </a:t>
            </a:r>
            <a:r>
              <a:rPr lang="en-US" dirty="0"/>
              <a:t>the Truss Designer to make provisions in the truss design for the structural effects of the fire sprinkler systems. </a:t>
            </a:r>
          </a:p>
          <a:p>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2866" y="895350"/>
            <a:ext cx="2085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97387"/>
            <a:ext cx="2851308" cy="138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095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SBCA 16_9</Template>
  <TotalTime>51166</TotalTime>
  <Words>1245</Words>
  <Application>Microsoft Office PowerPoint</Application>
  <PresentationFormat>On-screen Show (16:9)</PresentationFormat>
  <Paragraphs>109</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 Narrow</vt:lpstr>
      <vt:lpstr>Calibri</vt:lpstr>
      <vt:lpstr>Segoe UI</vt:lpstr>
      <vt:lpstr>Times New Roman</vt:lpstr>
      <vt:lpstr>Custom Design</vt:lpstr>
      <vt:lpstr>SBCA Educational Presentation Template</vt:lpstr>
      <vt:lpstr>Sprinkler Loads on Trusses</vt:lpstr>
      <vt:lpstr>PowerPoint Presentation</vt:lpstr>
      <vt:lpstr>Introduction</vt:lpstr>
      <vt:lpstr>Introduction</vt:lpstr>
      <vt:lpstr>Key Definitions</vt:lpstr>
      <vt:lpstr>Key Definitions</vt:lpstr>
      <vt:lpstr>Key Definitions</vt:lpstr>
      <vt:lpstr>Background</vt:lpstr>
      <vt:lpstr>Background</vt:lpstr>
      <vt:lpstr>Background</vt:lpstr>
      <vt:lpstr>Loading</vt:lpstr>
      <vt:lpstr>Loading</vt:lpstr>
      <vt:lpstr>Loading</vt:lpstr>
      <vt:lpstr>Loading</vt:lpstr>
      <vt:lpstr>Structural Considerations</vt:lpstr>
      <vt:lpstr>Installation Considerations</vt:lpstr>
      <vt:lpstr>Installation Considerations</vt:lpstr>
      <vt:lpstr>Installation Considerations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Sprinkler Loads on Trusses</dc:title>
  <dc:creator>Abby Davidson</dc:creator>
  <cp:lastModifiedBy>Abby Davidson</cp:lastModifiedBy>
  <cp:revision>257</cp:revision>
  <dcterms:created xsi:type="dcterms:W3CDTF">2015-06-02T15:10:27Z</dcterms:created>
  <dcterms:modified xsi:type="dcterms:W3CDTF">2017-03-22T12:24:14Z</dcterms:modified>
</cp:coreProperties>
</file>