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2" r:id="rId4"/>
    <p:sldId id="283" r:id="rId5"/>
    <p:sldId id="290" r:id="rId6"/>
    <p:sldId id="284" r:id="rId7"/>
    <p:sldId id="285" r:id="rId8"/>
    <p:sldId id="291" r:id="rId9"/>
    <p:sldId id="292" r:id="rId10"/>
    <p:sldId id="293" r:id="rId11"/>
    <p:sldId id="286" r:id="rId12"/>
    <p:sldId id="294" r:id="rId13"/>
    <p:sldId id="295" r:id="rId14"/>
    <p:sldId id="296" r:id="rId15"/>
    <p:sldId id="298" r:id="rId16"/>
    <p:sldId id="299" r:id="rId17"/>
    <p:sldId id="300" r:id="rId18"/>
    <p:sldId id="301" r:id="rId19"/>
    <p:sldId id="278" r:id="rId20"/>
    <p:sldId id="302" r:id="rId21"/>
    <p:sldId id="287" r:id="rId22"/>
    <p:sldId id="288" r:id="rId2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60" d="100"/>
          <a:sy n="160" d="100"/>
        </p:scale>
        <p:origin x="186"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14550"/>
            <a:ext cx="5638800" cy="1102519"/>
          </a:xfrm>
        </p:spPr>
        <p:txBody>
          <a:bodyPr/>
          <a:lstStyle>
            <a:lvl1pPr algn="ct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3333749"/>
            <a:ext cx="5638800" cy="990601"/>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7010400" y="4857750"/>
            <a:ext cx="2133600" cy="273844"/>
          </a:xfrm>
        </p:spPr>
        <p:txBody>
          <a:bodyPr/>
          <a:lstStyle/>
          <a:p>
            <a:fld id="{5B54EAF8-E1E1-4AE5-84C9-122DA47D491A}" type="slidenum">
              <a:rPr lang="en-US" smtClean="0"/>
              <a:pPr/>
              <a:t>‹#›</a:t>
            </a:fld>
            <a:endParaRPr lang="en-US" dirty="0"/>
          </a:p>
        </p:txBody>
      </p:sp>
    </p:spTree>
    <p:extLst>
      <p:ext uri="{BB962C8B-B14F-4D97-AF65-F5344CB8AC3E}">
        <p14:creationId xmlns:p14="http://schemas.microsoft.com/office/powerpoint/2010/main" val="1196884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1/26/2016</a:t>
            </a:fld>
            <a:endParaRPr lang="en-US"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2521799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1/26/2016</a:t>
            </a:fld>
            <a:endParaRPr lang="en-US"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2251110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57200" y="2114550"/>
            <a:ext cx="5638800" cy="1102519"/>
          </a:xfrm>
        </p:spPr>
        <p:txBody>
          <a:bodyPr/>
          <a:lstStyle>
            <a:lvl1pPr algn="ctr">
              <a:defRPr>
                <a:solidFill>
                  <a:schemeClr val="bg1"/>
                </a:solidFill>
              </a:defRPr>
            </a:lvl1pPr>
          </a:lstStyle>
          <a:p>
            <a:r>
              <a:rPr lang="en-US" dirty="0" smtClean="0"/>
              <a:t>Click to edit Master title style</a:t>
            </a:r>
            <a:endParaRPr lang="en-US" dirty="0"/>
          </a:p>
        </p:txBody>
      </p:sp>
      <p:sp>
        <p:nvSpPr>
          <p:cNvPr id="8" name="Subtitle 2"/>
          <p:cNvSpPr>
            <a:spLocks noGrp="1"/>
          </p:cNvSpPr>
          <p:nvPr>
            <p:ph type="subTitle" idx="1"/>
          </p:nvPr>
        </p:nvSpPr>
        <p:spPr>
          <a:xfrm>
            <a:off x="457200" y="3333749"/>
            <a:ext cx="5638800" cy="990601"/>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Slide Number Placeholder 5"/>
          <p:cNvSpPr>
            <a:spLocks noGrp="1"/>
          </p:cNvSpPr>
          <p:nvPr>
            <p:ph type="sldNum" sz="quarter" idx="12"/>
          </p:nvPr>
        </p:nvSpPr>
        <p:spPr>
          <a:xfrm>
            <a:off x="7010400" y="4857750"/>
            <a:ext cx="2133600" cy="273844"/>
          </a:xfrm>
          <a:prstGeom prst="rect">
            <a:avLst/>
          </a:prstGeom>
        </p:spPr>
        <p:txBody>
          <a:bodyPr/>
          <a:lstStyle/>
          <a:p>
            <a:fld id="{5B54EAF8-E1E1-4AE5-84C9-122DA47D491A}" type="slidenum">
              <a:rPr lang="en-US" smtClean="0"/>
              <a:pPr/>
              <a:t>‹#›</a:t>
            </a:fld>
            <a:endParaRPr lang="en-US" dirty="0"/>
          </a:p>
        </p:txBody>
      </p:sp>
    </p:spTree>
    <p:extLst>
      <p:ext uri="{BB962C8B-B14F-4D97-AF65-F5344CB8AC3E}">
        <p14:creationId xmlns:p14="http://schemas.microsoft.com/office/powerpoint/2010/main" val="2043353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1/26/2016</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2905902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1/26/2016</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3496299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1/26/2016</a:t>
            </a:fld>
            <a:endParaRPr lang="en-US" dirty="0"/>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738982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1/26/2016</a:t>
            </a:fld>
            <a:endParaRPr lang="en-US" dirty="0"/>
          </a:p>
        </p:txBody>
      </p:sp>
      <p:sp>
        <p:nvSpPr>
          <p:cNvPr id="8" name="Footer Placeholder 7"/>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33472020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1/26/2016</a:t>
            </a:fld>
            <a:endParaRPr lang="en-US" dirty="0"/>
          </a:p>
        </p:txBody>
      </p:sp>
      <p:sp>
        <p:nvSpPr>
          <p:cNvPr id="4" name="Footer Placeholder 3"/>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34987880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1/26/2016</a:t>
            </a:fld>
            <a:endParaRPr lang="en-US" dirty="0"/>
          </a:p>
        </p:txBody>
      </p:sp>
      <p:sp>
        <p:nvSpPr>
          <p:cNvPr id="3" name="Footer Placeholder 2"/>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7064597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1/26/2016</a:t>
            </a:fld>
            <a:endParaRPr lang="en-US" dirty="0"/>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435677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1/26/2016</a:t>
            </a:fld>
            <a:endParaRPr lang="en-US"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22178252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1/26/2016</a:t>
            </a:fld>
            <a:endParaRPr lang="en-US" dirty="0"/>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21666462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1/26/2016</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828747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1/26/2016</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1484292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1/26/2016</a:t>
            </a:fld>
            <a:endParaRPr lang="en-US"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487062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1/26/2016</a:t>
            </a:fld>
            <a:endParaRPr lang="en-US"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3077581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1/26/2016</a:t>
            </a:fld>
            <a:endParaRPr lang="en-US" dirty="0"/>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1109533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1/26/2016</a:t>
            </a:fld>
            <a:endParaRPr lang="en-US" dirty="0"/>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1917089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1/26/2016</a:t>
            </a:fld>
            <a:endParaRPr lang="en-US" dirty="0"/>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642127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1/26/2016</a:t>
            </a:fld>
            <a:endParaRPr lang="en-US"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3528706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1/26/2016</a:t>
            </a:fld>
            <a:endParaRPr lang="en-US"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1041404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76200" y="4812506"/>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B54EAF8-E1E1-4AE5-84C9-122DA47D491A}" type="slidenum">
              <a:rPr lang="en-US" smtClean="0"/>
              <a:pPr/>
              <a:t>‹#›</a:t>
            </a:fld>
            <a:endParaRPr lang="en-US" dirty="0"/>
          </a:p>
        </p:txBody>
      </p:sp>
    </p:spTree>
    <p:extLst>
      <p:ext uri="{BB962C8B-B14F-4D97-AF65-F5344CB8AC3E}">
        <p14:creationId xmlns:p14="http://schemas.microsoft.com/office/powerpoint/2010/main" val="2745988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76200" y="4812506"/>
            <a:ext cx="2133600" cy="273844"/>
          </a:xfrm>
          <a:prstGeom prst="rect">
            <a:avLst/>
          </a:prstGeom>
        </p:spPr>
        <p:txBody>
          <a:bodyPr/>
          <a:lstStyle>
            <a:lvl1pPr>
              <a:defRPr>
                <a:solidFill>
                  <a:schemeClr val="bg1">
                    <a:lumMod val="85000"/>
                  </a:schemeClr>
                </a:solidFill>
              </a:defRPr>
            </a:lvl1pPr>
          </a:lstStyle>
          <a:p>
            <a:fld id="{5B54EAF8-E1E1-4AE5-84C9-122DA47D491A}" type="slidenum">
              <a:rPr lang="en-US" smtClean="0"/>
              <a:pPr/>
              <a:t>‹#›</a:t>
            </a:fld>
            <a:endParaRPr lang="en-US" dirty="0"/>
          </a:p>
        </p:txBody>
      </p:sp>
    </p:spTree>
    <p:extLst>
      <p:ext uri="{BB962C8B-B14F-4D97-AF65-F5344CB8AC3E}">
        <p14:creationId xmlns:p14="http://schemas.microsoft.com/office/powerpoint/2010/main" val="1502650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odes.iccsafe.org/app/book/content/2015-I-Codes/2015%20IRC%20HTML/Chapter%208.html" TargetMode="External"/><Relationship Id="rId2" Type="http://schemas.openxmlformats.org/officeDocument/2006/relationships/hyperlink" Target="#Figure_1"/><Relationship Id="rId1" Type="http://schemas.openxmlformats.org/officeDocument/2006/relationships/slideLayout" Target="../slideLayouts/slideLayout2.xml"/><Relationship Id="rId4" Type="http://schemas.openxmlformats.org/officeDocument/2006/relationships/hyperlink" Target="http://codes.iccsafe.org/app/book/content/2015-I-Codes/2015%20IBC%20HTML/Chapter%2023.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publicecodes.cyberregs.com/icod/irc/2009/icod_irc_2009_8_par041.htm?bu2=undefine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publicecodes.cyberregs.com/icod/ibc/2012/icod_ibc_2012_23_par192.htm?bu2=undefine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publicecodes.cyberregs.com/icod/irc/2012/icod_irc_2012_3_par007.htm?bu2=undefined" TargetMode="External"/><Relationship Id="rId2" Type="http://schemas.openxmlformats.org/officeDocument/2006/relationships/hyperlink" Target="http://codes.iccsafe.org/app/book/content/2015-I-Codes/2015%20IRC%20HTML/Chapter%203.html" TargetMode="External"/><Relationship Id="rId1" Type="http://schemas.openxmlformats.org/officeDocument/2006/relationships/slideLayout" Target="../slideLayouts/slideLayout2.xml"/><Relationship Id="rId5" Type="http://schemas.openxmlformats.org/officeDocument/2006/relationships/hyperlink" Target="http://publicecodes.cyberregs.com/icod/irc/2000/icod_irc_2000_3_par006.htm?bu2=undefined" TargetMode="External"/><Relationship Id="rId4" Type="http://schemas.openxmlformats.org/officeDocument/2006/relationships/hyperlink" Target="http://publicecodes.cyberregs.com/icod/irc/2009/icod_irc_2009_3_par007.htm?bu2=undefined"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codes.iccsafe.org/app/book/content/2015-I-Codes/2015%20IRC%20HTML/Chapter%203.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400" dirty="0" smtClean="0"/>
              <a:t/>
            </a:r>
            <a:br>
              <a:rPr lang="en-US" sz="2400" dirty="0" smtClean="0"/>
            </a:br>
            <a:r>
              <a:rPr lang="en-US" sz="2400" dirty="0" smtClean="0"/>
              <a:t>MWFRS </a:t>
            </a:r>
            <a:r>
              <a:rPr lang="en-US" sz="2400" dirty="0"/>
              <a:t>Method </a:t>
            </a:r>
            <a:r>
              <a:rPr lang="en-US" sz="2400" dirty="0" smtClean="0"/>
              <a:t>v/s </a:t>
            </a:r>
            <a:br>
              <a:rPr lang="en-US" sz="2400" dirty="0" smtClean="0"/>
            </a:br>
            <a:r>
              <a:rPr lang="en-US" sz="2400" dirty="0" smtClean="0"/>
              <a:t>Components </a:t>
            </a:r>
            <a:r>
              <a:rPr lang="en-US" sz="2400" dirty="0"/>
              <a:t>and Cladding Method </a:t>
            </a:r>
            <a:r>
              <a:rPr lang="en-US" sz="2400" dirty="0" smtClean="0"/>
              <a:t/>
            </a:r>
            <a:br>
              <a:rPr lang="en-US" sz="2400" dirty="0" smtClean="0"/>
            </a:br>
            <a:r>
              <a:rPr lang="en-US" sz="2400" dirty="0" smtClean="0"/>
              <a:t>for </a:t>
            </a:r>
            <a:r>
              <a:rPr lang="en-US" sz="2400" dirty="0"/>
              <a:t>Truss Uplift Connection Design </a:t>
            </a:r>
            <a:r>
              <a:rPr lang="en-US" sz="2400" dirty="0" smtClean="0"/>
              <a:t/>
            </a:r>
            <a:br>
              <a:rPr lang="en-US" sz="2400" dirty="0" smtClean="0"/>
            </a:br>
            <a:r>
              <a:rPr lang="en-US" sz="2400" dirty="0" smtClean="0"/>
              <a:t>for </a:t>
            </a:r>
            <a:r>
              <a:rPr lang="en-US" sz="2400" dirty="0"/>
              <a:t>Wind</a:t>
            </a:r>
          </a:p>
        </p:txBody>
      </p:sp>
      <p:sp>
        <p:nvSpPr>
          <p:cNvPr id="3" name="Subtitle 2"/>
          <p:cNvSpPr>
            <a:spLocks noGrp="1"/>
          </p:cNvSpPr>
          <p:nvPr>
            <p:ph type="subTitle" idx="1"/>
          </p:nvPr>
        </p:nvSpPr>
        <p:spPr/>
        <p:txBody>
          <a:bodyPr/>
          <a:lstStyle/>
          <a:p>
            <a:endParaRPr lang="en-US" dirty="0" smtClean="0"/>
          </a:p>
          <a:p>
            <a:r>
              <a:rPr lang="en-US" dirty="0" smtClean="0"/>
              <a:t>Overview</a:t>
            </a:r>
            <a:endParaRPr lang="en-US" dirty="0"/>
          </a:p>
        </p:txBody>
      </p:sp>
    </p:spTree>
    <p:extLst>
      <p:ext uri="{BB962C8B-B14F-4D97-AF65-F5344CB8AC3E}">
        <p14:creationId xmlns:p14="http://schemas.microsoft.com/office/powerpoint/2010/main" val="3628157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Truss Uplift Analysis</a:t>
            </a:r>
            <a:endParaRPr lang="en-US" dirty="0"/>
          </a:p>
        </p:txBody>
      </p:sp>
      <p:sp>
        <p:nvSpPr>
          <p:cNvPr id="3" name="Content Placeholder 2"/>
          <p:cNvSpPr>
            <a:spLocks noGrp="1"/>
          </p:cNvSpPr>
          <p:nvPr>
            <p:ph idx="1"/>
          </p:nvPr>
        </p:nvSpPr>
        <p:spPr/>
        <p:txBody>
          <a:bodyPr/>
          <a:lstStyle/>
          <a:p>
            <a:r>
              <a:rPr lang="en-US" sz="1600" dirty="0"/>
              <a:t>Selecting a method of wind load analysis depends on whether you are designing uplift connections for an individual truss member (e.g. web, top chord, etc.) or to the entire truss as both MWFRS and Component and Cladding methods can apply, depending on the situation (see </a:t>
            </a:r>
            <a:r>
              <a:rPr lang="en-US" sz="1600" u="sng" dirty="0">
                <a:hlinkClick r:id="rId2" action="ppaction://hlinkfile"/>
              </a:rPr>
              <a:t>Figure 1</a:t>
            </a:r>
            <a:r>
              <a:rPr lang="en-US" sz="1600" dirty="0"/>
              <a:t>). </a:t>
            </a:r>
            <a:endParaRPr lang="en-US" sz="1600" dirty="0" smtClean="0"/>
          </a:p>
          <a:p>
            <a:r>
              <a:rPr lang="en-US" sz="1600" dirty="0"/>
              <a:t>M</a:t>
            </a:r>
            <a:r>
              <a:rPr lang="en-US" sz="1600" dirty="0" smtClean="0"/>
              <a:t>inimum </a:t>
            </a:r>
            <a:r>
              <a:rPr lang="en-US" sz="1600" dirty="0"/>
              <a:t>uplift connection forces are provided in </a:t>
            </a:r>
            <a:r>
              <a:rPr lang="en-US" sz="1600" u="sng" dirty="0">
                <a:hlinkClick r:id="rId3"/>
              </a:rPr>
              <a:t>Table R802.11</a:t>
            </a:r>
            <a:r>
              <a:rPr lang="en-US" sz="1600" dirty="0"/>
              <a:t> of the </a:t>
            </a:r>
            <a:r>
              <a:rPr lang="en-US" sz="1600" i="1" dirty="0"/>
              <a:t>IRC</a:t>
            </a:r>
            <a:r>
              <a:rPr lang="en-US" sz="1600" dirty="0"/>
              <a:t> and </a:t>
            </a:r>
            <a:r>
              <a:rPr lang="en-US" sz="1600" u="sng" dirty="0">
                <a:hlinkClick r:id="rId4"/>
              </a:rPr>
              <a:t>Table 2308.10.1</a:t>
            </a:r>
            <a:r>
              <a:rPr lang="en-US" sz="1600" dirty="0"/>
              <a:t> of the </a:t>
            </a:r>
            <a:r>
              <a:rPr lang="en-US" sz="1600" i="1" dirty="0"/>
              <a:t>IBC</a:t>
            </a:r>
            <a:r>
              <a:rPr lang="en-US" sz="1600" dirty="0"/>
              <a:t> for rafters and trusses used in conventional light-frame construction. </a:t>
            </a:r>
            <a:endParaRPr lang="en-US" sz="1600" dirty="0" smtClean="0"/>
          </a:p>
          <a:p>
            <a:r>
              <a:rPr lang="en-US" sz="1600" dirty="0" smtClean="0"/>
              <a:t>Both </a:t>
            </a:r>
            <a:r>
              <a:rPr lang="en-US" sz="1600" dirty="0"/>
              <a:t>of these tables are developed using the MWFRS method as indicated by the reference in Footnote to Figure 6-2 of </a:t>
            </a:r>
            <a:r>
              <a:rPr lang="en-US" sz="1600" i="1" dirty="0"/>
              <a:t>ASCE 7-05 </a:t>
            </a:r>
            <a:r>
              <a:rPr lang="en-US" sz="1600" dirty="0"/>
              <a:t>and Chapter 28 of </a:t>
            </a:r>
            <a:r>
              <a:rPr lang="en-US" sz="1600" i="1" dirty="0"/>
              <a:t>ASCE 7-10</a:t>
            </a:r>
            <a:r>
              <a:rPr lang="en-US" sz="1600" dirty="0"/>
              <a:t>.</a:t>
            </a:r>
          </a:p>
          <a:p>
            <a:endParaRPr lang="en-US" sz="1600" dirty="0"/>
          </a:p>
          <a:p>
            <a:pPr marL="0" indent="0">
              <a:buNone/>
            </a:pPr>
            <a:endParaRPr lang="en-US" dirty="0"/>
          </a:p>
        </p:txBody>
      </p:sp>
    </p:spTree>
    <p:extLst>
      <p:ext uri="{BB962C8B-B14F-4D97-AF65-F5344CB8AC3E}">
        <p14:creationId xmlns:p14="http://schemas.microsoft.com/office/powerpoint/2010/main" val="1861639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Truss Uplift Analysis</a:t>
            </a:r>
            <a:endParaRPr lang="en-US" dirty="0"/>
          </a:p>
        </p:txBody>
      </p:sp>
      <p:sp>
        <p:nvSpPr>
          <p:cNvPr id="3" name="Content Placeholder 2"/>
          <p:cNvSpPr>
            <a:spLocks noGrp="1"/>
          </p:cNvSpPr>
          <p:nvPr>
            <p:ph idx="1"/>
          </p:nvPr>
        </p:nvSpPr>
        <p:spPr/>
        <p:txBody>
          <a:bodyPr/>
          <a:lstStyle/>
          <a:p>
            <a:r>
              <a:rPr lang="en-US" sz="1600" u="sng" dirty="0">
                <a:hlinkClick r:id="rId2"/>
              </a:rPr>
              <a:t>Table R802.11</a:t>
            </a:r>
            <a:r>
              <a:rPr lang="en-US" sz="1600" dirty="0"/>
              <a:t> of the 2006 and 2009 IRC states:</a:t>
            </a:r>
          </a:p>
          <a:p>
            <a:pPr lvl="1"/>
            <a:r>
              <a:rPr lang="en-US" sz="1600" dirty="0" smtClean="0">
                <a:latin typeface="Arial Narrow" panose="020B0606020202030204" pitchFamily="34" charset="0"/>
              </a:rPr>
              <a:t>The </a:t>
            </a:r>
            <a:r>
              <a:rPr lang="en-US" sz="1600" dirty="0">
                <a:latin typeface="Arial Narrow" panose="020B0606020202030204" pitchFamily="34" charset="0"/>
              </a:rPr>
              <a:t>uplift connection requirements are based on wind loading on end zones as defined in Figure 6-2 of ASCE 7. Connection loads for connections located a distance of 20% of the least horizontal dimension of the building from the corner of the building are permitted to be reduced by multiplying the table connection value by 0.7 and multiplying the overhang load by 0.8.</a:t>
            </a:r>
          </a:p>
          <a:p>
            <a:r>
              <a:rPr lang="en-US" sz="1600" dirty="0" smtClean="0"/>
              <a:t>While </a:t>
            </a:r>
            <a:r>
              <a:rPr lang="en-US" sz="1600" dirty="0"/>
              <a:t>this note is not included in the 2012 and 2015 versions, the basis of the table remains unchanged. </a:t>
            </a:r>
            <a:endParaRPr lang="en-US" sz="1600" dirty="0" smtClean="0"/>
          </a:p>
          <a:p>
            <a:r>
              <a:rPr lang="en-US" sz="1600" dirty="0" smtClean="0"/>
              <a:t>The </a:t>
            </a:r>
            <a:r>
              <a:rPr lang="en-US" sz="1600" dirty="0"/>
              <a:t>2015 version includes wind speeds in terms of Ultimate Design Wind Speed (V</a:t>
            </a:r>
            <a:r>
              <a:rPr lang="en-US" sz="1600" baseline="-25000" dirty="0"/>
              <a:t>ult</a:t>
            </a:r>
            <a:r>
              <a:rPr lang="en-US" sz="1600" dirty="0"/>
              <a:t>) rather than the Basic Design Wind speed (V</a:t>
            </a:r>
            <a:r>
              <a:rPr lang="en-US" sz="1600" baseline="-25000" dirty="0"/>
              <a:t>asd</a:t>
            </a:r>
            <a:r>
              <a:rPr lang="en-US" sz="1600" dirty="0"/>
              <a:t>) as found in earlier versions.</a:t>
            </a:r>
          </a:p>
          <a:p>
            <a:endParaRPr lang="en-US" sz="1600" dirty="0"/>
          </a:p>
          <a:p>
            <a:pPr marL="0" indent="0">
              <a:buNone/>
            </a:pPr>
            <a:endParaRPr lang="en-US" dirty="0"/>
          </a:p>
        </p:txBody>
      </p:sp>
    </p:spTree>
    <p:extLst>
      <p:ext uri="{BB962C8B-B14F-4D97-AF65-F5344CB8AC3E}">
        <p14:creationId xmlns:p14="http://schemas.microsoft.com/office/powerpoint/2010/main" val="225094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Truss Uplift Analysis</a:t>
            </a:r>
            <a:endParaRPr lang="en-US" dirty="0"/>
          </a:p>
        </p:txBody>
      </p:sp>
      <p:sp>
        <p:nvSpPr>
          <p:cNvPr id="3" name="Content Placeholder 2"/>
          <p:cNvSpPr>
            <a:spLocks noGrp="1"/>
          </p:cNvSpPr>
          <p:nvPr>
            <p:ph idx="1"/>
          </p:nvPr>
        </p:nvSpPr>
        <p:spPr/>
        <p:txBody>
          <a:bodyPr/>
          <a:lstStyle/>
          <a:p>
            <a:r>
              <a:rPr lang="en-US" sz="1600" u="sng" dirty="0">
                <a:hlinkClick r:id="rId2"/>
              </a:rPr>
              <a:t>Table 2308.10.1</a:t>
            </a:r>
            <a:r>
              <a:rPr lang="en-US" sz="1600" dirty="0"/>
              <a:t> of the 2012 </a:t>
            </a:r>
            <a:r>
              <a:rPr lang="en-US" sz="1600" i="1" dirty="0"/>
              <a:t>IBC</a:t>
            </a:r>
            <a:r>
              <a:rPr lang="en-US" sz="1600" dirty="0"/>
              <a:t> states:</a:t>
            </a:r>
          </a:p>
          <a:p>
            <a:pPr lvl="1"/>
            <a:r>
              <a:rPr lang="en-US" sz="1600" dirty="0" smtClean="0">
                <a:latin typeface="Arial Narrow" panose="020B0606020202030204" pitchFamily="34" charset="0"/>
              </a:rPr>
              <a:t>The </a:t>
            </a:r>
            <a:r>
              <a:rPr lang="en-US" sz="1600" dirty="0">
                <a:latin typeface="Arial Narrow" panose="020B0606020202030204" pitchFamily="34" charset="0"/>
              </a:rPr>
              <a:t>uplift connection requirements are based upon wind loading on end zones as defined in Figure 28.6.3 of ASCE 7.1 Connection loads for connections located a distance of 20 percent of the least horizontal dimension of the building from the corner of the building are permitted to be reduced by multiplying the table connection value by 0.7 and multiplying the overhang load by 0.8.</a:t>
            </a:r>
          </a:p>
          <a:p>
            <a:r>
              <a:rPr lang="en-US" sz="1600" dirty="0" smtClean="0"/>
              <a:t>As </a:t>
            </a:r>
            <a:r>
              <a:rPr lang="en-US" sz="1600" dirty="0"/>
              <a:t>a truss also receives wind load directly from the roof sheathing (i.e., cladding) and therefore acts as a component, it can also be considered part of the C&amp;C category. </a:t>
            </a:r>
          </a:p>
          <a:p>
            <a:pPr marL="0" indent="0">
              <a:buNone/>
            </a:pPr>
            <a:endParaRPr lang="en-US" dirty="0"/>
          </a:p>
        </p:txBody>
      </p:sp>
    </p:spTree>
    <p:extLst>
      <p:ext uri="{BB962C8B-B14F-4D97-AF65-F5344CB8AC3E}">
        <p14:creationId xmlns:p14="http://schemas.microsoft.com/office/powerpoint/2010/main" val="3864657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Truss Uplift Analysis</a:t>
            </a:r>
            <a:endParaRPr lang="en-US" dirty="0"/>
          </a:p>
        </p:txBody>
      </p:sp>
      <p:sp>
        <p:nvSpPr>
          <p:cNvPr id="3" name="Content Placeholder 2"/>
          <p:cNvSpPr>
            <a:spLocks noGrp="1"/>
          </p:cNvSpPr>
          <p:nvPr>
            <p:ph idx="1"/>
          </p:nvPr>
        </p:nvSpPr>
        <p:spPr/>
        <p:txBody>
          <a:bodyPr>
            <a:normAutofit/>
          </a:bodyPr>
          <a:lstStyle/>
          <a:p>
            <a:r>
              <a:rPr lang="en-US" sz="1600" dirty="0"/>
              <a:t>This crossover is illustrated in C26 of the Commentary for </a:t>
            </a:r>
            <a:r>
              <a:rPr lang="en-US" sz="1600" i="1" dirty="0"/>
              <a:t>ASCE 7</a:t>
            </a:r>
            <a:r>
              <a:rPr lang="en-US" sz="1600" dirty="0"/>
              <a:t>, which lists roof trusses as examples of both MWFRS and C&amp;C (bold added to definitions to emphasize key concepts):</a:t>
            </a:r>
          </a:p>
          <a:p>
            <a:pPr lvl="1"/>
            <a:r>
              <a:rPr lang="en-US" sz="1600" b="1" dirty="0" smtClean="0">
                <a:latin typeface="Arial Narrow" panose="020B0606020202030204" pitchFamily="34" charset="0"/>
              </a:rPr>
              <a:t>COMPONENTS </a:t>
            </a:r>
            <a:r>
              <a:rPr lang="en-US" sz="1600" b="1" dirty="0">
                <a:latin typeface="Arial Narrow" panose="020B0606020202030204" pitchFamily="34" charset="0"/>
              </a:rPr>
              <a:t>AND CLADDING</a:t>
            </a:r>
            <a:r>
              <a:rPr lang="en-US" sz="1600" dirty="0">
                <a:latin typeface="Arial Narrow" panose="020B0606020202030204" pitchFamily="34" charset="0"/>
              </a:rPr>
              <a:t>: … Examples of components include fasteners, purlins, girts, studs, roof decking, and </a:t>
            </a:r>
            <a:r>
              <a:rPr lang="en-US" sz="1600" b="1" dirty="0">
                <a:latin typeface="Arial Narrow" panose="020B0606020202030204" pitchFamily="34" charset="0"/>
              </a:rPr>
              <a:t>roof trusses. … The engineer needs to use appropriate loadings for design of components, which may require certain components to be designed for more than one type of loading, for example, long-span roof trusses should be designed for loads associated with MWFRS, and individual members of trusses should also be designed for component and cladding loads</a:t>
            </a:r>
            <a:r>
              <a:rPr lang="en-US" sz="1600" dirty="0">
                <a:latin typeface="Arial Narrow" panose="020B0606020202030204" pitchFamily="34" charset="0"/>
              </a:rPr>
              <a:t>…</a:t>
            </a:r>
          </a:p>
          <a:p>
            <a:pPr lvl="1"/>
            <a:r>
              <a:rPr lang="en-US" sz="1600" b="1" dirty="0" smtClean="0">
                <a:latin typeface="Arial Narrow" panose="020B0606020202030204" pitchFamily="34" charset="0"/>
              </a:rPr>
              <a:t>MAIN </a:t>
            </a:r>
            <a:r>
              <a:rPr lang="en-US" sz="1600" b="1" dirty="0">
                <a:latin typeface="Arial Narrow" panose="020B0606020202030204" pitchFamily="34" charset="0"/>
              </a:rPr>
              <a:t>WIND-FORCE RESISTING SYSTEM (MWFRS): </a:t>
            </a:r>
            <a:r>
              <a:rPr lang="en-US" sz="1600" dirty="0">
                <a:latin typeface="Arial Narrow" panose="020B0606020202030204" pitchFamily="34" charset="0"/>
              </a:rPr>
              <a:t>… Structural elements such as cross-bracing, shear walls, </a:t>
            </a:r>
            <a:r>
              <a:rPr lang="en-US" sz="1600" b="1" dirty="0">
                <a:latin typeface="Arial Narrow" panose="020B0606020202030204" pitchFamily="34" charset="0"/>
              </a:rPr>
              <a:t>roof trusses,</a:t>
            </a:r>
            <a:r>
              <a:rPr lang="en-US" sz="1600" dirty="0">
                <a:latin typeface="Arial Narrow" panose="020B0606020202030204" pitchFamily="34" charset="0"/>
              </a:rPr>
              <a:t> and roof diaphragms are part of the Main Wind-Force Resisting System (MWFRS) when they assist in transferring overall loads…</a:t>
            </a:r>
          </a:p>
          <a:p>
            <a:pPr marL="0" indent="0">
              <a:buNone/>
            </a:pPr>
            <a:endParaRPr lang="en-US" dirty="0"/>
          </a:p>
        </p:txBody>
      </p:sp>
    </p:spTree>
    <p:extLst>
      <p:ext uri="{BB962C8B-B14F-4D97-AF65-F5344CB8AC3E}">
        <p14:creationId xmlns:p14="http://schemas.microsoft.com/office/powerpoint/2010/main" val="3267546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Truss Uplift Analysis</a:t>
            </a:r>
            <a:endParaRPr lang="en-US" dirty="0"/>
          </a:p>
        </p:txBody>
      </p:sp>
      <p:sp>
        <p:nvSpPr>
          <p:cNvPr id="3" name="Content Placeholder 2"/>
          <p:cNvSpPr>
            <a:spLocks noGrp="1"/>
          </p:cNvSpPr>
          <p:nvPr>
            <p:ph idx="1"/>
          </p:nvPr>
        </p:nvSpPr>
        <p:spPr/>
        <p:txBody>
          <a:bodyPr>
            <a:noAutofit/>
          </a:bodyPr>
          <a:lstStyle/>
          <a:p>
            <a:r>
              <a:rPr lang="en-US" sz="1600" dirty="0"/>
              <a:t>Further, in the frequently asked section of "Guide to the Use of the Wind Load Provisions of ASCE 7-02" By Kishor C. Mehta and James M. Delahay the following question and answer are posed regarding the design of a gable truss:</a:t>
            </a:r>
          </a:p>
          <a:p>
            <a:pPr lvl="1"/>
            <a:r>
              <a:rPr lang="en-US" sz="1200" dirty="0" smtClean="0">
                <a:latin typeface="Arial Narrow" panose="020B0606020202030204" pitchFamily="34" charset="0"/>
              </a:rPr>
              <a:t>16</a:t>
            </a:r>
            <a:r>
              <a:rPr lang="en-US" sz="1200" dirty="0">
                <a:latin typeface="Arial Narrow" panose="020B0606020202030204" pitchFamily="34" charset="0"/>
              </a:rPr>
              <a:t>. </a:t>
            </a:r>
            <a:r>
              <a:rPr lang="en-US" sz="1200" i="1" dirty="0">
                <a:latin typeface="Arial Narrow" panose="020B0606020202030204" pitchFamily="34" charset="0"/>
              </a:rPr>
              <a:t>When is a gable truss in a house part of the MWFRS? Should it also be designed as a C&amp;C? What about individual members of a truss?</a:t>
            </a:r>
            <a:r>
              <a:rPr lang="en-US" sz="1200" dirty="0">
                <a:latin typeface="Arial Narrow" panose="020B0606020202030204" pitchFamily="34" charset="0"/>
              </a:rPr>
              <a:t> </a:t>
            </a:r>
            <a:br>
              <a:rPr lang="en-US" sz="1200" dirty="0">
                <a:latin typeface="Arial Narrow" panose="020B0606020202030204" pitchFamily="34" charset="0"/>
              </a:rPr>
            </a:br>
            <a:r>
              <a:rPr lang="en-US" sz="1200" dirty="0">
                <a:latin typeface="Arial Narrow" panose="020B0606020202030204" pitchFamily="34" charset="0"/>
              </a:rPr>
              <a:t/>
            </a:r>
            <a:br>
              <a:rPr lang="en-US" sz="1200" dirty="0">
                <a:latin typeface="Arial Narrow" panose="020B0606020202030204" pitchFamily="34" charset="0"/>
              </a:rPr>
            </a:br>
            <a:r>
              <a:rPr lang="en-US" sz="1200" dirty="0">
                <a:latin typeface="Arial Narrow" panose="020B0606020202030204" pitchFamily="34" charset="0"/>
              </a:rPr>
              <a:t>Roof trusses are considered to be components since they receive load directly from the cladding. However, since a gable truss receives wind loads from more than one surface, which is part of the definition for MWFRS, an argument can be made that the total load on the truss is more accurately defined by the MWFRS loads. A common approach is to design the members and internal connections of the gable truss for C&amp;C loads, while using the MWFRS loads for the anchorage and reactions. When designing shear walls or cross-bracing, roof loads can be considered an MWFRS. </a:t>
            </a:r>
            <a:br>
              <a:rPr lang="en-US" sz="1200" dirty="0">
                <a:latin typeface="Arial Narrow" panose="020B0606020202030204" pitchFamily="34" charset="0"/>
              </a:rPr>
            </a:br>
            <a:r>
              <a:rPr lang="en-US" sz="1200" dirty="0">
                <a:latin typeface="Arial Narrow" panose="020B0606020202030204" pitchFamily="34" charset="0"/>
              </a:rPr>
              <a:t/>
            </a:r>
            <a:br>
              <a:rPr lang="en-US" sz="1200" dirty="0">
                <a:latin typeface="Arial Narrow" panose="020B0606020202030204" pitchFamily="34" charset="0"/>
              </a:rPr>
            </a:br>
            <a:r>
              <a:rPr lang="en-US" sz="1200" dirty="0">
                <a:latin typeface="Arial Narrow" panose="020B0606020202030204" pitchFamily="34" charset="0"/>
              </a:rPr>
              <a:t>In the case where the tributary area on any member exceeds 700 ft</a:t>
            </a:r>
            <a:r>
              <a:rPr lang="en-US" sz="1200" baseline="30000" dirty="0">
                <a:latin typeface="Arial Narrow" panose="020B0606020202030204" pitchFamily="34" charset="0"/>
              </a:rPr>
              <a:t>2</a:t>
            </a:r>
            <a:r>
              <a:rPr lang="en-US" sz="1200" dirty="0">
                <a:latin typeface="Arial Narrow" panose="020B0606020202030204" pitchFamily="34" charset="0"/>
              </a:rPr>
              <a:t>, Section 6.5.12.1.3 permits it to be considered a MWFRS. Even when considered a MWFRS under this provision, the top chord members of a gable truss would have to follow rules of C&amp;C if they receive load directly from the roof sheathing. </a:t>
            </a:r>
            <a:r>
              <a:rPr lang="en-US" sz="1050" dirty="0">
                <a:latin typeface="Arial Narrow" panose="020B0606020202030204" pitchFamily="34" charset="0"/>
              </a:rPr>
              <a:t/>
            </a:r>
            <a:br>
              <a:rPr lang="en-US" sz="1050" dirty="0">
                <a:latin typeface="Arial Narrow" panose="020B0606020202030204" pitchFamily="34" charset="0"/>
              </a:rPr>
            </a:br>
            <a:endParaRPr lang="en-US" sz="1050" dirty="0">
              <a:latin typeface="Arial Narrow" panose="020B0606020202030204" pitchFamily="34" charset="0"/>
            </a:endParaRPr>
          </a:p>
          <a:p>
            <a:pPr marL="0" indent="0">
              <a:buNone/>
            </a:pPr>
            <a:endParaRPr lang="en-US" dirty="0"/>
          </a:p>
        </p:txBody>
      </p:sp>
    </p:spTree>
    <p:extLst>
      <p:ext uri="{BB962C8B-B14F-4D97-AF65-F5344CB8AC3E}">
        <p14:creationId xmlns:p14="http://schemas.microsoft.com/office/powerpoint/2010/main" val="2027928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Combined Analysis</a:t>
            </a:r>
            <a:endParaRPr lang="en-US" dirty="0"/>
          </a:p>
        </p:txBody>
      </p:sp>
      <p:sp>
        <p:nvSpPr>
          <p:cNvPr id="3" name="Content Placeholder 2"/>
          <p:cNvSpPr>
            <a:spLocks noGrp="1"/>
          </p:cNvSpPr>
          <p:nvPr>
            <p:ph idx="1"/>
          </p:nvPr>
        </p:nvSpPr>
        <p:spPr/>
        <p:txBody>
          <a:bodyPr>
            <a:noAutofit/>
          </a:bodyPr>
          <a:lstStyle/>
          <a:p>
            <a:r>
              <a:rPr lang="en-US" sz="1600" dirty="0"/>
              <a:t>The truss industry uses a combined analysis, incorporating both the MWFRS and C&amp;C method, to generate wind uplift and downward pressure loading conditions. </a:t>
            </a:r>
            <a:endParaRPr lang="en-US" sz="1600" dirty="0" smtClean="0"/>
          </a:p>
          <a:p>
            <a:r>
              <a:rPr lang="en-US" sz="1600" dirty="0" smtClean="0"/>
              <a:t>MWFRS </a:t>
            </a:r>
            <a:r>
              <a:rPr lang="en-US" sz="1600" dirty="0"/>
              <a:t>applies to the assembly of multiple parts, while C&amp;C covers an individual part. </a:t>
            </a:r>
            <a:endParaRPr lang="en-US" sz="1600" dirty="0" smtClean="0"/>
          </a:p>
          <a:p>
            <a:r>
              <a:rPr lang="en-US" sz="1600" dirty="0" smtClean="0"/>
              <a:t>SBCA </a:t>
            </a:r>
            <a:r>
              <a:rPr lang="en-US" sz="1600" dirty="0"/>
              <a:t>recommends this hybrid approach. </a:t>
            </a:r>
            <a:endParaRPr lang="en-US" sz="1600" dirty="0" smtClean="0"/>
          </a:p>
          <a:p>
            <a:r>
              <a:rPr lang="en-US" sz="1600" dirty="0" smtClean="0"/>
              <a:t>Most </a:t>
            </a:r>
            <a:r>
              <a:rPr lang="en-US" sz="1600" dirty="0"/>
              <a:t>two-dimensional software analysis programs offer a choice of wind analysis methods when applying wind loads.</a:t>
            </a:r>
          </a:p>
          <a:p>
            <a:pPr marL="0" indent="0">
              <a:buNone/>
            </a:pPr>
            <a:endParaRPr lang="en-US" dirty="0"/>
          </a:p>
        </p:txBody>
      </p:sp>
    </p:spTree>
    <p:extLst>
      <p:ext uri="{BB962C8B-B14F-4D97-AF65-F5344CB8AC3E}">
        <p14:creationId xmlns:p14="http://schemas.microsoft.com/office/powerpoint/2010/main" val="42699738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Combined Analysis</a:t>
            </a:r>
            <a:endParaRPr lang="en-US" dirty="0"/>
          </a:p>
        </p:txBody>
      </p:sp>
      <p:sp>
        <p:nvSpPr>
          <p:cNvPr id="3" name="Content Placeholder 2"/>
          <p:cNvSpPr>
            <a:spLocks noGrp="1"/>
          </p:cNvSpPr>
          <p:nvPr>
            <p:ph idx="1"/>
          </p:nvPr>
        </p:nvSpPr>
        <p:spPr/>
        <p:txBody>
          <a:bodyPr>
            <a:noAutofit/>
          </a:bodyPr>
          <a:lstStyle/>
          <a:p>
            <a:r>
              <a:rPr lang="en-US" sz="1600" dirty="0" smtClean="0"/>
              <a:t>Using </a:t>
            </a:r>
            <a:r>
              <a:rPr lang="en-US" sz="1600" dirty="0"/>
              <a:t>this combined analysis, truss or rafter uplift connections, at the plate line or as attached to a header, beam or girder, should be designed for wind load using the MWFRS analysis method, and individual truss or rafter members should be designed using the C&amp;C analysis method. </a:t>
            </a:r>
            <a:endParaRPr lang="en-US" sz="1600" dirty="0" smtClean="0"/>
          </a:p>
          <a:p>
            <a:r>
              <a:rPr lang="en-US" sz="1600" dirty="0" smtClean="0"/>
              <a:t>Similarly</a:t>
            </a:r>
            <a:r>
              <a:rPr lang="en-US" sz="1600" dirty="0"/>
              <a:t>, gable frame uplift connections should be designed for wind uplift loads using the MWFRS analysis method, while individual members of the gable frame should be designed using the wind applied downward pressure loads developed through the C&amp;C analysis method.</a:t>
            </a:r>
          </a:p>
          <a:p>
            <a:pPr marL="0" indent="0">
              <a:buNone/>
            </a:pPr>
            <a:endParaRPr lang="en-US" dirty="0"/>
          </a:p>
        </p:txBody>
      </p:sp>
    </p:spTree>
    <p:extLst>
      <p:ext uri="{BB962C8B-B14F-4D97-AF65-F5344CB8AC3E}">
        <p14:creationId xmlns:p14="http://schemas.microsoft.com/office/powerpoint/2010/main" val="409470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Combined Analysis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43947708"/>
              </p:ext>
            </p:extLst>
          </p:nvPr>
        </p:nvGraphicFramePr>
        <p:xfrm>
          <a:off x="2190750" y="1657350"/>
          <a:ext cx="4762500" cy="1390650"/>
        </p:xfrm>
        <a:graphic>
          <a:graphicData uri="http://schemas.openxmlformats.org/drawingml/2006/table">
            <a:tbl>
              <a:tblPr firstRow="1" firstCol="1" bandRow="1"/>
              <a:tblGrid>
                <a:gridCol w="2381250"/>
                <a:gridCol w="2381250"/>
              </a:tblGrid>
              <a:tr h="0">
                <a:tc>
                  <a:txBody>
                    <a:bodyPr/>
                    <a:lstStyle/>
                    <a:p>
                      <a:pPr marL="0" marR="0" algn="ctr">
                        <a:spcBef>
                          <a:spcPts val="0"/>
                        </a:spcBef>
                        <a:spcAft>
                          <a:spcPts val="0"/>
                        </a:spcAft>
                      </a:pPr>
                      <a:r>
                        <a:rPr lang="en-US" sz="1000" b="1" u="sng" dirty="0">
                          <a:effectLst/>
                          <a:latin typeface="Arial Narrow"/>
                          <a:ea typeface="Times New Roman"/>
                          <a:cs typeface="Arial"/>
                        </a:rPr>
                        <a:t>MWFRS</a:t>
                      </a:r>
                      <a:endParaRPr lang="en-US" sz="1200" dirty="0">
                        <a:effectLst/>
                        <a:latin typeface="Times New Roman"/>
                        <a:ea typeface="Times New Roman"/>
                      </a:endParaRPr>
                    </a:p>
                  </a:txBody>
                  <a:tcPr marL="28575" marR="95250" marT="28575" marB="28575" anchor="ctr">
                    <a:lnL>
                      <a:noFill/>
                    </a:lnL>
                    <a:lnR>
                      <a:noFill/>
                    </a:lnR>
                    <a:lnT>
                      <a:noFill/>
                    </a:lnT>
                    <a:lnB w="28575" cap="flat" cmpd="sng" algn="ctr">
                      <a:solidFill>
                        <a:srgbClr val="CCCCCC"/>
                      </a:solidFill>
                      <a:prstDash val="solid"/>
                      <a:round/>
                      <a:headEnd type="none" w="med" len="med"/>
                      <a:tailEnd type="none" w="med" len="med"/>
                    </a:lnB>
                    <a:solidFill>
                      <a:srgbClr val="BF2C37"/>
                    </a:solidFill>
                  </a:tcPr>
                </a:tc>
                <a:tc>
                  <a:txBody>
                    <a:bodyPr/>
                    <a:lstStyle/>
                    <a:p>
                      <a:pPr marL="0" marR="0" algn="ctr">
                        <a:spcBef>
                          <a:spcPts val="0"/>
                        </a:spcBef>
                        <a:spcAft>
                          <a:spcPts val="0"/>
                        </a:spcAft>
                      </a:pPr>
                      <a:r>
                        <a:rPr lang="en-US" sz="1000" b="1" u="sng" dirty="0">
                          <a:effectLst/>
                          <a:latin typeface="Arial Narrow"/>
                          <a:ea typeface="Times New Roman"/>
                          <a:cs typeface="Arial"/>
                        </a:rPr>
                        <a:t>C&amp;C</a:t>
                      </a:r>
                      <a:endParaRPr lang="en-US" sz="1200" dirty="0">
                        <a:effectLst/>
                        <a:latin typeface="Times New Roman"/>
                        <a:ea typeface="Times New Roman"/>
                      </a:endParaRPr>
                    </a:p>
                  </a:txBody>
                  <a:tcPr marL="28575" marR="95250" marT="28575" marB="28575" anchor="ctr">
                    <a:lnL>
                      <a:noFill/>
                    </a:lnL>
                    <a:lnR>
                      <a:noFill/>
                    </a:lnR>
                    <a:lnT>
                      <a:noFill/>
                    </a:lnT>
                    <a:lnB w="28575" cap="flat" cmpd="sng" algn="ctr">
                      <a:solidFill>
                        <a:srgbClr val="CCCCCC"/>
                      </a:solidFill>
                      <a:prstDash val="solid"/>
                      <a:round/>
                      <a:headEnd type="none" w="med" len="med"/>
                      <a:tailEnd type="none" w="med" len="med"/>
                    </a:lnB>
                    <a:solidFill>
                      <a:srgbClr val="BF2C37"/>
                    </a:solidFill>
                  </a:tcPr>
                </a:tc>
              </a:tr>
              <a:tr h="0">
                <a:tc>
                  <a:txBody>
                    <a:bodyPr/>
                    <a:lstStyle/>
                    <a:p>
                      <a:pPr marL="0" marR="0" algn="ctr">
                        <a:spcBef>
                          <a:spcPts val="0"/>
                        </a:spcBef>
                        <a:spcAft>
                          <a:spcPts val="0"/>
                        </a:spcAft>
                      </a:pPr>
                      <a:r>
                        <a:rPr lang="en-US" sz="1000" dirty="0">
                          <a:effectLst/>
                          <a:latin typeface="Arial Narrow"/>
                          <a:ea typeface="Times New Roman"/>
                          <a:cs typeface="Arial"/>
                        </a:rPr>
                        <a:t>Truss Uplift Connection</a:t>
                      </a:r>
                      <a:endParaRPr lang="en-US" sz="1200" dirty="0">
                        <a:effectLst/>
                        <a:latin typeface="Times New Roman"/>
                        <a:ea typeface="Times New Roman"/>
                      </a:endParaRPr>
                    </a:p>
                  </a:txBody>
                  <a:tcPr marL="95250" marR="95250" marT="95250" marB="95250">
                    <a:lnL>
                      <a:noFill/>
                    </a:lnL>
                    <a:lnR>
                      <a:noFill/>
                    </a:lnR>
                    <a:lnT w="28575" cap="flat" cmpd="sng" algn="ctr">
                      <a:solidFill>
                        <a:srgbClr val="CCCCCC"/>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1000" dirty="0">
                          <a:effectLst/>
                          <a:latin typeface="Arial Narrow"/>
                          <a:ea typeface="Times New Roman"/>
                          <a:cs typeface="Arial"/>
                        </a:rPr>
                        <a:t>Individual Truss Member</a:t>
                      </a:r>
                      <a:endParaRPr lang="en-US" sz="1200" dirty="0">
                        <a:effectLst/>
                        <a:latin typeface="Times New Roman"/>
                        <a:ea typeface="Times New Roman"/>
                      </a:endParaRPr>
                    </a:p>
                  </a:txBody>
                  <a:tcPr marL="95250" marR="95250" marT="95250" marB="95250">
                    <a:lnL>
                      <a:noFill/>
                    </a:lnL>
                    <a:lnR>
                      <a:noFill/>
                    </a:lnR>
                    <a:lnT w="28575" cap="flat" cmpd="sng" algn="ctr">
                      <a:solidFill>
                        <a:srgbClr val="CCCCCC"/>
                      </a:solidFill>
                      <a:prstDash val="solid"/>
                      <a:round/>
                      <a:headEnd type="none" w="med" len="med"/>
                      <a:tailEnd type="none" w="med" len="med"/>
                    </a:lnT>
                    <a:lnB>
                      <a:noFill/>
                    </a:lnB>
                    <a:solidFill>
                      <a:srgbClr val="FFFFFF"/>
                    </a:solidFill>
                  </a:tcPr>
                </a:tc>
              </a:tr>
              <a:tr h="0">
                <a:tc>
                  <a:txBody>
                    <a:bodyPr/>
                    <a:lstStyle/>
                    <a:p>
                      <a:pPr marL="0" marR="0" algn="ctr">
                        <a:spcBef>
                          <a:spcPts val="0"/>
                        </a:spcBef>
                        <a:spcAft>
                          <a:spcPts val="0"/>
                        </a:spcAft>
                      </a:pPr>
                      <a:r>
                        <a:rPr lang="en-US" sz="1000" dirty="0">
                          <a:effectLst/>
                          <a:latin typeface="Arial Narrow"/>
                          <a:ea typeface="Times New Roman"/>
                          <a:cs typeface="Arial"/>
                        </a:rPr>
                        <a:t>Gable Frame Uplift Connection</a:t>
                      </a:r>
                      <a:endParaRPr lang="en-US" sz="1200" dirty="0">
                        <a:effectLst/>
                        <a:latin typeface="Times New Roman"/>
                        <a:ea typeface="Times New Roman"/>
                      </a:endParaRPr>
                    </a:p>
                  </a:txBody>
                  <a:tcPr marL="95250" marR="95250" marT="95250" marB="95250">
                    <a:lnL>
                      <a:noFill/>
                    </a:lnL>
                    <a:lnR>
                      <a:noFill/>
                    </a:lnR>
                    <a:lnT>
                      <a:noFill/>
                    </a:lnT>
                    <a:lnB>
                      <a:noFill/>
                    </a:lnB>
                    <a:solidFill>
                      <a:srgbClr val="FFFFFF"/>
                    </a:solidFill>
                  </a:tcPr>
                </a:tc>
                <a:tc>
                  <a:txBody>
                    <a:bodyPr/>
                    <a:lstStyle/>
                    <a:p>
                      <a:pPr marL="0" marR="0" algn="ctr">
                        <a:spcBef>
                          <a:spcPts val="0"/>
                        </a:spcBef>
                        <a:spcAft>
                          <a:spcPts val="0"/>
                        </a:spcAft>
                      </a:pPr>
                      <a:r>
                        <a:rPr lang="en-US" sz="1000" dirty="0">
                          <a:effectLst/>
                          <a:latin typeface="Arial Narrow"/>
                          <a:ea typeface="Times New Roman"/>
                          <a:cs typeface="Arial"/>
                        </a:rPr>
                        <a:t>Individual Member of a Gable Frame for</a:t>
                      </a:r>
                      <a:br>
                        <a:rPr lang="en-US" sz="1000" dirty="0">
                          <a:effectLst/>
                          <a:latin typeface="Arial Narrow"/>
                          <a:ea typeface="Times New Roman"/>
                          <a:cs typeface="Arial"/>
                        </a:rPr>
                      </a:br>
                      <a:r>
                        <a:rPr lang="en-US" sz="1000" dirty="0">
                          <a:effectLst/>
                          <a:latin typeface="Arial Narrow"/>
                          <a:ea typeface="Times New Roman"/>
                          <a:cs typeface="Arial"/>
                        </a:rPr>
                        <a:t>Downward Pressure Loading Conditions</a:t>
                      </a:r>
                      <a:endParaRPr lang="en-US" sz="1200" dirty="0">
                        <a:effectLst/>
                        <a:latin typeface="Times New Roman"/>
                        <a:ea typeface="Times New Roman"/>
                      </a:endParaRPr>
                    </a:p>
                  </a:txBody>
                  <a:tcPr marL="95250" marR="95250" marT="95250" marB="95250">
                    <a:lnL>
                      <a:noFill/>
                    </a:lnL>
                    <a:lnR>
                      <a:noFill/>
                    </a:lnR>
                    <a:lnT>
                      <a:noFill/>
                    </a:lnT>
                    <a:lnB>
                      <a:noFill/>
                    </a:lnB>
                    <a:solidFill>
                      <a:srgbClr val="FFFFFF"/>
                    </a:solidFill>
                  </a:tcPr>
                </a:tc>
              </a:tr>
              <a:tr h="0">
                <a:tc>
                  <a:txBody>
                    <a:bodyPr/>
                    <a:lstStyle/>
                    <a:p>
                      <a:pPr marL="0" marR="0" algn="ctr">
                        <a:spcBef>
                          <a:spcPts val="0"/>
                        </a:spcBef>
                        <a:spcAft>
                          <a:spcPts val="0"/>
                        </a:spcAft>
                      </a:pPr>
                      <a:r>
                        <a:rPr lang="en-US" sz="1000" dirty="0">
                          <a:effectLst/>
                          <a:latin typeface="Arial Narrow"/>
                          <a:ea typeface="Times New Roman"/>
                          <a:cs typeface="Arial"/>
                        </a:rPr>
                        <a:t>Rafter Uplift Connection</a:t>
                      </a:r>
                      <a:endParaRPr lang="en-US" sz="1200" dirty="0">
                        <a:effectLst/>
                        <a:latin typeface="Times New Roman"/>
                        <a:ea typeface="Times New Roman"/>
                      </a:endParaRPr>
                    </a:p>
                  </a:txBody>
                  <a:tcPr marL="95250" marR="95250" marT="95250" marB="95250">
                    <a:lnL>
                      <a:noFill/>
                    </a:lnL>
                    <a:lnR>
                      <a:noFill/>
                    </a:lnR>
                    <a:lnT>
                      <a:noFill/>
                    </a:lnT>
                    <a:lnB>
                      <a:noFill/>
                    </a:lnB>
                    <a:solidFill>
                      <a:srgbClr val="FFFFFF"/>
                    </a:solidFill>
                  </a:tcPr>
                </a:tc>
                <a:tc>
                  <a:txBody>
                    <a:bodyPr/>
                    <a:lstStyle/>
                    <a:p>
                      <a:pPr marL="0" marR="0" algn="ctr">
                        <a:spcBef>
                          <a:spcPts val="0"/>
                        </a:spcBef>
                        <a:spcAft>
                          <a:spcPts val="0"/>
                        </a:spcAft>
                      </a:pPr>
                      <a:r>
                        <a:rPr lang="en-US" sz="1000" dirty="0">
                          <a:effectLst/>
                          <a:latin typeface="Arial Narrow"/>
                          <a:ea typeface="Times New Roman"/>
                          <a:cs typeface="Arial"/>
                        </a:rPr>
                        <a:t>Roof Covering, Wall Covering</a:t>
                      </a:r>
                      <a:endParaRPr lang="en-US" sz="1200" dirty="0">
                        <a:effectLst/>
                        <a:latin typeface="Times New Roman"/>
                        <a:ea typeface="Times New Roman"/>
                      </a:endParaRPr>
                    </a:p>
                  </a:txBody>
                  <a:tcPr marL="95250" marR="95250" marT="95250" marB="95250">
                    <a:lnL>
                      <a:noFill/>
                    </a:lnL>
                    <a:lnR>
                      <a:noFill/>
                    </a:lnR>
                    <a:lnT>
                      <a:noFill/>
                    </a:lnT>
                    <a:lnB>
                      <a:noFill/>
                    </a:lnB>
                    <a:solidFill>
                      <a:srgbClr val="FFFFFF"/>
                    </a:solidFill>
                  </a:tcPr>
                </a:tc>
              </a:tr>
            </a:tbl>
          </a:graphicData>
        </a:graphic>
      </p:graphicFrame>
      <p:sp>
        <p:nvSpPr>
          <p:cNvPr id="7" name="Rectangle 6"/>
          <p:cNvSpPr/>
          <p:nvPr/>
        </p:nvSpPr>
        <p:spPr>
          <a:xfrm>
            <a:off x="2316092" y="3181350"/>
            <a:ext cx="4572000" cy="276999"/>
          </a:xfrm>
          <a:prstGeom prst="rect">
            <a:avLst/>
          </a:prstGeom>
        </p:spPr>
        <p:txBody>
          <a:bodyPr>
            <a:spAutoFit/>
          </a:bodyPr>
          <a:lstStyle/>
          <a:p>
            <a:pPr algn="ctr"/>
            <a:r>
              <a:rPr lang="en-US" sz="1200" b="1" dirty="0"/>
              <a:t>Figure 1</a:t>
            </a:r>
            <a:r>
              <a:rPr lang="en-US" sz="1200" dirty="0"/>
              <a:t>: Examples Using the MWFRS and C&amp;C Analysis Methods</a:t>
            </a:r>
          </a:p>
        </p:txBody>
      </p:sp>
    </p:spTree>
    <p:extLst>
      <p:ext uri="{BB962C8B-B14F-4D97-AF65-F5344CB8AC3E}">
        <p14:creationId xmlns:p14="http://schemas.microsoft.com/office/powerpoint/2010/main" val="21605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to Watch</a:t>
            </a:r>
            <a:endParaRPr lang="en-US" dirty="0"/>
          </a:p>
        </p:txBody>
      </p:sp>
      <p:sp>
        <p:nvSpPr>
          <p:cNvPr id="3" name="Content Placeholder 2"/>
          <p:cNvSpPr>
            <a:spLocks noGrp="1"/>
          </p:cNvSpPr>
          <p:nvPr>
            <p:ph idx="1"/>
          </p:nvPr>
        </p:nvSpPr>
        <p:spPr>
          <a:solidFill>
            <a:schemeClr val="bg1"/>
          </a:solidFill>
        </p:spPr>
        <p:txBody>
          <a:bodyPr>
            <a:normAutofit/>
          </a:bodyPr>
          <a:lstStyle/>
          <a:p>
            <a:r>
              <a:rPr lang="en-US" sz="1600" dirty="0"/>
              <a:t>Regardless of the design method used, the truss designer needs as much loading information as possible from the building designer in order to design the trusses. </a:t>
            </a:r>
            <a:endParaRPr lang="en-US" sz="1600" dirty="0" smtClean="0"/>
          </a:p>
          <a:p>
            <a:r>
              <a:rPr lang="en-US" sz="1600" dirty="0" smtClean="0"/>
              <a:t>The </a:t>
            </a:r>
            <a:r>
              <a:rPr lang="en-US" sz="1600" dirty="0"/>
              <a:t>building designer is responsible for providing the structural design documents and all of the load and dimension information necessary to design the trusses. </a:t>
            </a:r>
            <a:endParaRPr lang="en-US" sz="1600" dirty="0" smtClean="0"/>
          </a:p>
          <a:p>
            <a:r>
              <a:rPr lang="en-US" sz="1600" dirty="0" smtClean="0"/>
              <a:t>If </a:t>
            </a:r>
            <a:r>
              <a:rPr lang="en-US" sz="1600" dirty="0"/>
              <a:t>a project does not require a licensed professional building designer, the owner or the owner’s agent is responsible for providing this information. </a:t>
            </a:r>
            <a:endParaRPr lang="en-US" sz="1600" dirty="0" smtClean="0"/>
          </a:p>
        </p:txBody>
      </p:sp>
    </p:spTree>
    <p:extLst>
      <p:ext uri="{BB962C8B-B14F-4D97-AF65-F5344CB8AC3E}">
        <p14:creationId xmlns:p14="http://schemas.microsoft.com/office/powerpoint/2010/main" val="2577232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to Watch</a:t>
            </a:r>
            <a:endParaRPr lang="en-US" dirty="0"/>
          </a:p>
        </p:txBody>
      </p:sp>
      <p:sp>
        <p:nvSpPr>
          <p:cNvPr id="3" name="Content Placeholder 2"/>
          <p:cNvSpPr>
            <a:spLocks noGrp="1"/>
          </p:cNvSpPr>
          <p:nvPr>
            <p:ph idx="1"/>
          </p:nvPr>
        </p:nvSpPr>
        <p:spPr>
          <a:solidFill>
            <a:schemeClr val="bg1"/>
          </a:solidFill>
        </p:spPr>
        <p:txBody>
          <a:bodyPr>
            <a:normAutofit/>
          </a:bodyPr>
          <a:lstStyle/>
          <a:p>
            <a:r>
              <a:rPr lang="en-US" sz="1600" dirty="0" smtClean="0"/>
              <a:t>Although </a:t>
            </a:r>
            <a:r>
              <a:rPr lang="en-US" sz="1600" dirty="0"/>
              <a:t>the </a:t>
            </a:r>
            <a:r>
              <a:rPr lang="en-US" sz="1600" i="1" dirty="0"/>
              <a:t>IBC</a:t>
            </a:r>
            <a:r>
              <a:rPr lang="en-US" sz="1600" dirty="0"/>
              <a:t> and </a:t>
            </a:r>
            <a:r>
              <a:rPr lang="en-US" sz="1600" i="1" dirty="0"/>
              <a:t>IRC</a:t>
            </a:r>
            <a:r>
              <a:rPr lang="en-US" sz="1600" dirty="0"/>
              <a:t> require all applicable design loads to be listed by the building designer in the structural design documents, this information is often lacking or not available to the truss designer at the time of design. </a:t>
            </a:r>
            <a:endParaRPr lang="en-US" sz="1600" dirty="0" smtClean="0"/>
          </a:p>
          <a:p>
            <a:r>
              <a:rPr lang="en-US" sz="1600" dirty="0" smtClean="0"/>
              <a:t>Problems </a:t>
            </a:r>
            <a:r>
              <a:rPr lang="en-US" sz="1600" dirty="0"/>
              <a:t>can arise if the end reactions on the truss designer’s or truss design engineer’s truss design drawings are different than the building designer’s calculation of roof-to-wall anchorage forces. </a:t>
            </a:r>
            <a:endParaRPr lang="en-US" sz="1600" dirty="0" smtClean="0"/>
          </a:p>
          <a:p>
            <a:r>
              <a:rPr lang="en-US" sz="1600" dirty="0" smtClean="0"/>
              <a:t>If </a:t>
            </a:r>
            <a:r>
              <a:rPr lang="en-US" sz="1600" dirty="0"/>
              <a:t>this occurs, the issue falls under the building designer’s scope of responsibility per </a:t>
            </a:r>
            <a:r>
              <a:rPr lang="en-US" sz="1600" i="1" dirty="0"/>
              <a:t>ANSI/TPI 1-2007</a:t>
            </a:r>
            <a:r>
              <a:rPr lang="en-US" sz="1600" dirty="0"/>
              <a:t> and </a:t>
            </a:r>
            <a:r>
              <a:rPr lang="en-US" sz="1600" i="1" dirty="0"/>
              <a:t>AISI S214-07</a:t>
            </a:r>
            <a:r>
              <a:rPr lang="en-US" sz="1600" dirty="0"/>
              <a:t> to resolve any differences in the reaction forces. </a:t>
            </a:r>
          </a:p>
          <a:p>
            <a:endParaRPr lang="en-US" sz="1600" dirty="0"/>
          </a:p>
        </p:txBody>
      </p:sp>
    </p:spTree>
    <p:extLst>
      <p:ext uri="{BB962C8B-B14F-4D97-AF65-F5344CB8AC3E}">
        <p14:creationId xmlns:p14="http://schemas.microsoft.com/office/powerpoint/2010/main" val="3411979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1600" i="1" dirty="0"/>
              <a:t>ASCE/SEI 7-10</a:t>
            </a:r>
            <a:r>
              <a:rPr lang="en-US" sz="1600" dirty="0"/>
              <a:t>, Minimum Design Loads of Buildings and Other Structures, lists two methods for calculating wind pressures: Main Wind Force Resisting System (MWFRS) and Components &amp; Cladding (C&amp;C). </a:t>
            </a:r>
            <a:endParaRPr lang="en-US" sz="1600" dirty="0" smtClean="0"/>
          </a:p>
          <a:p>
            <a:r>
              <a:rPr lang="en-US" sz="1600" dirty="0" smtClean="0"/>
              <a:t>Choosing </a:t>
            </a:r>
            <a:r>
              <a:rPr lang="en-US" sz="1600" dirty="0"/>
              <a:t>which method to use when designing uplift connections for trusses can raise a number of questions for building designers, code officials and truss designers. </a:t>
            </a:r>
            <a:endParaRPr lang="en-US" sz="1600" dirty="0" smtClean="0"/>
          </a:p>
          <a:p>
            <a:r>
              <a:rPr lang="en-US" sz="1600" dirty="0" smtClean="0"/>
              <a:t>This presentation will </a:t>
            </a:r>
            <a:r>
              <a:rPr lang="en-US" sz="1600" dirty="0"/>
              <a:t>provide information to assist the building designer in deciding upon the appropriate analysis method for uplift due to wind loading.</a:t>
            </a:r>
          </a:p>
          <a:p>
            <a:r>
              <a:rPr lang="en-US" sz="1600" dirty="0" smtClean="0"/>
              <a:t>This presentation should </a:t>
            </a:r>
            <a:r>
              <a:rPr lang="en-US" sz="1600" dirty="0"/>
              <a:t>prove to be of relevance to building designers, building code officials and truss designers regarding which analysis method, MWFRS or C&amp;C, should be used in wind load calculations for the design of uplift connections for trusses.</a:t>
            </a:r>
          </a:p>
          <a:p>
            <a:endParaRPr lang="en-US" dirty="0"/>
          </a:p>
        </p:txBody>
      </p:sp>
    </p:spTree>
    <p:extLst>
      <p:ext uri="{BB962C8B-B14F-4D97-AF65-F5344CB8AC3E}">
        <p14:creationId xmlns:p14="http://schemas.microsoft.com/office/powerpoint/2010/main" val="32037023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2000" dirty="0"/>
              <a:t>Based on the recommendations of the </a:t>
            </a:r>
            <a:r>
              <a:rPr lang="en-US" sz="2000" i="1" dirty="0"/>
              <a:t>IRC</a:t>
            </a:r>
            <a:r>
              <a:rPr lang="en-US" sz="2000" dirty="0"/>
              <a:t>, </a:t>
            </a:r>
            <a:r>
              <a:rPr lang="en-US" sz="2000" i="1" dirty="0"/>
              <a:t>IBC</a:t>
            </a:r>
            <a:r>
              <a:rPr lang="en-US" sz="2000" dirty="0"/>
              <a:t> and </a:t>
            </a:r>
            <a:r>
              <a:rPr lang="en-US" sz="2000" i="1" dirty="0"/>
              <a:t>ASCE 7</a:t>
            </a:r>
            <a:r>
              <a:rPr lang="en-US" sz="2000" dirty="0"/>
              <a:t>, truss uplift connections should be designed utilizing the MWFRS wind loading analysis method. </a:t>
            </a:r>
            <a:endParaRPr lang="en-US" sz="2000" dirty="0" smtClean="0"/>
          </a:p>
          <a:p>
            <a:r>
              <a:rPr lang="en-US" sz="2000" dirty="0" smtClean="0"/>
              <a:t>Individual </a:t>
            </a:r>
            <a:r>
              <a:rPr lang="en-US" sz="2000" dirty="0"/>
              <a:t>truss members and their connections should be designed with the C&amp;C method. </a:t>
            </a:r>
            <a:endParaRPr lang="en-US" sz="2000" dirty="0" smtClean="0"/>
          </a:p>
          <a:p>
            <a:r>
              <a:rPr lang="en-US" sz="2000" dirty="0" smtClean="0"/>
              <a:t>While </a:t>
            </a:r>
            <a:r>
              <a:rPr lang="en-US" sz="2000" dirty="0"/>
              <a:t>this combined method of analysis is recommended and widely used throughout the truss industry, ultimately it is the responsibility of the building designer to determine the method(s) to be used. </a:t>
            </a:r>
          </a:p>
        </p:txBody>
      </p:sp>
    </p:spTree>
    <p:extLst>
      <p:ext uri="{BB962C8B-B14F-4D97-AF65-F5344CB8AC3E}">
        <p14:creationId xmlns:p14="http://schemas.microsoft.com/office/powerpoint/2010/main" val="32847754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400" i="1" dirty="0"/>
              <a:t>IRC International Residential Code 2009, ICC IRC-2009; International Code Council.</a:t>
            </a:r>
            <a:endParaRPr lang="en-US" sz="1400" dirty="0"/>
          </a:p>
          <a:p>
            <a:r>
              <a:rPr lang="en-US" sz="1400" i="1" dirty="0" smtClean="0"/>
              <a:t>IBC </a:t>
            </a:r>
            <a:r>
              <a:rPr lang="en-US" sz="1400" i="1" dirty="0"/>
              <a:t>International Building Code 2012, ICC IbC-2011; International Code Council.</a:t>
            </a:r>
            <a:endParaRPr lang="en-US" sz="1400" dirty="0"/>
          </a:p>
          <a:p>
            <a:r>
              <a:rPr lang="en-US" sz="1400" i="1" dirty="0" smtClean="0"/>
              <a:t>ASCE </a:t>
            </a:r>
            <a:r>
              <a:rPr lang="en-US" sz="1400" i="1" dirty="0"/>
              <a:t>7-10 Minimum Design Loads for Buildings and Other Structures, ASCE/SEI 7-10, American Society of Civil Engineers. Copyright 2010.</a:t>
            </a:r>
            <a:endParaRPr lang="en-US" sz="1400" dirty="0"/>
          </a:p>
          <a:p>
            <a:r>
              <a:rPr lang="en-US" sz="1400" i="1" dirty="0" smtClean="0"/>
              <a:t>NDS </a:t>
            </a:r>
            <a:r>
              <a:rPr lang="en-US" sz="1400" i="1" dirty="0"/>
              <a:t>National Design Specifications for Wood Construction with Commentary</a:t>
            </a:r>
            <a:r>
              <a:rPr lang="en-US" sz="1400" dirty="0"/>
              <a:t>, </a:t>
            </a:r>
            <a:r>
              <a:rPr lang="en-US" sz="1400" i="1" dirty="0"/>
              <a:t>ANSI/AWC NDS-2012</a:t>
            </a:r>
            <a:r>
              <a:rPr lang="en-US" sz="1400" dirty="0"/>
              <a:t>; American Wood Council; Approval Date: Aug. 15, 2011.</a:t>
            </a:r>
          </a:p>
          <a:p>
            <a:r>
              <a:rPr lang="en-US" sz="1400" i="1" dirty="0" smtClean="0"/>
              <a:t>American </a:t>
            </a:r>
            <a:r>
              <a:rPr lang="en-US" sz="1400" i="1" dirty="0"/>
              <a:t>National Standard: National Design Standard for Metal Plate Connected Wood Truss Construction</a:t>
            </a:r>
            <a:r>
              <a:rPr lang="en-US" sz="1400" dirty="0"/>
              <a:t>, </a:t>
            </a:r>
            <a:r>
              <a:rPr lang="en-US" sz="1400" i="1" dirty="0"/>
              <a:t>ANSI/TPI 1 – 2014</a:t>
            </a:r>
            <a:r>
              <a:rPr lang="en-US" sz="1400" dirty="0"/>
              <a:t>; Truss Plate Institute; Revision of </a:t>
            </a:r>
            <a:r>
              <a:rPr lang="en-US" sz="1400" i="1" dirty="0"/>
              <a:t>ANSI/TPI 1 – 2007</a:t>
            </a:r>
            <a:r>
              <a:rPr lang="en-US" sz="1400" dirty="0"/>
              <a:t>.</a:t>
            </a:r>
          </a:p>
          <a:p>
            <a:r>
              <a:rPr lang="en-US" sz="1400" i="1" dirty="0" smtClean="0"/>
              <a:t>Guide </a:t>
            </a:r>
            <a:r>
              <a:rPr lang="en-US" sz="1400" i="1" dirty="0"/>
              <a:t>to the Use of the Wind Load Provisions of ASCE 7-02,</a:t>
            </a:r>
            <a:r>
              <a:rPr lang="en-US" sz="1400" dirty="0"/>
              <a:t> By Kishor C. Mehta and James M. Delahay</a:t>
            </a:r>
          </a:p>
          <a:p>
            <a:endParaRPr lang="en-US" dirty="0"/>
          </a:p>
        </p:txBody>
      </p:sp>
    </p:spTree>
    <p:extLst>
      <p:ext uri="{BB962C8B-B14F-4D97-AF65-F5344CB8AC3E}">
        <p14:creationId xmlns:p14="http://schemas.microsoft.com/office/powerpoint/2010/main" val="688667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Definitions</a:t>
            </a:r>
            <a:endParaRPr lang="en-US" dirty="0"/>
          </a:p>
        </p:txBody>
      </p:sp>
      <p:sp>
        <p:nvSpPr>
          <p:cNvPr id="3" name="Content Placeholder 2"/>
          <p:cNvSpPr>
            <a:spLocks noGrp="1"/>
          </p:cNvSpPr>
          <p:nvPr>
            <p:ph idx="1"/>
          </p:nvPr>
        </p:nvSpPr>
        <p:spPr/>
        <p:txBody>
          <a:bodyPr>
            <a:normAutofit/>
          </a:bodyPr>
          <a:lstStyle/>
          <a:p>
            <a:r>
              <a:rPr lang="en-US" sz="1600" b="1" dirty="0"/>
              <a:t>Main Wind Force Resisting System (MWFRS</a:t>
            </a:r>
            <a:r>
              <a:rPr lang="en-US" sz="1600" b="1" dirty="0" smtClean="0"/>
              <a:t>):</a:t>
            </a:r>
            <a:r>
              <a:rPr lang="en-US" sz="1600" dirty="0" smtClean="0"/>
              <a:t> </a:t>
            </a:r>
            <a:r>
              <a:rPr lang="en-US" sz="1600" dirty="0"/>
              <a:t>One of the three methods outlined by </a:t>
            </a:r>
            <a:r>
              <a:rPr lang="en-US" sz="1600" i="1" dirty="0"/>
              <a:t>ASCE 7</a:t>
            </a:r>
            <a:r>
              <a:rPr lang="en-US" sz="1600" dirty="0"/>
              <a:t> for calculating wind pressures. MWFRS pertains to a structural frame or an assemblage of structural elements working together to transfer wind loads acting on the entire structure to the ground. The system typically receives wind loading from more than one </a:t>
            </a:r>
            <a:r>
              <a:rPr lang="en-US" sz="1600" dirty="0" smtClean="0"/>
              <a:t>surface.</a:t>
            </a:r>
          </a:p>
          <a:p>
            <a:r>
              <a:rPr lang="en-US" sz="1600" b="1" dirty="0"/>
              <a:t>Components and Cladding (C&amp;C):</a:t>
            </a:r>
            <a:r>
              <a:rPr lang="en-US" sz="1600" dirty="0"/>
              <a:t> Second method outlined by </a:t>
            </a:r>
            <a:r>
              <a:rPr lang="en-US" sz="1600" i="1" dirty="0"/>
              <a:t>ASCE 7</a:t>
            </a:r>
            <a:r>
              <a:rPr lang="en-US" sz="1600" dirty="0"/>
              <a:t> for calculating wind pressures. Cladding elements receive wind loads directly. Examples are roof coverings and wall coverings. Components receive wind loads either directly or from the cladding and then transfer the loads to the main wind force resisting system. Fasteners and purlins are examples of components. C&amp;C elements are exposed to higher wind pressures than MWFRS elements and must be designed accordingly.</a:t>
            </a:r>
          </a:p>
          <a:p>
            <a:endParaRPr lang="en-US" sz="1600" dirty="0"/>
          </a:p>
        </p:txBody>
      </p:sp>
    </p:spTree>
    <p:extLst>
      <p:ext uri="{BB962C8B-B14F-4D97-AF65-F5344CB8AC3E}">
        <p14:creationId xmlns:p14="http://schemas.microsoft.com/office/powerpoint/2010/main" val="88582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Definitions</a:t>
            </a:r>
            <a:endParaRPr lang="en-US" dirty="0"/>
          </a:p>
        </p:txBody>
      </p:sp>
      <p:sp>
        <p:nvSpPr>
          <p:cNvPr id="3" name="Content Placeholder 2"/>
          <p:cNvSpPr>
            <a:spLocks noGrp="1"/>
          </p:cNvSpPr>
          <p:nvPr>
            <p:ph idx="1"/>
          </p:nvPr>
        </p:nvSpPr>
        <p:spPr/>
        <p:txBody>
          <a:bodyPr>
            <a:normAutofit/>
          </a:bodyPr>
          <a:lstStyle/>
          <a:p>
            <a:r>
              <a:rPr lang="en-US" sz="1600" b="1" dirty="0"/>
              <a:t>Building Designer:</a:t>
            </a:r>
            <a:r>
              <a:rPr lang="en-US" sz="1600" dirty="0"/>
              <a:t> Owner of the Building or the person that contracts with the Owner for the design of the Framing Structural System and/or who is responsible for the preparation of the Construction Documents. When mandated by the Legal Requirements, the Building Designer shall be a Registered Design Professional.</a:t>
            </a:r>
          </a:p>
          <a:p>
            <a:r>
              <a:rPr lang="en-US" sz="1600" b="1" dirty="0" smtClean="0"/>
              <a:t>Truss </a:t>
            </a:r>
            <a:r>
              <a:rPr lang="en-US" sz="1600" b="1" dirty="0"/>
              <a:t>Design Drawing:</a:t>
            </a:r>
            <a:r>
              <a:rPr lang="en-US" sz="1600" dirty="0"/>
              <a:t> Written, graphic and pictorial depiction of an individual truss.</a:t>
            </a:r>
          </a:p>
          <a:p>
            <a:r>
              <a:rPr lang="en-US" sz="1600" b="1" dirty="0" smtClean="0"/>
              <a:t>Truss </a:t>
            </a:r>
            <a:r>
              <a:rPr lang="en-US" sz="1600" b="1" dirty="0"/>
              <a:t>Design Engineer:</a:t>
            </a:r>
            <a:r>
              <a:rPr lang="en-US" sz="1600" dirty="0"/>
              <a:t> Person who is licensed to practice engineering as defined by the Legal Requirements of the Jurisdiction in which the Building is to be constructed and who supervises the preparation of the Truss Design Drawings.</a:t>
            </a:r>
          </a:p>
          <a:p>
            <a:r>
              <a:rPr lang="en-US" sz="1600" b="1" dirty="0" smtClean="0"/>
              <a:t>Truss </a:t>
            </a:r>
            <a:r>
              <a:rPr lang="en-US" sz="1600" b="1" dirty="0"/>
              <a:t>Designer:</a:t>
            </a:r>
            <a:r>
              <a:rPr lang="en-US" sz="1600" dirty="0"/>
              <a:t> Person responsible for the preparation of the Truss Design Drawings.</a:t>
            </a:r>
          </a:p>
          <a:p>
            <a:r>
              <a:rPr lang="en-US" sz="1600" b="1" dirty="0" smtClean="0"/>
              <a:t>Truss </a:t>
            </a:r>
            <a:r>
              <a:rPr lang="en-US" sz="1600" b="1" dirty="0"/>
              <a:t>Manufacturer:</a:t>
            </a:r>
            <a:r>
              <a:rPr lang="en-US" sz="1600" dirty="0"/>
              <a:t> Person engaged in the fabrication of Trusses.</a:t>
            </a:r>
          </a:p>
          <a:p>
            <a:endParaRPr lang="en-US" sz="1600" dirty="0"/>
          </a:p>
        </p:txBody>
      </p:sp>
    </p:spTree>
    <p:extLst>
      <p:ext uri="{BB962C8B-B14F-4D97-AF65-F5344CB8AC3E}">
        <p14:creationId xmlns:p14="http://schemas.microsoft.com/office/powerpoint/2010/main" val="1680985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sz="1600" dirty="0"/>
              <a:t>Regardless of design method, before designing individual trusses in a roof system, the truss designer needs as much loading information as possible from the building designer who is responsible for producing the structural design documents and for providing all the information necessary to develop the design of the trusses. </a:t>
            </a:r>
            <a:endParaRPr lang="en-US" sz="1600" dirty="0" smtClean="0"/>
          </a:p>
          <a:p>
            <a:r>
              <a:rPr lang="en-US" sz="1600" dirty="0" smtClean="0"/>
              <a:t>In </a:t>
            </a:r>
            <a:r>
              <a:rPr lang="en-US" sz="1600" dirty="0"/>
              <a:t>the case of projects not requiring the services of a licensed professional building designer, the owner or the owner's agent is responsible for providing the required information for permitting as well as for the actual design. </a:t>
            </a:r>
            <a:endParaRPr lang="en-US" sz="1600" dirty="0" smtClean="0"/>
          </a:p>
          <a:p>
            <a:r>
              <a:rPr lang="en-US" sz="1600" dirty="0" smtClean="0"/>
              <a:t>Although </a:t>
            </a:r>
            <a:r>
              <a:rPr lang="en-US" sz="1600" dirty="0"/>
              <a:t>the International Building Code (</a:t>
            </a:r>
            <a:r>
              <a:rPr lang="en-US" sz="1600" i="1" dirty="0"/>
              <a:t>IBC</a:t>
            </a:r>
            <a:r>
              <a:rPr lang="en-US" sz="1600" dirty="0"/>
              <a:t>) and the International Residential Code (</a:t>
            </a:r>
            <a:r>
              <a:rPr lang="en-US" sz="1600" i="1" dirty="0"/>
              <a:t>IRC</a:t>
            </a:r>
            <a:r>
              <a:rPr lang="en-US" sz="1600" dirty="0"/>
              <a:t>) require all applicable design loads to be listed by the building designer in the structural design documents, this information is often lacking or not available to the truss designer at the time of design. </a:t>
            </a:r>
          </a:p>
          <a:p>
            <a:endParaRPr lang="en-US" dirty="0"/>
          </a:p>
        </p:txBody>
      </p:sp>
    </p:spTree>
    <p:extLst>
      <p:ext uri="{BB962C8B-B14F-4D97-AF65-F5344CB8AC3E}">
        <p14:creationId xmlns:p14="http://schemas.microsoft.com/office/powerpoint/2010/main" val="1190482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Autofit/>
          </a:bodyPr>
          <a:lstStyle/>
          <a:p>
            <a:r>
              <a:rPr lang="en-US" sz="1600" dirty="0"/>
              <a:t>The</a:t>
            </a:r>
            <a:r>
              <a:rPr lang="en-US" sz="1600" i="1" dirty="0"/>
              <a:t> IRC</a:t>
            </a:r>
            <a:r>
              <a:rPr lang="en-US" sz="1600" dirty="0"/>
              <a:t> design scope for wind is limited in Section R301.2.1.1 as follows:</a:t>
            </a:r>
          </a:p>
          <a:p>
            <a:pPr lvl="1"/>
            <a:r>
              <a:rPr lang="en-US" sz="1600" i="1" u="sng" dirty="0">
                <a:hlinkClick r:id="rId2"/>
              </a:rPr>
              <a:t>IRC</a:t>
            </a:r>
            <a:r>
              <a:rPr lang="en-US" sz="1600" u="sng" dirty="0">
                <a:hlinkClick r:id="rId2"/>
              </a:rPr>
              <a:t> 2015</a:t>
            </a:r>
            <a:r>
              <a:rPr lang="en-US" sz="1600" dirty="0"/>
              <a:t> – where design is not required in accordance with Figure R301.2(4)B. This is generally all areas with an ultimate wind speed of 130 mph(V</a:t>
            </a:r>
            <a:r>
              <a:rPr lang="en-US" sz="1600" baseline="-25000" dirty="0"/>
              <a:t>ult</a:t>
            </a:r>
            <a:r>
              <a:rPr lang="en-US" sz="1600" dirty="0"/>
              <a:t>) or less except in the New England states where wind speeds up to 140 mph are allowed.</a:t>
            </a:r>
          </a:p>
          <a:p>
            <a:pPr lvl="1"/>
            <a:r>
              <a:rPr lang="en-US" sz="1600" i="1" u="sng" dirty="0">
                <a:hlinkClick r:id="rId3"/>
              </a:rPr>
              <a:t>IRC</a:t>
            </a:r>
            <a:r>
              <a:rPr lang="en-US" sz="1600" u="sng" dirty="0">
                <a:hlinkClick r:id="rId3"/>
              </a:rPr>
              <a:t> 2012</a:t>
            </a:r>
            <a:r>
              <a:rPr lang="en-US" sz="1600" dirty="0"/>
              <a:t> – less than 110 mph (Basic wind speed, V</a:t>
            </a:r>
            <a:r>
              <a:rPr lang="en-US" sz="1600" baseline="-25000" dirty="0"/>
              <a:t>asd</a:t>
            </a:r>
            <a:r>
              <a:rPr lang="en-US" sz="1600" dirty="0"/>
              <a:t>) or where design is not required in accordance with Figure R301.2(4)B</a:t>
            </a:r>
          </a:p>
          <a:p>
            <a:pPr lvl="1"/>
            <a:r>
              <a:rPr lang="en-US" sz="1600" i="1" u="sng" dirty="0">
                <a:hlinkClick r:id="rId4"/>
              </a:rPr>
              <a:t>IRC</a:t>
            </a:r>
            <a:r>
              <a:rPr lang="en-US" sz="1600" u="sng" dirty="0">
                <a:hlinkClick r:id="rId4"/>
              </a:rPr>
              <a:t> 2006 and 2009</a:t>
            </a:r>
            <a:r>
              <a:rPr lang="en-US" sz="1600" dirty="0"/>
              <a:t> – less than 100 mph in hurricane prone regions and less than 110 mph elsewhere. </a:t>
            </a:r>
          </a:p>
          <a:p>
            <a:pPr lvl="1"/>
            <a:r>
              <a:rPr lang="en-US" sz="1600" i="1" u="sng" dirty="0">
                <a:hlinkClick r:id="rId5"/>
              </a:rPr>
              <a:t>IRC</a:t>
            </a:r>
            <a:r>
              <a:rPr lang="en-US" sz="1600" u="sng" dirty="0">
                <a:hlinkClick r:id="rId5"/>
              </a:rPr>
              <a:t> 2000 and 2003</a:t>
            </a:r>
            <a:r>
              <a:rPr lang="en-US" sz="1600" dirty="0"/>
              <a:t> – less than 110 mph. </a:t>
            </a:r>
          </a:p>
          <a:p>
            <a:endParaRPr lang="en-US" sz="1800" dirty="0"/>
          </a:p>
        </p:txBody>
      </p:sp>
    </p:spTree>
    <p:extLst>
      <p:ext uri="{BB962C8B-B14F-4D97-AF65-F5344CB8AC3E}">
        <p14:creationId xmlns:p14="http://schemas.microsoft.com/office/powerpoint/2010/main" val="3792182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Autofit/>
          </a:bodyPr>
          <a:lstStyle/>
          <a:p>
            <a:r>
              <a:rPr lang="en-US" sz="1600" dirty="0"/>
              <a:t>The default Exposure Category in the </a:t>
            </a:r>
            <a:r>
              <a:rPr lang="en-US" sz="1600" i="1" dirty="0"/>
              <a:t>IRC</a:t>
            </a:r>
            <a:r>
              <a:rPr lang="en-US" sz="1600" dirty="0"/>
              <a:t> is “B”, but adjustments for Exposure Categories C &amp; D as well as mean roof heights up to 60 feet are </a:t>
            </a:r>
            <a:r>
              <a:rPr lang="en-US" sz="1600" dirty="0" smtClean="0"/>
              <a:t>provided. </a:t>
            </a:r>
            <a:r>
              <a:rPr lang="en-US" sz="1600" dirty="0"/>
              <a:t>The truss designer must rely on the building designer to provide accurate site-specific wind information per </a:t>
            </a:r>
            <a:r>
              <a:rPr lang="en-US" sz="1600" u="sng" dirty="0">
                <a:hlinkClick r:id="rId2"/>
              </a:rPr>
              <a:t>Table R301.2(1):</a:t>
            </a:r>
            <a:endParaRPr lang="en-US" sz="1600" dirty="0"/>
          </a:p>
          <a:p>
            <a:pPr lvl="1"/>
            <a:r>
              <a:rPr lang="en-US" sz="1600" dirty="0"/>
              <a:t>Basic (V</a:t>
            </a:r>
            <a:r>
              <a:rPr lang="en-US" sz="1600" baseline="-25000" dirty="0"/>
              <a:t>asd</a:t>
            </a:r>
            <a:r>
              <a:rPr lang="en-US" sz="1600" dirty="0"/>
              <a:t>) or Ultimate (V</a:t>
            </a:r>
            <a:r>
              <a:rPr lang="en-US" sz="1600" baseline="-25000" dirty="0"/>
              <a:t>ult</a:t>
            </a:r>
            <a:r>
              <a:rPr lang="en-US" sz="1600" dirty="0"/>
              <a:t>) Wind speed (3 second gust) and whether or not the structure is in a hurricane‑prone region</a:t>
            </a:r>
          </a:p>
          <a:p>
            <a:pPr lvl="1"/>
            <a:r>
              <a:rPr lang="en-US" sz="1600" dirty="0"/>
              <a:t>Exposure Category</a:t>
            </a:r>
          </a:p>
          <a:p>
            <a:pPr lvl="1"/>
            <a:r>
              <a:rPr lang="en-US" sz="1600" dirty="0"/>
              <a:t>Plus: mean roof height (if not given, 15 feet would be typical for a one-story, 25 feet would be typical for a two-story)</a:t>
            </a:r>
          </a:p>
          <a:p>
            <a:endParaRPr lang="en-US" sz="1800" dirty="0"/>
          </a:p>
        </p:txBody>
      </p:sp>
    </p:spTree>
    <p:extLst>
      <p:ext uri="{BB962C8B-B14F-4D97-AF65-F5344CB8AC3E}">
        <p14:creationId xmlns:p14="http://schemas.microsoft.com/office/powerpoint/2010/main" val="807305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Autofit/>
          </a:bodyPr>
          <a:lstStyle/>
          <a:p>
            <a:r>
              <a:rPr lang="en-US" sz="1600" dirty="0"/>
              <a:t>Generally, the following design criteria for structures within the scope of the </a:t>
            </a:r>
            <a:r>
              <a:rPr lang="en-US" sz="1600" i="1" dirty="0"/>
              <a:t>IRC</a:t>
            </a:r>
            <a:r>
              <a:rPr lang="en-US" sz="1600" dirty="0"/>
              <a:t> can be used. Always verify any assumptions made with the building design where they are not shown on the construction documents: </a:t>
            </a:r>
          </a:p>
          <a:p>
            <a:pPr lvl="1"/>
            <a:r>
              <a:rPr lang="en-US" sz="1600" dirty="0"/>
              <a:t>Importance Factor (I) = 1.0</a:t>
            </a:r>
          </a:p>
          <a:p>
            <a:pPr lvl="1"/>
            <a:r>
              <a:rPr lang="en-US" sz="1600" dirty="0"/>
              <a:t>Enclosure Category = Enclosed</a:t>
            </a:r>
          </a:p>
          <a:p>
            <a:pPr lvl="1"/>
            <a:r>
              <a:rPr lang="en-US" sz="1600" dirty="0"/>
              <a:t>Topographic Factor (K</a:t>
            </a:r>
            <a:r>
              <a:rPr lang="en-US" sz="1600" baseline="-25000" dirty="0"/>
              <a:t>ZT</a:t>
            </a:r>
            <a:r>
              <a:rPr lang="en-US" sz="1600" dirty="0"/>
              <a:t>) = 1.0</a:t>
            </a:r>
          </a:p>
          <a:p>
            <a:pPr lvl="1"/>
            <a:r>
              <a:rPr lang="en-US" sz="1600" dirty="0"/>
              <a:t>Directionality Factor (K</a:t>
            </a:r>
            <a:r>
              <a:rPr lang="en-US" sz="1600" baseline="-25000" dirty="0"/>
              <a:t>D</a:t>
            </a:r>
            <a:r>
              <a:rPr lang="en-US" sz="1600" dirty="0"/>
              <a:t>) = 0.85</a:t>
            </a:r>
          </a:p>
          <a:p>
            <a:endParaRPr lang="en-US" sz="1800" dirty="0"/>
          </a:p>
        </p:txBody>
      </p:sp>
    </p:spTree>
    <p:extLst>
      <p:ext uri="{BB962C8B-B14F-4D97-AF65-F5344CB8AC3E}">
        <p14:creationId xmlns:p14="http://schemas.microsoft.com/office/powerpoint/2010/main" val="3305378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Autofit/>
          </a:bodyPr>
          <a:lstStyle/>
          <a:p>
            <a:r>
              <a:rPr lang="en-US" sz="1600" dirty="0"/>
              <a:t>By definition, a truss is an assemblage of structural elements, which would put it into the MWFRS category. </a:t>
            </a:r>
            <a:endParaRPr lang="en-US" sz="1600" dirty="0" smtClean="0"/>
          </a:p>
          <a:p>
            <a:r>
              <a:rPr lang="en-US" sz="1600" dirty="0" smtClean="0"/>
              <a:t>But </a:t>
            </a:r>
            <a:r>
              <a:rPr lang="en-US" sz="1600" dirty="0"/>
              <a:t>a truss also receives wind load directly from the roof sheathing (i.e., cladding) and therefore acts as a component, which puts the truss into the C&amp;C category. </a:t>
            </a:r>
            <a:endParaRPr lang="en-US" sz="1600" dirty="0" smtClean="0"/>
          </a:p>
          <a:p>
            <a:r>
              <a:rPr lang="en-US" sz="1600" dirty="0" smtClean="0"/>
              <a:t>Roof </a:t>
            </a:r>
            <a:r>
              <a:rPr lang="en-US" sz="1600" dirty="0"/>
              <a:t>trusses can be found in the Commentary for </a:t>
            </a:r>
            <a:r>
              <a:rPr lang="en-US" sz="1600" i="1" dirty="0"/>
              <a:t>ASCE 7</a:t>
            </a:r>
            <a:r>
              <a:rPr lang="en-US" sz="1600" dirty="0"/>
              <a:t> as examples of both MWFRS and C&amp;C.</a:t>
            </a:r>
          </a:p>
          <a:p>
            <a:endParaRPr lang="en-US" sz="1800" dirty="0"/>
          </a:p>
        </p:txBody>
      </p:sp>
    </p:spTree>
    <p:extLst>
      <p:ext uri="{BB962C8B-B14F-4D97-AF65-F5344CB8AC3E}">
        <p14:creationId xmlns:p14="http://schemas.microsoft.com/office/powerpoint/2010/main" val="4283194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BCA Workshop Color Scheme">
      <a:dk1>
        <a:sysClr val="windowText" lastClr="000000"/>
      </a:dk1>
      <a:lt1>
        <a:sysClr val="window" lastClr="FFFFFF"/>
      </a:lt1>
      <a:dk2>
        <a:srgbClr val="8D8A8A"/>
      </a:dk2>
      <a:lt2>
        <a:srgbClr val="E6E7E8"/>
      </a:lt2>
      <a:accent1>
        <a:srgbClr val="8D8A8A"/>
      </a:accent1>
      <a:accent2>
        <a:srgbClr val="BF2F38"/>
      </a:accent2>
      <a:accent3>
        <a:srgbClr val="FFCC00"/>
      </a:accent3>
      <a:accent4>
        <a:srgbClr val="BCBEC0"/>
      </a:accent4>
      <a:accent5>
        <a:srgbClr val="E6E7E8"/>
      </a:accent5>
      <a:accent6>
        <a:srgbClr val="8D8A8A"/>
      </a:accent6>
      <a:hlink>
        <a:srgbClr val="BF2F38"/>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SBCA 16_9</Template>
  <TotalTime>1140</TotalTime>
  <Words>1723</Words>
  <Application>Microsoft Office PowerPoint</Application>
  <PresentationFormat>On-screen Show (16:9)</PresentationFormat>
  <Paragraphs>99</Paragraphs>
  <Slides>21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Arial Narrow</vt:lpstr>
      <vt:lpstr>Calibri</vt:lpstr>
      <vt:lpstr>Times New Roman</vt:lpstr>
      <vt:lpstr>Office Theme</vt:lpstr>
      <vt:lpstr>Custom Design</vt:lpstr>
      <vt:lpstr> MWFRS Method v/s  Components and Cladding Method  for Truss Uplift Connection Design  for Wind</vt:lpstr>
      <vt:lpstr>Introduction</vt:lpstr>
      <vt:lpstr>Key Definitions</vt:lpstr>
      <vt:lpstr>Key Definitions</vt:lpstr>
      <vt:lpstr>Background</vt:lpstr>
      <vt:lpstr>Background</vt:lpstr>
      <vt:lpstr>Background</vt:lpstr>
      <vt:lpstr>Background</vt:lpstr>
      <vt:lpstr>Background</vt:lpstr>
      <vt:lpstr>Truss Uplift Analysis</vt:lpstr>
      <vt:lpstr>Truss Uplift Analysis</vt:lpstr>
      <vt:lpstr>Truss Uplift Analysis</vt:lpstr>
      <vt:lpstr>Truss Uplift Analysis</vt:lpstr>
      <vt:lpstr>Truss Uplift Analysis</vt:lpstr>
      <vt:lpstr>Combined Analysis</vt:lpstr>
      <vt:lpstr>Combined Analysis</vt:lpstr>
      <vt:lpstr>Combined Analysis</vt:lpstr>
      <vt:lpstr>Issues to Watch</vt:lpstr>
      <vt:lpstr>Issues to Watch</vt:lpstr>
      <vt:lpstr>Conclusion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Attachment of Residential Deck Ledger to  Metal Plate Connected Wood Truss Floor Systems</dc:title>
  <dc:creator>Matt Tanger</dc:creator>
  <cp:lastModifiedBy>Matt Tanger</cp:lastModifiedBy>
  <cp:revision>46</cp:revision>
  <dcterms:created xsi:type="dcterms:W3CDTF">2015-06-02T15:10:27Z</dcterms:created>
  <dcterms:modified xsi:type="dcterms:W3CDTF">2016-01-26T22:26:17Z</dcterms:modified>
</cp:coreProperties>
</file>