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3"/>
  </p:notesMasterIdLst>
  <p:handoutMasterIdLst>
    <p:handoutMasterId r:id="rId34"/>
  </p:handoutMasterIdLst>
  <p:sldIdLst>
    <p:sldId id="256" r:id="rId3"/>
    <p:sldId id="302" r:id="rId4"/>
    <p:sldId id="257" r:id="rId5"/>
    <p:sldId id="288" r:id="rId6"/>
    <p:sldId id="275" r:id="rId7"/>
    <p:sldId id="295" r:id="rId8"/>
    <p:sldId id="296" r:id="rId9"/>
    <p:sldId id="278" r:id="rId10"/>
    <p:sldId id="279" r:id="rId11"/>
    <p:sldId id="280" r:id="rId12"/>
    <p:sldId id="281" r:id="rId13"/>
    <p:sldId id="297" r:id="rId14"/>
    <p:sldId id="290" r:id="rId15"/>
    <p:sldId id="291" r:id="rId16"/>
    <p:sldId id="292" r:id="rId17"/>
    <p:sldId id="282" r:id="rId18"/>
    <p:sldId id="283" r:id="rId19"/>
    <p:sldId id="284" r:id="rId20"/>
    <p:sldId id="285" r:id="rId21"/>
    <p:sldId id="298" r:id="rId22"/>
    <p:sldId id="293" r:id="rId23"/>
    <p:sldId id="303" r:id="rId24"/>
    <p:sldId id="304" r:id="rId25"/>
    <p:sldId id="299" r:id="rId26"/>
    <p:sldId id="286" r:id="rId27"/>
    <p:sldId id="300" r:id="rId28"/>
    <p:sldId id="273" r:id="rId29"/>
    <p:sldId id="274" r:id="rId30"/>
    <p:sldId id="287" r:id="rId31"/>
    <p:sldId id="294"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y Davidson" initials="AD" lastIdx="4" clrIdx="0"/>
  <p:cmAuthor id="1" name="John Fredrick" initials="JF"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32" autoAdjust="0"/>
    <p:restoredTop sz="94660"/>
  </p:normalViewPr>
  <p:slideViewPr>
    <p:cSldViewPr>
      <p:cViewPr>
        <p:scale>
          <a:sx n="120" d="100"/>
          <a:sy n="120" d="100"/>
        </p:scale>
        <p:origin x="744" y="756"/>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92" d="100"/>
          <a:sy n="92" d="100"/>
        </p:scale>
        <p:origin x="-354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87C4F1-2F09-495F-927A-DA7251803ED1}" type="datetimeFigureOut">
              <a:rPr lang="en-US" smtClean="0"/>
              <a:t>3/23/2017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E04CB7-AF36-4682-9A26-B567D20EAD50}" type="slidenum">
              <a:rPr lang="en-US" smtClean="0"/>
              <a:t>‹#›</a:t>
            </a:fld>
            <a:endParaRPr lang="en-US" dirty="0"/>
          </a:p>
        </p:txBody>
      </p:sp>
    </p:spTree>
    <p:extLst>
      <p:ext uri="{BB962C8B-B14F-4D97-AF65-F5344CB8AC3E}">
        <p14:creationId xmlns:p14="http://schemas.microsoft.com/office/powerpoint/2010/main" val="1168899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568565-BADD-4A1F-A2D8-8F524E7BA04B}" type="datetimeFigureOut">
              <a:rPr lang="en-US" smtClean="0"/>
              <a:t>3/23/2017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9C8C6-8EB2-4028-874C-F727987D0E6C}" type="slidenum">
              <a:rPr lang="en-US" smtClean="0"/>
              <a:t>‹#›</a:t>
            </a:fld>
            <a:endParaRPr lang="en-US" dirty="0"/>
          </a:p>
        </p:txBody>
      </p:sp>
    </p:spTree>
    <p:extLst>
      <p:ext uri="{BB962C8B-B14F-4D97-AF65-F5344CB8AC3E}">
        <p14:creationId xmlns:p14="http://schemas.microsoft.com/office/powerpoint/2010/main" val="37069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A2E2B-D2B6-4E9B-85D1-422BEE4B385D}" type="slidenum">
              <a:rPr lang="en-US" smtClean="0"/>
              <a:t>2</a:t>
            </a:fld>
            <a:endParaRPr lang="en-US"/>
          </a:p>
        </p:txBody>
      </p:sp>
    </p:spTree>
    <p:extLst>
      <p:ext uri="{BB962C8B-B14F-4D97-AF65-F5344CB8AC3E}">
        <p14:creationId xmlns:p14="http://schemas.microsoft.com/office/powerpoint/2010/main" val="1148407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7010400" y="4857750"/>
            <a:ext cx="2133600" cy="273844"/>
          </a:xfrm>
          <a:prstGeom prst="rect">
            <a:avLst/>
          </a:prstGeo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04335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8287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148429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53612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900944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136645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349571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8229600" cy="1676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952749"/>
            <a:ext cx="8229600" cy="16418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948105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897133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249117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80703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905902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691291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77460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881106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97739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629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389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34720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878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0645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43567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1666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6200" y="4812506"/>
            <a:ext cx="2133600" cy="273844"/>
          </a:xfrm>
          <a:prstGeom prst="rect">
            <a:avLst/>
          </a:prstGeom>
        </p:spPr>
        <p:txBody>
          <a:bodyPr/>
          <a:lstStyle>
            <a:lvl1pPr>
              <a:defRPr>
                <a:solidFill>
                  <a:schemeClr val="bg1">
                    <a:lumMod val="8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50265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481250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6270270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Exception_4"/><Relationship Id="rId2" Type="http://schemas.openxmlformats.org/officeDocument/2006/relationships/hyperlink" Target="http://www.globalfireresearch.com/reports/research/improving-fire-safety-by-understanding-the-fire-performance-of-engineered-floor-systems-and-providing-the-fire-service-with-information-for-tactical-decision-making#.Vz4omvkrKUk"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cdc.gov/niosh/fire/reports/face200626.html" TargetMode="External"/><Relationship Id="rId7" Type="http://schemas.openxmlformats.org/officeDocument/2006/relationships/hyperlink" Target="http://www.cdc.gov/niosh/docs/2005-132/" TargetMode="External"/><Relationship Id="rId2" Type="http://schemas.openxmlformats.org/officeDocument/2006/relationships/hyperlink" Target="http://www.globalfireresearch.com/reports/research/improving-fire-safety-by-understanding-the-fire-performance-of-engineered-floor-systems-and-providing-the-fire-service-with-information-for-tactical-decision-making#.Vz4omvkrKUk" TargetMode="External"/><Relationship Id="rId1" Type="http://schemas.openxmlformats.org/officeDocument/2006/relationships/slideLayout" Target="../slideLayouts/slideLayout13.xml"/><Relationship Id="rId6" Type="http://schemas.openxmlformats.org/officeDocument/2006/relationships/hyperlink" Target="http://www.cdc.gov/niosh/fire/reports/face200707.html" TargetMode="External"/><Relationship Id="rId5" Type="http://schemas.openxmlformats.org/officeDocument/2006/relationships/hyperlink" Target="http://www.cdc.gov/niosh/fire/reports/face200624.html" TargetMode="External"/><Relationship Id="rId4" Type="http://schemas.openxmlformats.org/officeDocument/2006/relationships/hyperlink" Target="http://www.cdc.gov/niosh/fire/pdfs/face200712.pdf"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publicecodes.cyberregs.com/icod/irc/index.htm" TargetMode="External"/><Relationship Id="rId3" Type="http://schemas.openxmlformats.org/officeDocument/2006/relationships/hyperlink" Target="http://www.cdc.gov/niosh/docs/wp-solutions/2009-114/" TargetMode="External"/><Relationship Id="rId7" Type="http://schemas.openxmlformats.org/officeDocument/2006/relationships/hyperlink" Target="http://www.ul.com/global/documents/offerings/industries/buildingmaterials/fireservice/NC9140-20090512-Report-Independent.pdf" TargetMode="External"/><Relationship Id="rId2" Type="http://schemas.openxmlformats.org/officeDocument/2006/relationships/hyperlink" Target="http://www.nist.gov/manuscript-publication-search.cfm?pub_id=909130" TargetMode="External"/><Relationship Id="rId1" Type="http://schemas.openxmlformats.org/officeDocument/2006/relationships/slideLayout" Target="../slideLayouts/slideLayout13.xml"/><Relationship Id="rId6" Type="http://schemas.openxmlformats.org/officeDocument/2006/relationships/hyperlink" Target="http://www.ircfiresprinkler.org/docs/Reports/Performance%20of%20Composite%20Wood%20Joists%20Under%20Fire%20Conditions.pdf" TargetMode="External"/><Relationship Id="rId5" Type="http://schemas.openxmlformats.org/officeDocument/2006/relationships/hyperlink" Target="http://archive.nrc-cnrc.gc.ca/obj/irc/doc/pubs/rr/rr307.pdf" TargetMode="External"/><Relationship Id="rId4" Type="http://schemas.openxmlformats.org/officeDocument/2006/relationships/hyperlink" Target="http://www.casa-firesprinkler.org/wp-content/uploads/2013/10/Fire-Performance-of-Houses-Phase-1-Report.pdf" TargetMode="External"/><Relationship Id="rId9" Type="http://schemas.openxmlformats.org/officeDocument/2006/relationships/hyperlink" Target="http://codes.iccsafe.org/app/book/toc/2015/I-Codes/2015%20IRC%20HTML/index.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hyperlink" Target="http://www.sbcmag.info/news/2016/jan/7-reasons-immediately-delete-exception-4-r5013" TargetMode="External"/><Relationship Id="rId3" Type="http://schemas.openxmlformats.org/officeDocument/2006/relationships/hyperlink" Target="http://www.sbcindustry.com/fireprotectionfloorsqa" TargetMode="External"/><Relationship Id="rId7" Type="http://schemas.openxmlformats.org/officeDocument/2006/relationships/hyperlink" Target="http://www.sbcmag.info/news/2014/apr/sbca-continually-advocates-common-sense-fact-based-approach-fire-safety" TargetMode="External"/><Relationship Id="rId2" Type="http://schemas.openxmlformats.org/officeDocument/2006/relationships/hyperlink" Target="http://www.sbcindustry.com/fireprotectionfloorsresources" TargetMode="External"/><Relationship Id="rId1" Type="http://schemas.openxmlformats.org/officeDocument/2006/relationships/slideLayout" Target="../slideLayouts/slideLayout13.xml"/><Relationship Id="rId6" Type="http://schemas.openxmlformats.org/officeDocument/2006/relationships/hyperlink" Target="http://www.sbcmag.info/news/2014/apr/how-floor-trusses-became-endangered-species-politics-it-all" TargetMode="External"/><Relationship Id="rId5" Type="http://schemas.openxmlformats.org/officeDocument/2006/relationships/hyperlink" Target="http://www.sbcmag.info/news/2014/apr/awc-nahb-author-original-code-change-proposals-effectively-banning-floor-truss-and-i-j" TargetMode="External"/><Relationship Id="rId4" Type="http://schemas.openxmlformats.org/officeDocument/2006/relationships/hyperlink" Target="http://www.sbcmag.info/news/2014/apr/sbca%E2%80%99s-views-creating-fair-code-policy-contrast-awc-nahb-proposal-effectively-banning-"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publicecodes.cyberregs.com/icod/irc/2012/icod_irc_2012_1_par003.htm"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drjengineering.org/irc" TargetMode="Externa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publicecodes.cyberregs.com/icod/irc/2012/icod_irc_2012_5_par003.htm" TargetMode="External"/><Relationship Id="rId2" Type="http://schemas.openxmlformats.org/officeDocument/2006/relationships/hyperlink" Target="http://codes.iccsafe.org/app/book/content/2015-I-Codes/2015%20IRC%20HTML/Chapter%203.html"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Single Membrane Floor Protection</a:t>
            </a:r>
            <a:endParaRPr lang="en-US" dirty="0"/>
          </a:p>
        </p:txBody>
      </p:sp>
      <p:sp>
        <p:nvSpPr>
          <p:cNvPr id="3" name="Subtitle 2"/>
          <p:cNvSpPr>
            <a:spLocks noGrp="1"/>
          </p:cNvSpPr>
          <p:nvPr>
            <p:ph type="subTitle" idx="1"/>
          </p:nvPr>
        </p:nvSpPr>
        <p:spPr/>
        <p:txBody>
          <a:bodyPr/>
          <a:lstStyle/>
          <a:p>
            <a:r>
              <a:rPr lang="en-US" dirty="0" smtClean="0"/>
              <a:t>Overview</a:t>
            </a:r>
          </a:p>
          <a:p>
            <a:r>
              <a:rPr lang="en-US" dirty="0" smtClean="0"/>
              <a:t>Revised 3/23/2017</a:t>
            </a:r>
            <a:endParaRPr lang="en-US" dirty="0"/>
          </a:p>
        </p:txBody>
      </p:sp>
    </p:spTree>
    <p:extLst>
      <p:ext uri="{BB962C8B-B14F-4D97-AF65-F5344CB8AC3E}">
        <p14:creationId xmlns:p14="http://schemas.microsoft.com/office/powerpoint/2010/main" val="3628157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 UL</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Underwriters Laboratories report, </a:t>
            </a:r>
            <a:r>
              <a:rPr lang="en-US" u="sng" dirty="0">
                <a:hlinkClick r:id="rId2"/>
              </a:rPr>
              <a:t>Improving Fire Safety by Understanding the Fire Performance of Engineered Floor Systems and Providing the Fire Service with Information for Tactical Decision Making</a:t>
            </a:r>
            <a:r>
              <a:rPr lang="en-US" dirty="0"/>
              <a:t>, addresses many of the concerns of the fire service regarding the above code language, especially with </a:t>
            </a:r>
            <a:r>
              <a:rPr lang="en-US" u="sng" dirty="0">
                <a:hlinkClick r:id="rId3" action="ppaction://hlinkfile"/>
              </a:rPr>
              <a:t>exception #4</a:t>
            </a:r>
            <a:r>
              <a:rPr lang="en-US" dirty="0" smtClean="0"/>
              <a:t>.</a:t>
            </a:r>
          </a:p>
          <a:p>
            <a:endParaRPr lang="en-US" dirty="0"/>
          </a:p>
          <a:p>
            <a:endParaRPr lang="en-US" dirty="0"/>
          </a:p>
        </p:txBody>
      </p:sp>
      <p:sp>
        <p:nvSpPr>
          <p:cNvPr id="4" name="Content Placeholder 3"/>
          <p:cNvSpPr>
            <a:spLocks noGrp="1"/>
          </p:cNvSpPr>
          <p:nvPr>
            <p:ph sz="half" idx="2"/>
          </p:nvPr>
        </p:nvSpPr>
        <p:spPr/>
        <p:txBody>
          <a:bodyPr>
            <a:normAutofit fontScale="77500" lnSpcReduction="20000"/>
          </a:bodyPr>
          <a:lstStyle/>
          <a:p>
            <a:pPr marL="514350" indent="-514350">
              <a:buFont typeface="+mj-lt"/>
              <a:buAutoNum type="arabicPeriod" startAt="4"/>
            </a:pPr>
            <a:r>
              <a:rPr lang="en-US" dirty="0">
                <a:latin typeface="Arial Narrow" panose="020B0606020202030204" pitchFamily="34" charset="0"/>
              </a:rPr>
              <a:t>Wood floor assemblies using dimension lumber or structural composite lumber equal to or greater than 2-inch by 10-inch (50.8 mm by 254 mm) nominal dimension, or other approved floor assemblies demonstrating equivalent fire performance. </a:t>
            </a:r>
          </a:p>
          <a:p>
            <a:endParaRPr lang="en-US" dirty="0"/>
          </a:p>
        </p:txBody>
      </p:sp>
    </p:spTree>
    <p:extLst>
      <p:ext uri="{BB962C8B-B14F-4D97-AF65-F5344CB8AC3E}">
        <p14:creationId xmlns:p14="http://schemas.microsoft.com/office/powerpoint/2010/main" val="3257850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UL</a:t>
            </a:r>
            <a:endParaRPr lang="en-US" dirty="0"/>
          </a:p>
        </p:txBody>
      </p:sp>
      <p:sp>
        <p:nvSpPr>
          <p:cNvPr id="3" name="Content Placeholder 2"/>
          <p:cNvSpPr>
            <a:spLocks noGrp="1"/>
          </p:cNvSpPr>
          <p:nvPr>
            <p:ph sz="half" idx="1"/>
          </p:nvPr>
        </p:nvSpPr>
        <p:spPr>
          <a:xfrm>
            <a:off x="457200" y="1200150"/>
            <a:ext cx="4038600" cy="3505199"/>
          </a:xfrm>
        </p:spPr>
        <p:txBody>
          <a:bodyPr>
            <a:normAutofit fontScale="62500" lnSpcReduction="20000"/>
          </a:bodyPr>
          <a:lstStyle/>
          <a:p>
            <a:r>
              <a:rPr lang="en-US" dirty="0" smtClean="0"/>
              <a:t>The following is from the summary of the UL report:</a:t>
            </a:r>
          </a:p>
          <a:p>
            <a:pPr lvl="1"/>
            <a:r>
              <a:rPr lang="en-US" dirty="0" smtClean="0"/>
              <a:t>The results of the study have been prepared to provide tactical considerations for the fire service to enable improved decision making on the fire scene.</a:t>
            </a:r>
          </a:p>
          <a:p>
            <a:pPr lvl="1"/>
            <a:r>
              <a:rPr lang="en-US" dirty="0" smtClean="0"/>
              <a:t>There are several tactical considerations that result from this research that firefighters can use immediately to improve their understanding, safety and decision making when sizing up a fire in a one or two family home.</a:t>
            </a:r>
          </a:p>
          <a:p>
            <a:pPr lvl="1"/>
            <a:r>
              <a:rPr lang="en-US" b="1" dirty="0" smtClean="0"/>
              <a:t>Collapse times of all unprotected wood floor systems are within the operational time frame of the fire service regardless of response time.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19712" y="1468437"/>
            <a:ext cx="2695575" cy="2857500"/>
          </a:xfrm>
        </p:spPr>
      </p:pic>
    </p:spTree>
    <p:extLst>
      <p:ext uri="{BB962C8B-B14F-4D97-AF65-F5344CB8AC3E}">
        <p14:creationId xmlns:p14="http://schemas.microsoft.com/office/powerpoint/2010/main" val="434249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UL</a:t>
            </a:r>
            <a:endParaRPr lang="en-US" dirty="0"/>
          </a:p>
        </p:txBody>
      </p:sp>
      <p:sp>
        <p:nvSpPr>
          <p:cNvPr id="3" name="Content Placeholder 2"/>
          <p:cNvSpPr>
            <a:spLocks noGrp="1"/>
          </p:cNvSpPr>
          <p:nvPr>
            <p:ph sz="half" idx="1"/>
          </p:nvPr>
        </p:nvSpPr>
        <p:spPr>
          <a:xfrm>
            <a:off x="457200" y="1200150"/>
            <a:ext cx="4038600" cy="3505199"/>
          </a:xfrm>
        </p:spPr>
        <p:txBody>
          <a:bodyPr>
            <a:normAutofit fontScale="47500" lnSpcReduction="20000"/>
          </a:bodyPr>
          <a:lstStyle/>
          <a:p>
            <a:r>
              <a:rPr lang="en-US" dirty="0" smtClean="0"/>
              <a:t>Size-up should include the location of the basement fire as well as the amount of ventilation. Collapse always originated above the fire and the more ventilation available the faster the time to floor collapse.</a:t>
            </a:r>
          </a:p>
          <a:p>
            <a:r>
              <a:rPr lang="en-US" dirty="0"/>
              <a:t>When possible the floor should be inspected from below prior to operating on top of it. Signs of collapse vary by floor </a:t>
            </a:r>
            <a:r>
              <a:rPr lang="en-US" dirty="0" smtClean="0"/>
              <a:t>system: </a:t>
            </a:r>
          </a:p>
          <a:p>
            <a:pPr lvl="1"/>
            <a:r>
              <a:rPr lang="en-US" dirty="0" smtClean="0"/>
              <a:t>Dimensional </a:t>
            </a:r>
            <a:r>
              <a:rPr lang="en-US" dirty="0"/>
              <a:t>lumber should be inspected for joist rupture or complete burn through, </a:t>
            </a:r>
            <a:endParaRPr lang="en-US" dirty="0" smtClean="0"/>
          </a:p>
          <a:p>
            <a:pPr lvl="1"/>
            <a:r>
              <a:rPr lang="en-US" dirty="0" smtClean="0"/>
              <a:t>Engineered </a:t>
            </a:r>
            <a:r>
              <a:rPr lang="en-US" dirty="0"/>
              <a:t>I-joists should be inspected for web burn through and separation from subflooring, </a:t>
            </a:r>
            <a:endParaRPr lang="en-US" dirty="0" smtClean="0"/>
          </a:p>
          <a:p>
            <a:pPr lvl="1"/>
            <a:r>
              <a:rPr lang="en-US" dirty="0" smtClean="0"/>
              <a:t>Parallel </a:t>
            </a:r>
            <a:r>
              <a:rPr lang="en-US" dirty="0"/>
              <a:t>Chord Trusses should be inspected for connection failure, </a:t>
            </a:r>
            <a:endParaRPr lang="en-US" dirty="0" smtClean="0"/>
          </a:p>
          <a:p>
            <a:pPr lvl="1"/>
            <a:r>
              <a:rPr lang="en-US" dirty="0" smtClean="0"/>
              <a:t>Metal </a:t>
            </a:r>
            <a:r>
              <a:rPr lang="en-US" dirty="0"/>
              <a:t>C-joists should be inspected for deformation and subfloor connection failure.</a:t>
            </a:r>
          </a:p>
          <a:p>
            <a:r>
              <a:rPr lang="en-US" b="1" dirty="0"/>
              <a:t>Sounding the floor for stability is not reliable and therefore should be combined with other tactics to increase safety.</a:t>
            </a:r>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19712" y="1468437"/>
            <a:ext cx="2695575" cy="2857500"/>
          </a:xfrm>
        </p:spPr>
      </p:pic>
    </p:spTree>
    <p:extLst>
      <p:ext uri="{BB962C8B-B14F-4D97-AF65-F5344CB8AC3E}">
        <p14:creationId xmlns:p14="http://schemas.microsoft.com/office/powerpoint/2010/main" val="3585163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UL</a:t>
            </a:r>
            <a:endParaRPr lang="en-US" dirty="0"/>
          </a:p>
        </p:txBody>
      </p:sp>
      <p:sp>
        <p:nvSpPr>
          <p:cNvPr id="3" name="Content Placeholder 2"/>
          <p:cNvSpPr>
            <a:spLocks noGrp="1"/>
          </p:cNvSpPr>
          <p:nvPr>
            <p:ph sz="half" idx="1"/>
          </p:nvPr>
        </p:nvSpPr>
        <p:spPr/>
        <p:txBody>
          <a:bodyPr>
            <a:normAutofit fontScale="55000" lnSpcReduction="20000"/>
          </a:bodyPr>
          <a:lstStyle/>
          <a:p>
            <a:r>
              <a:rPr lang="en-US" b="1" dirty="0" smtClean="0"/>
              <a:t>Thermal imagers may help indicate there is a basement fire but can’t be used to assess structural integrity from above.</a:t>
            </a:r>
          </a:p>
          <a:p>
            <a:r>
              <a:rPr lang="en-US" dirty="0"/>
              <a:t>Attacking a basement fire from a stairway places firefighters in a </a:t>
            </a:r>
            <a:r>
              <a:rPr lang="en-US" dirty="0" smtClean="0"/>
              <a:t>high-risk </a:t>
            </a:r>
            <a:r>
              <a:rPr lang="en-US" dirty="0"/>
              <a:t>location due to being in the flow path of hot gases flowing up the stairs and working over the fire on a flooring </a:t>
            </a:r>
            <a:r>
              <a:rPr lang="en-US" dirty="0" smtClean="0"/>
              <a:t>system, </a:t>
            </a:r>
            <a:r>
              <a:rPr lang="en-US" dirty="0"/>
              <a:t>which has the potential to collapse due to fire exposure.</a:t>
            </a:r>
          </a:p>
          <a:p>
            <a:r>
              <a:rPr lang="en-US" dirty="0"/>
              <a:t>It has been thought </a:t>
            </a:r>
            <a:r>
              <a:rPr lang="en-US" dirty="0" smtClean="0"/>
              <a:t>if </a:t>
            </a:r>
            <a:r>
              <a:rPr lang="en-US" dirty="0"/>
              <a:t>a firefighter quickly descended the </a:t>
            </a:r>
            <a:r>
              <a:rPr lang="en-US" dirty="0" smtClean="0"/>
              <a:t>stairs, </a:t>
            </a:r>
            <a:r>
              <a:rPr lang="en-US" dirty="0"/>
              <a:t>cooler temperatures would be found at the bottom of the basement stairs. The experiments in this study showed that temperatures at the bottom of the basement stairs where often worse than the temperatures at the top of the stairs.</a:t>
            </a:r>
          </a:p>
          <a:p>
            <a:endParaRPr lang="en-US" b="1"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19712" y="1468437"/>
            <a:ext cx="2695575" cy="2857500"/>
          </a:xfrm>
        </p:spPr>
      </p:pic>
    </p:spTree>
    <p:extLst>
      <p:ext uri="{BB962C8B-B14F-4D97-AF65-F5344CB8AC3E}">
        <p14:creationId xmlns:p14="http://schemas.microsoft.com/office/powerpoint/2010/main" val="3587912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UL</a:t>
            </a:r>
            <a:endParaRPr lang="en-US" dirty="0"/>
          </a:p>
        </p:txBody>
      </p:sp>
      <p:sp>
        <p:nvSpPr>
          <p:cNvPr id="3" name="Content Placeholder 2"/>
          <p:cNvSpPr>
            <a:spLocks noGrp="1"/>
          </p:cNvSpPr>
          <p:nvPr>
            <p:ph sz="half" idx="1"/>
          </p:nvPr>
        </p:nvSpPr>
        <p:spPr>
          <a:xfrm>
            <a:off x="457200" y="1200150"/>
            <a:ext cx="4038600" cy="3505199"/>
          </a:xfrm>
        </p:spPr>
        <p:txBody>
          <a:bodyPr>
            <a:normAutofit fontScale="62500" lnSpcReduction="20000"/>
          </a:bodyPr>
          <a:lstStyle/>
          <a:p>
            <a:r>
              <a:rPr lang="en-US" dirty="0" smtClean="0"/>
              <a:t>Coordinating </a:t>
            </a:r>
            <a:r>
              <a:rPr lang="en-US" dirty="0"/>
              <a:t>ventilation is extremely important. Ventilating the basement created a flow path up the stairs and out through the front door of the structure, almost doubling the speed of the hot gases and increasing temperatures of the gases to levels that could cause injury or death to a fully protected firefighter</a:t>
            </a:r>
            <a:r>
              <a:rPr lang="en-US" dirty="0" smtClean="0"/>
              <a:t>.</a:t>
            </a:r>
          </a:p>
          <a:p>
            <a:r>
              <a:rPr lang="en-US" b="1" dirty="0" smtClean="0"/>
              <a:t>Floor </a:t>
            </a:r>
            <a:r>
              <a:rPr lang="en-US" b="1" dirty="0"/>
              <a:t>sag is a poor indicator of floor collapse, as it may be very difficult to determine the amount of deflection while moving through a structure. </a:t>
            </a:r>
          </a:p>
          <a:p>
            <a:endParaRPr lang="en-US" dirty="0"/>
          </a:p>
          <a:p>
            <a:endParaRPr lang="en-US" b="1" dirty="0"/>
          </a:p>
          <a:p>
            <a:endParaRPr lang="en-US" dirty="0" smtClean="0"/>
          </a:p>
          <a:p>
            <a:endParaRPr lang="en-US"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19712" y="1468437"/>
            <a:ext cx="2695575" cy="2857500"/>
          </a:xfrm>
        </p:spPr>
      </p:pic>
    </p:spTree>
    <p:extLst>
      <p:ext uri="{BB962C8B-B14F-4D97-AF65-F5344CB8AC3E}">
        <p14:creationId xmlns:p14="http://schemas.microsoft.com/office/powerpoint/2010/main" val="1637297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 – UL</a:t>
            </a:r>
            <a:endParaRPr lang="en-US" dirty="0"/>
          </a:p>
        </p:txBody>
      </p:sp>
      <p:sp>
        <p:nvSpPr>
          <p:cNvPr id="3" name="Content Placeholder 2"/>
          <p:cNvSpPr>
            <a:spLocks noGrp="1"/>
          </p:cNvSpPr>
          <p:nvPr>
            <p:ph sz="half" idx="1"/>
          </p:nvPr>
        </p:nvSpPr>
        <p:spPr>
          <a:xfrm>
            <a:off x="457200" y="1200150"/>
            <a:ext cx="4038600" cy="3505199"/>
          </a:xfrm>
        </p:spPr>
        <p:txBody>
          <a:bodyPr>
            <a:normAutofit fontScale="55000" lnSpcReduction="20000"/>
          </a:bodyPr>
          <a:lstStyle/>
          <a:p>
            <a:r>
              <a:rPr lang="en-US" dirty="0" smtClean="0"/>
              <a:t>Gas temperatures in the room above the fire can be a poor indicator of both the fire conditions below and the structural integrity of the flooring system.</a:t>
            </a:r>
          </a:p>
          <a:p>
            <a:r>
              <a:rPr lang="en-US" dirty="0" smtClean="0"/>
              <a:t>Charged hose lines should be available when opening up void spaces to expose wood floor systems.</a:t>
            </a:r>
          </a:p>
          <a:p>
            <a:r>
              <a:rPr lang="en-US" b="1" dirty="0" smtClean="0"/>
              <a:t>During all of these controlled experiments where the variables were systematically controlled there were no reliable and repeatable warning signs of collapse. In the real world, the fire service will never respond to two fires that are exactly the same.</a:t>
            </a:r>
          </a:p>
          <a:p>
            <a:endParaRPr lang="en-US"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19712" y="1468437"/>
            <a:ext cx="2695575" cy="2857500"/>
          </a:xfrm>
        </p:spPr>
      </p:pic>
    </p:spTree>
    <p:extLst>
      <p:ext uri="{BB962C8B-B14F-4D97-AF65-F5344CB8AC3E}">
        <p14:creationId xmlns:p14="http://schemas.microsoft.com/office/powerpoint/2010/main" val="2025171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UL</a:t>
            </a:r>
            <a:endParaRPr lang="en-US" dirty="0"/>
          </a:p>
        </p:txBody>
      </p:sp>
      <p:sp>
        <p:nvSpPr>
          <p:cNvPr id="3" name="Content Placeholder 2"/>
          <p:cNvSpPr>
            <a:spLocks noGrp="1"/>
          </p:cNvSpPr>
          <p:nvPr>
            <p:ph idx="1"/>
          </p:nvPr>
        </p:nvSpPr>
        <p:spPr/>
        <p:txBody>
          <a:bodyPr/>
          <a:lstStyle/>
          <a:p>
            <a:r>
              <a:rPr lang="en-US" dirty="0" smtClean="0"/>
              <a:t>The UL report’s stated objectives include the following:</a:t>
            </a:r>
          </a:p>
          <a:p>
            <a:pPr marL="914400" lvl="1" indent="-457200">
              <a:buFont typeface="+mj-lt"/>
              <a:buAutoNum type="arabicPeriod"/>
            </a:pPr>
            <a:r>
              <a:rPr lang="en-US" dirty="0" smtClean="0"/>
              <a:t>Understanding the impact of span, fuel load, ventilation and fire location to system failure.</a:t>
            </a:r>
          </a:p>
          <a:p>
            <a:pPr marL="914400" lvl="1" indent="-457200">
              <a:buFont typeface="+mj-lt"/>
              <a:buAutoNum type="arabicPeriod"/>
            </a:pPr>
            <a:r>
              <a:rPr lang="en-US" dirty="0" smtClean="0"/>
              <a:t>Examine different fire protection methods and develop data to assess their effectiveness.</a:t>
            </a:r>
          </a:p>
          <a:p>
            <a:pPr marL="914400" lvl="1" indent="-457200">
              <a:buFont typeface="+mj-lt"/>
              <a:buAutoNum type="arabicPeriod"/>
            </a:pPr>
            <a:r>
              <a:rPr lang="en-US" dirty="0" smtClean="0"/>
              <a:t>Provide scientific data to substantiate code changes related to residential floor systems to result in improved building fire safety.</a:t>
            </a:r>
          </a:p>
          <a:p>
            <a:pPr marL="914400" lvl="1" indent="-457200">
              <a:buFont typeface="+mj-lt"/>
              <a:buAutoNum type="arabicPeriod"/>
            </a:pPr>
            <a:endParaRPr lang="en-US" dirty="0"/>
          </a:p>
        </p:txBody>
      </p:sp>
    </p:spTree>
    <p:extLst>
      <p:ext uri="{BB962C8B-B14F-4D97-AF65-F5344CB8AC3E}">
        <p14:creationId xmlns:p14="http://schemas.microsoft.com/office/powerpoint/2010/main" val="2549101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UL</a:t>
            </a:r>
            <a:endParaRPr lang="en-US" dirty="0"/>
          </a:p>
        </p:txBody>
      </p:sp>
      <p:sp>
        <p:nvSpPr>
          <p:cNvPr id="4" name="Content Placeholder 3"/>
          <p:cNvSpPr>
            <a:spLocks noGrp="1"/>
          </p:cNvSpPr>
          <p:nvPr>
            <p:ph sz="half" idx="1"/>
          </p:nvPr>
        </p:nvSpPr>
        <p:spPr>
          <a:xfrm>
            <a:off x="457200" y="1200151"/>
            <a:ext cx="8229600" cy="1066799"/>
          </a:xfrm>
        </p:spPr>
        <p:txBody>
          <a:bodyPr>
            <a:normAutofit fontScale="92500" lnSpcReduction="20000"/>
          </a:bodyPr>
          <a:lstStyle/>
          <a:p>
            <a:r>
              <a:rPr lang="en-US" dirty="0" smtClean="0"/>
              <a:t>The UL report first investigated the time to failure of dimensional lumber floor assemblies as shown in Table 23, page 51 </a:t>
            </a:r>
            <a:endParaRPr lang="en-US" dirty="0"/>
          </a:p>
        </p:txBody>
      </p:sp>
      <p:pic>
        <p:nvPicPr>
          <p:cNvPr id="15" name="Content Placeholder 5"/>
          <p:cNvPicPr>
            <a:picLocks noGrp="1"/>
          </p:cNvPicPr>
          <p:nvPr>
            <p:ph sz="half" idx="2"/>
          </p:nvPr>
        </p:nvPicPr>
        <p:blipFill>
          <a:blip r:embed="rId2"/>
          <a:stretch>
            <a:fillRect/>
          </a:stretch>
        </p:blipFill>
        <p:spPr>
          <a:xfrm>
            <a:off x="914400" y="2266950"/>
            <a:ext cx="7010400" cy="2209800"/>
          </a:xfrm>
        </p:spPr>
      </p:pic>
    </p:spTree>
    <p:extLst>
      <p:ext uri="{BB962C8B-B14F-4D97-AF65-F5344CB8AC3E}">
        <p14:creationId xmlns:p14="http://schemas.microsoft.com/office/powerpoint/2010/main" val="3231302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UL</a:t>
            </a:r>
            <a:endParaRPr lang="en-US" dirty="0"/>
          </a:p>
        </p:txBody>
      </p:sp>
      <p:sp>
        <p:nvSpPr>
          <p:cNvPr id="4" name="Content Placeholder 3"/>
          <p:cNvSpPr>
            <a:spLocks noGrp="1"/>
          </p:cNvSpPr>
          <p:nvPr>
            <p:ph idx="1"/>
          </p:nvPr>
        </p:nvSpPr>
        <p:spPr/>
        <p:txBody>
          <a:bodyPr>
            <a:normAutofit fontScale="85000" lnSpcReduction="20000"/>
          </a:bodyPr>
          <a:lstStyle/>
          <a:p>
            <a:r>
              <a:rPr lang="en-US" dirty="0" smtClean="0"/>
              <a:t>The UL report addresses the operational timeframe and includes the following statistics:</a:t>
            </a:r>
          </a:p>
          <a:p>
            <a:pPr lvl="1"/>
            <a:r>
              <a:rPr lang="en-US" dirty="0" smtClean="0">
                <a:latin typeface="Arial Narrow" panose="020B0606020202030204" pitchFamily="34" charset="0"/>
              </a:rPr>
              <a:t>Every fire department has a wide range of response times within their response area depending on factors such as distance from the fire station, type of fire department and time of day just to name a few. In an analysis done by the United States Fire Administration (USFA) in 2006 they conclude, “In most of the analyses done here, response times were less than 5 minutes nearly 50% of the time and less than 8 minutes about 75% of the time. Nationally, average response times were generally less than 8 minutes. The overall 90th percentile, a level often cited in the industry, was less than 11 minutes.” (USFA, 2006)</a:t>
            </a:r>
          </a:p>
          <a:p>
            <a:pPr lvl="1"/>
            <a:r>
              <a:rPr lang="en-US" dirty="0" smtClean="0">
                <a:latin typeface="Arial Narrow" panose="020B0606020202030204" pitchFamily="34" charset="0"/>
              </a:rPr>
              <a:t>These response times don’t take into consideration the time between ignition and notification to the fire department to begin their response. It is important to note that the fire department rarely knows when the fire started. Conservatively for this discussion let’s assume that it takes 4 minutes from the time of ignition, for the fire to be discovered, for the fire department to be notified and for the fire department to begin their response. </a:t>
            </a:r>
            <a:endParaRPr lang="en-US" dirty="0">
              <a:latin typeface="Arial Narrow" panose="020B0606020202030204" pitchFamily="34" charset="0"/>
            </a:endParaRPr>
          </a:p>
        </p:txBody>
      </p:sp>
    </p:spTree>
    <p:extLst>
      <p:ext uri="{BB962C8B-B14F-4D97-AF65-F5344CB8AC3E}">
        <p14:creationId xmlns:p14="http://schemas.microsoft.com/office/powerpoint/2010/main" val="1417804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UL</a:t>
            </a:r>
            <a:endParaRPr lang="en-US" dirty="0"/>
          </a:p>
        </p:txBody>
      </p:sp>
      <p:sp>
        <p:nvSpPr>
          <p:cNvPr id="4" name="Content Placeholder 3"/>
          <p:cNvSpPr>
            <a:spLocks noGrp="1"/>
          </p:cNvSpPr>
          <p:nvPr>
            <p:ph sz="half" idx="1"/>
          </p:nvPr>
        </p:nvSpPr>
        <p:spPr/>
        <p:txBody>
          <a:bodyPr>
            <a:normAutofit fontScale="55000" lnSpcReduction="20000"/>
          </a:bodyPr>
          <a:lstStyle/>
          <a:p>
            <a:r>
              <a:rPr lang="en-US" dirty="0" smtClean="0"/>
              <a:t>The conclusions regarding exception #4, which allows 2-inch by 10-inch nominal lumber or larger to be unprotected, are given on page 64, 66 &amp; 69, see especially the bolded sentences:</a:t>
            </a:r>
          </a:p>
          <a:p>
            <a:pPr lvl="1"/>
            <a:r>
              <a:rPr lang="en-US" b="1" dirty="0" smtClean="0"/>
              <a:t>“…Based on the collapse times from these experiments there is little to no safe operating time for firefighters in a structure with an unprotected dimensional lumber floor system</a:t>
            </a:r>
            <a:r>
              <a:rPr lang="en-US" dirty="0" smtClean="0"/>
              <a:t>.”</a:t>
            </a:r>
          </a:p>
          <a:p>
            <a:pPr lvl="1"/>
            <a:r>
              <a:rPr lang="en-US" dirty="0" smtClean="0"/>
              <a:t>“...</a:t>
            </a:r>
            <a:r>
              <a:rPr lang="en-US" b="1" dirty="0" smtClean="0"/>
              <a:t>Protecting the dimensional lumber as well as engineered lumber floor systems in future code requirements would eliminate this fire performance change in dimensional lumber and provide a more reasonable factor of safety for the fire service</a:t>
            </a:r>
            <a:r>
              <a:rPr lang="en-US" dirty="0" smtClean="0"/>
              <a:t>.”</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34000" y="1276350"/>
            <a:ext cx="2519781" cy="2545234"/>
          </a:xfrm>
        </p:spPr>
      </p:pic>
    </p:spTree>
    <p:extLst>
      <p:ext uri="{BB962C8B-B14F-4D97-AF65-F5344CB8AC3E}">
        <p14:creationId xmlns:p14="http://schemas.microsoft.com/office/powerpoint/2010/main" val="188775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295400" y="1123949"/>
            <a:ext cx="6553200" cy="2677656"/>
          </a:xfrm>
          <a:prstGeom prst="rect">
            <a:avLst/>
          </a:prstGeom>
          <a:solidFill>
            <a:schemeClr val="accent2"/>
          </a:solidFill>
          <a:ln>
            <a:noFill/>
          </a:ln>
          <a:effectLst/>
        </p:spPr>
        <p:txBody>
          <a:bodyPr vert="horz" wrap="square" lIns="228600" tIns="228600" rIns="228600" bIns="228600" numCol="1" anchor="ctr" anchorCtr="0" compatLnSpc="1">
            <a:prstTxWarp prst="textNoShape">
              <a:avLst/>
            </a:prstTxWarp>
            <a:spAutoFit/>
          </a:bodyPr>
          <a:lstStyle/>
          <a:p>
            <a:pPr algn="just" eaLnBrk="0" fontAlgn="base" hangingPunct="0">
              <a:spcBef>
                <a:spcPct val="0"/>
              </a:spcBef>
              <a:spcAft>
                <a:spcPct val="0"/>
              </a:spcAft>
            </a:pPr>
            <a:r>
              <a:rPr lang="en-US" altLang="en-US" b="1" dirty="0" smtClean="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has been the voice of the structural building components industry since 1983, providing educational programs and technical information, disseminating industry news, and facilitating networking opportunities for manufacturers of roof trusses, wall panels and floor trusses. </a:t>
            </a:r>
            <a:r>
              <a:rPr lang="en-US" altLang="en-US" b="1" dirty="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endeavors to expand component manufacturers’ market share and enhance the professionalism of the component manufacturing industry</a:t>
            </a:r>
            <a:r>
              <a:rPr lang="en-US" altLang="en-US" dirty="0" smtClean="0">
                <a:solidFill>
                  <a:schemeClr val="bg1"/>
                </a:solidFill>
                <a:latin typeface="Segoe UI" panose="020B0502040204020203" pitchFamily="34" charset="0"/>
                <a:cs typeface="Segoe UI" panose="020B0502040204020203" pitchFamily="34" charset="0"/>
              </a:rPr>
              <a:t>.</a:t>
            </a:r>
          </a:p>
        </p:txBody>
      </p:sp>
      <p:sp>
        <p:nvSpPr>
          <p:cNvPr id="12" name="TextBox 11"/>
          <p:cNvSpPr txBox="1"/>
          <p:nvPr/>
        </p:nvSpPr>
        <p:spPr>
          <a:xfrm>
            <a:off x="1961028" y="4095750"/>
            <a:ext cx="5221942" cy="307777"/>
          </a:xfrm>
          <a:prstGeom prst="rect">
            <a:avLst/>
          </a:prstGeom>
          <a:noFill/>
        </p:spPr>
        <p:txBody>
          <a:bodyPr wrap="none" rtlCol="0">
            <a:spAutoFit/>
          </a:bodyPr>
          <a:lstStyle/>
          <a:p>
            <a:pPr algn="ctr"/>
            <a:r>
              <a:rPr lang="en-US" altLang="en-US" sz="1400" dirty="0" smtClean="0">
                <a:latin typeface="Segoe UI" panose="020B0502040204020203" pitchFamily="34" charset="0"/>
                <a:cs typeface="Segoe UI" panose="020B0502040204020203" pitchFamily="34" charset="0"/>
              </a:rPr>
              <a:t>Copyright © 2017 Structural Building Components Association. </a:t>
            </a:r>
          </a:p>
        </p:txBody>
      </p:sp>
    </p:spTree>
    <p:extLst>
      <p:ext uri="{BB962C8B-B14F-4D97-AF65-F5344CB8AC3E}">
        <p14:creationId xmlns:p14="http://schemas.microsoft.com/office/powerpoint/2010/main" val="2173987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UL</a:t>
            </a:r>
            <a:endParaRPr lang="en-US" dirty="0"/>
          </a:p>
        </p:txBody>
      </p:sp>
      <p:sp>
        <p:nvSpPr>
          <p:cNvPr id="4" name="Content Placeholder 3"/>
          <p:cNvSpPr>
            <a:spLocks noGrp="1"/>
          </p:cNvSpPr>
          <p:nvPr>
            <p:ph sz="half" idx="1"/>
          </p:nvPr>
        </p:nvSpPr>
        <p:spPr>
          <a:xfrm>
            <a:off x="457200" y="1200150"/>
            <a:ext cx="4038600" cy="3505199"/>
          </a:xfrm>
        </p:spPr>
        <p:txBody>
          <a:bodyPr>
            <a:normAutofit fontScale="47500" lnSpcReduction="20000"/>
          </a:bodyPr>
          <a:lstStyle/>
          <a:p>
            <a:r>
              <a:rPr lang="en-US" dirty="0" smtClean="0"/>
              <a:t>“This assumes the fire is witnessed, called into the fire department, the fire department is dispatched, the fire department arrives and the fire department begins their firefighting operation in 8 minutes. While possible, this is not the case for the majority of fires that occur across the United States. </a:t>
            </a:r>
            <a:r>
              <a:rPr lang="en-US" b="1" dirty="0" smtClean="0"/>
              <a:t>This emphasizes the importance of protecting all types of flooring system, including dimensional lumber</a:t>
            </a:r>
            <a:r>
              <a:rPr lang="en-US" dirty="0" smtClean="0"/>
              <a:t>.”</a:t>
            </a:r>
          </a:p>
          <a:p>
            <a:r>
              <a:rPr lang="en-US" dirty="0" smtClean="0"/>
              <a:t>There are several exceptions in the code language that were examined in this research project. </a:t>
            </a:r>
            <a:r>
              <a:rPr lang="en-US" b="1" dirty="0" smtClean="0"/>
              <a:t>One exception is that there is no protection required for dimensional lumber floor systems. This research study provides data to substantiate the need to protect dimensional lumber floor systems to improve firefighter safety</a:t>
            </a:r>
            <a:r>
              <a:rPr lang="en-US" dirty="0" smtClean="0"/>
              <a:t>. The second exception examined was the allowance of an exposed 80 ft</a:t>
            </a:r>
            <a:r>
              <a:rPr lang="en-US" baseline="30000" dirty="0" smtClean="0"/>
              <a:t>2</a:t>
            </a:r>
            <a:r>
              <a:rPr lang="en-US" dirty="0" smtClean="0"/>
              <a:t> exposed area. Limiting the fuel load in relation to the exposed floor area or placing the exposed floor area in a separate room from the finished section of the basement would increase the safety when the floor area must be exposed.</a:t>
            </a:r>
            <a:endParaRPr lang="en-US" dirty="0"/>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276350"/>
            <a:ext cx="2519781" cy="2545234"/>
          </a:xfrm>
          <a:prstGeom prst="rect">
            <a:avLst/>
          </a:prstGeom>
        </p:spPr>
      </p:pic>
    </p:spTree>
    <p:extLst>
      <p:ext uri="{BB962C8B-B14F-4D97-AF65-F5344CB8AC3E}">
        <p14:creationId xmlns:p14="http://schemas.microsoft.com/office/powerpoint/2010/main" val="2758949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SBCA Testing</a:t>
            </a:r>
            <a:endParaRPr lang="en-US" dirty="0"/>
          </a:p>
        </p:txBody>
      </p:sp>
      <p:sp>
        <p:nvSpPr>
          <p:cNvPr id="3" name="Content Placeholder 2"/>
          <p:cNvSpPr>
            <a:spLocks noGrp="1"/>
          </p:cNvSpPr>
          <p:nvPr>
            <p:ph sz="half" idx="1"/>
          </p:nvPr>
        </p:nvSpPr>
        <p:spPr>
          <a:xfrm>
            <a:off x="457200" y="1200151"/>
            <a:ext cx="3429000" cy="3429000"/>
          </a:xfrm>
        </p:spPr>
        <p:txBody>
          <a:bodyPr>
            <a:normAutofit fontScale="62500" lnSpcReduction="20000"/>
          </a:bodyPr>
          <a:lstStyle/>
          <a:p>
            <a:r>
              <a:rPr lang="en-US" dirty="0"/>
              <a:t>SBCA recently undertook testing at NGC Testing Services (NGC), an International Accreditation Service (ICC-IAS) accredited ISO/IEC 17025 </a:t>
            </a:r>
            <a:r>
              <a:rPr lang="en-US" i="1" dirty="0"/>
              <a:t>ASTM E119</a:t>
            </a:r>
            <a:r>
              <a:rPr lang="en-US" dirty="0"/>
              <a:t> fire testing facility. </a:t>
            </a:r>
            <a:endParaRPr lang="en-US" dirty="0" smtClean="0"/>
          </a:p>
          <a:p>
            <a:r>
              <a:rPr lang="en-US" dirty="0" smtClean="0"/>
              <a:t>SBCA </a:t>
            </a:r>
            <a:r>
              <a:rPr lang="en-US" dirty="0"/>
              <a:t>chose to test at NGC versus UL so the SBCA </a:t>
            </a:r>
            <a:r>
              <a:rPr lang="en-US" i="1" dirty="0"/>
              <a:t>ASTM E119</a:t>
            </a:r>
            <a:r>
              <a:rPr lang="en-US" dirty="0"/>
              <a:t> test procedure and resulting test data would be an independent assessment of floor assembly performance. </a:t>
            </a:r>
            <a:endParaRPr lang="en-US" dirty="0" smtClean="0"/>
          </a:p>
        </p:txBody>
      </p:sp>
      <p:pic>
        <p:nvPicPr>
          <p:cNvPr id="6" name="Content Placeholder 5"/>
          <p:cNvPicPr>
            <a:picLocks noGrp="1"/>
          </p:cNvPicPr>
          <p:nvPr>
            <p:ph sz="half" idx="2"/>
          </p:nvPr>
        </p:nvPicPr>
        <p:blipFill rotWithShape="1">
          <a:blip r:embed="rId2"/>
          <a:srcRect l="3331"/>
          <a:stretch/>
        </p:blipFill>
        <p:spPr bwMode="auto">
          <a:xfrm>
            <a:off x="3881169" y="1504950"/>
            <a:ext cx="5186631" cy="251044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1676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SBCA Testing</a:t>
            </a:r>
            <a:endParaRPr lang="en-US" dirty="0"/>
          </a:p>
        </p:txBody>
      </p:sp>
      <p:sp>
        <p:nvSpPr>
          <p:cNvPr id="3" name="Content Placeholder 2"/>
          <p:cNvSpPr>
            <a:spLocks noGrp="1"/>
          </p:cNvSpPr>
          <p:nvPr>
            <p:ph sz="half" idx="1"/>
          </p:nvPr>
        </p:nvSpPr>
        <p:spPr>
          <a:xfrm>
            <a:off x="457200" y="1200151"/>
            <a:ext cx="3429000" cy="3394472"/>
          </a:xfrm>
        </p:spPr>
        <p:txBody>
          <a:bodyPr>
            <a:normAutofit fontScale="85000" lnSpcReduction="20000"/>
          </a:bodyPr>
          <a:lstStyle/>
          <a:p>
            <a:r>
              <a:rPr lang="en-US" dirty="0" smtClean="0"/>
              <a:t>SBCA </a:t>
            </a:r>
            <a:r>
              <a:rPr lang="en-US" dirty="0"/>
              <a:t>testing found unprotected 2x10 floor assembly performance was 10:35 minutes. </a:t>
            </a:r>
            <a:endParaRPr lang="en-US" dirty="0" smtClean="0"/>
          </a:p>
          <a:p>
            <a:r>
              <a:rPr lang="en-US" dirty="0" smtClean="0"/>
              <a:t>This </a:t>
            </a:r>
            <a:r>
              <a:rPr lang="en-US" dirty="0"/>
              <a:t>result confirms the UL testing results for dimension lumber and </a:t>
            </a:r>
            <a:r>
              <a:rPr lang="en-US" dirty="0" smtClean="0"/>
              <a:t>I-joists </a:t>
            </a:r>
            <a:r>
              <a:rPr lang="en-US" dirty="0"/>
              <a:t>and adds information regarding </a:t>
            </a:r>
            <a:r>
              <a:rPr lang="en-US" dirty="0" smtClean="0"/>
              <a:t>trusses. </a:t>
            </a:r>
          </a:p>
          <a:p>
            <a:endParaRPr lang="en-US" dirty="0"/>
          </a:p>
        </p:txBody>
      </p:sp>
      <p:pic>
        <p:nvPicPr>
          <p:cNvPr id="6" name="Content Placeholder 5"/>
          <p:cNvPicPr>
            <a:picLocks noGrp="1"/>
          </p:cNvPicPr>
          <p:nvPr>
            <p:ph sz="half" idx="2"/>
          </p:nvPr>
        </p:nvPicPr>
        <p:blipFill rotWithShape="1">
          <a:blip r:embed="rId2"/>
          <a:srcRect l="3331"/>
          <a:stretch/>
        </p:blipFill>
        <p:spPr bwMode="auto">
          <a:xfrm>
            <a:off x="3881169" y="1504950"/>
            <a:ext cx="5186631" cy="251044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4740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SBCA Testing</a:t>
            </a:r>
            <a:endParaRPr lang="en-US" dirty="0"/>
          </a:p>
        </p:txBody>
      </p:sp>
      <p:sp>
        <p:nvSpPr>
          <p:cNvPr id="3" name="Content Placeholder 2"/>
          <p:cNvSpPr>
            <a:spLocks noGrp="1"/>
          </p:cNvSpPr>
          <p:nvPr>
            <p:ph sz="half" idx="1"/>
          </p:nvPr>
        </p:nvSpPr>
        <p:spPr>
          <a:xfrm>
            <a:off x="457200" y="1200151"/>
            <a:ext cx="3429000" cy="3394472"/>
          </a:xfrm>
        </p:spPr>
        <p:txBody>
          <a:bodyPr>
            <a:normAutofit fontScale="85000" lnSpcReduction="20000"/>
          </a:bodyPr>
          <a:lstStyle/>
          <a:p>
            <a:r>
              <a:rPr lang="en-US" dirty="0"/>
              <a:t>Testing illustrates metal plate connected wood floor trusses with </a:t>
            </a:r>
            <a:r>
              <a:rPr lang="en-US" dirty="0" err="1"/>
              <a:t>strongbacks</a:t>
            </a:r>
            <a:r>
              <a:rPr lang="en-US" dirty="0"/>
              <a:t> perform similarly to 2x10 wood joists. </a:t>
            </a:r>
          </a:p>
          <a:p>
            <a:r>
              <a:rPr lang="en-US" dirty="0"/>
              <a:t>However, neither meets the expected 15 minutes of fire performance.</a:t>
            </a:r>
          </a:p>
          <a:p>
            <a:endParaRPr lang="en-US" dirty="0"/>
          </a:p>
        </p:txBody>
      </p:sp>
      <p:pic>
        <p:nvPicPr>
          <p:cNvPr id="6" name="Content Placeholder 5"/>
          <p:cNvPicPr>
            <a:picLocks noGrp="1"/>
          </p:cNvPicPr>
          <p:nvPr>
            <p:ph sz="half" idx="2"/>
          </p:nvPr>
        </p:nvPicPr>
        <p:blipFill rotWithShape="1">
          <a:blip r:embed="rId2"/>
          <a:srcRect l="3331"/>
          <a:stretch/>
        </p:blipFill>
        <p:spPr bwMode="auto">
          <a:xfrm>
            <a:off x="3881169" y="1504950"/>
            <a:ext cx="5186631" cy="251044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8352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smtClean="0"/>
              <a:t>The following practices are STRONGLY recommended based on test data and good science: </a:t>
            </a:r>
          </a:p>
          <a:p>
            <a:pPr lvl="1"/>
            <a:r>
              <a:rPr lang="en-US" dirty="0" smtClean="0"/>
              <a:t>Use ½” gypsum wallboard on all unprotected structural elements </a:t>
            </a:r>
          </a:p>
          <a:p>
            <a:pPr lvl="2"/>
            <a:r>
              <a:rPr lang="en-US" dirty="0" smtClean="0"/>
              <a:t>Excluding uninhabited or mechanical spaces.</a:t>
            </a:r>
          </a:p>
          <a:p>
            <a:pPr lvl="1"/>
            <a:r>
              <a:rPr lang="en-US" dirty="0" smtClean="0"/>
              <a:t>Use automatic sprinklers throughout.</a:t>
            </a:r>
          </a:p>
          <a:p>
            <a:pPr lvl="1"/>
            <a:endParaRPr lang="en-US" dirty="0"/>
          </a:p>
        </p:txBody>
      </p:sp>
      <p:pic>
        <p:nvPicPr>
          <p:cNvPr id="1028" name="Picture 4" descr="Image result for sprinkler dryw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6573" y="1078635"/>
            <a:ext cx="2743200" cy="182508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Content Placeholder 2"/>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ackgroundRemoval t="0" b="98828" l="0" r="99870"/>
                    </a14:imgEffect>
                  </a14:imgLayer>
                </a14:imgProps>
              </a:ext>
              <a:ext uri="{28A0092B-C50C-407E-A947-70E740481C1C}">
                <a14:useLocalDpi xmlns:a14="http://schemas.microsoft.com/office/drawing/2010/main" val="0"/>
              </a:ext>
            </a:extLst>
          </a:blip>
          <a:stretch>
            <a:fillRect/>
          </a:stretch>
        </p:blipFill>
        <p:spPr>
          <a:xfrm>
            <a:off x="6740127" y="2038350"/>
            <a:ext cx="2403873" cy="2403873"/>
          </a:xfrm>
        </p:spPr>
      </p:pic>
    </p:spTree>
    <p:extLst>
      <p:ext uri="{BB962C8B-B14F-4D97-AF65-F5344CB8AC3E}">
        <p14:creationId xmlns:p14="http://schemas.microsoft.com/office/powerpoint/2010/main" val="3686205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intumescent paint joists"/>
          <p:cNvPicPr>
            <a:picLocks noChangeAspect="1" noChangeArrowheads="1"/>
          </p:cNvPicPr>
          <p:nvPr/>
        </p:nvPicPr>
        <p:blipFill rotWithShape="1">
          <a:blip r:embed="rId2">
            <a:extLst>
              <a:ext uri="{28A0092B-C50C-407E-A947-70E740481C1C}">
                <a14:useLocalDpi xmlns:a14="http://schemas.microsoft.com/office/drawing/2010/main" val="0"/>
              </a:ext>
            </a:extLst>
          </a:blip>
          <a:srcRect t="35660" b="3992"/>
          <a:stretch/>
        </p:blipFill>
        <p:spPr bwMode="auto">
          <a:xfrm>
            <a:off x="5257800" y="2951519"/>
            <a:ext cx="2892425" cy="16764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Image result for 2x10 basement floor jois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922866"/>
            <a:ext cx="2892425" cy="192828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Conclusion</a:t>
            </a:r>
            <a:endParaRPr lang="en-US" dirty="0"/>
          </a:p>
        </p:txBody>
      </p:sp>
      <p:sp>
        <p:nvSpPr>
          <p:cNvPr id="4" name="Content Placeholder 3"/>
          <p:cNvSpPr>
            <a:spLocks noGrp="1"/>
          </p:cNvSpPr>
          <p:nvPr>
            <p:ph sz="half" idx="1"/>
          </p:nvPr>
        </p:nvSpPr>
        <p:spPr/>
        <p:txBody>
          <a:bodyPr>
            <a:normAutofit fontScale="70000" lnSpcReduction="20000"/>
          </a:bodyPr>
          <a:lstStyle/>
          <a:p>
            <a:pPr lvl="0"/>
            <a:r>
              <a:rPr lang="en-US" smtClean="0"/>
              <a:t>The following practices are NOT advisable based on test data and good science: </a:t>
            </a:r>
          </a:p>
          <a:p>
            <a:pPr lvl="1"/>
            <a:r>
              <a:rPr lang="en-US" smtClean="0"/>
              <a:t>Unprotected 2x10 floor assemblies</a:t>
            </a:r>
          </a:p>
          <a:p>
            <a:pPr lvl="2"/>
            <a:r>
              <a:rPr lang="en-US" smtClean="0"/>
              <a:t>Use of 2x10 joists also effectively and arbitrarily limits the use of trusses and I-joists</a:t>
            </a:r>
          </a:p>
          <a:p>
            <a:pPr lvl="1"/>
            <a:r>
              <a:rPr lang="en-US" smtClean="0"/>
              <a:t>Use of current dimensional lumber for joists</a:t>
            </a:r>
          </a:p>
          <a:p>
            <a:pPr lvl="2"/>
            <a:r>
              <a:rPr lang="en-US" smtClean="0"/>
              <a:t>Does not perform in fire conditions like older dimensional lumber</a:t>
            </a:r>
          </a:p>
          <a:p>
            <a:pPr lvl="1"/>
            <a:r>
              <a:rPr lang="en-US" smtClean="0"/>
              <a:t>Fire retardants or intumescent coatings intended to provide equivalent protection to a ½” layer of gypsum</a:t>
            </a:r>
            <a:endParaRPr lang="en-US" dirty="0"/>
          </a:p>
        </p:txBody>
      </p:sp>
      <p:pic>
        <p:nvPicPr>
          <p:cNvPr id="2052" name="Picture 4" descr="Image result for red x"/>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7104063" y="1831180"/>
            <a:ext cx="2039937" cy="2039937"/>
          </a:xfrm>
        </p:spPr>
      </p:pic>
    </p:spTree>
    <p:extLst>
      <p:ext uri="{BB962C8B-B14F-4D97-AF65-F5344CB8AC3E}">
        <p14:creationId xmlns:p14="http://schemas.microsoft.com/office/powerpoint/2010/main" val="826722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a:t>
            </a:r>
            <a:endParaRPr lang="en-US" dirty="0"/>
          </a:p>
        </p:txBody>
      </p:sp>
      <p:sp>
        <p:nvSpPr>
          <p:cNvPr id="4" name="Content Placeholder 3"/>
          <p:cNvSpPr>
            <a:spLocks noGrp="1"/>
          </p:cNvSpPr>
          <p:nvPr>
            <p:ph sz="half" idx="1"/>
          </p:nvPr>
        </p:nvSpPr>
        <p:spPr/>
        <p:txBody>
          <a:bodyPr>
            <a:normAutofit fontScale="70000" lnSpcReduction="20000"/>
          </a:bodyPr>
          <a:lstStyle/>
          <a:p>
            <a:r>
              <a:rPr lang="en-US" dirty="0" smtClean="0"/>
              <a:t>If a fire fighter dies on an unprotected 2x10 floor, that may invite questions of responsibility from policy-makers: </a:t>
            </a:r>
          </a:p>
          <a:p>
            <a:pPr lvl="1"/>
            <a:r>
              <a:rPr lang="en-US" dirty="0" smtClean="0"/>
              <a:t>Could this public policy be classified as negligent, considering the supporting test results?</a:t>
            </a:r>
          </a:p>
          <a:p>
            <a:pPr lvl="1"/>
            <a:r>
              <a:rPr lang="en-US" dirty="0" smtClean="0"/>
              <a:t>How do policy-makers evaluate the risks, given it is their job to safeguard public safety, health and general welfare?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8988" y="1200150"/>
            <a:ext cx="3797024" cy="3394075"/>
          </a:xfrm>
        </p:spPr>
      </p:pic>
    </p:spTree>
    <p:extLst>
      <p:ext uri="{BB962C8B-B14F-4D97-AF65-F5344CB8AC3E}">
        <p14:creationId xmlns:p14="http://schemas.microsoft.com/office/powerpoint/2010/main" val="1131468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Jurisdictions should not </a:t>
            </a:r>
            <a:r>
              <a:rPr lang="en-US" dirty="0"/>
              <a:t>adopt 2012 IRC Section R501.3 or 2015 IRC Section R302.13</a:t>
            </a:r>
          </a:p>
          <a:p>
            <a:r>
              <a:rPr lang="en-US" dirty="0" smtClean="0"/>
              <a:t>Regardless of local building code adoption, </a:t>
            </a:r>
            <a:r>
              <a:rPr lang="en-US" b="1" u="sng" dirty="0" smtClean="0"/>
              <a:t>ceiling protection in wooden floor assemblies is strongly advised</a:t>
            </a:r>
            <a:r>
              <a:rPr lang="en-US" b="1" dirty="0" smtClean="0"/>
              <a:t> </a:t>
            </a:r>
            <a:r>
              <a:rPr lang="en-US" dirty="0" smtClean="0"/>
              <a:t>based on testing and good science. </a:t>
            </a:r>
          </a:p>
          <a:p>
            <a:r>
              <a:rPr lang="en-US" dirty="0" smtClean="0"/>
              <a:t>In </a:t>
            </a:r>
            <a:r>
              <a:rPr lang="en-US" dirty="0"/>
              <a:t>jurisdictions that are evaluating adoption of the 2012 or 2015 </a:t>
            </a:r>
            <a:r>
              <a:rPr lang="en-US" i="1" dirty="0"/>
              <a:t>IRC</a:t>
            </a:r>
            <a:r>
              <a:rPr lang="en-US" dirty="0"/>
              <a:t> </a:t>
            </a:r>
            <a:r>
              <a:rPr lang="en-US" b="1" u="sng" dirty="0"/>
              <a:t>we highly recommend they eliminate exception number 4, thus requiring all floor systems to include ceiling protection</a:t>
            </a:r>
            <a:r>
              <a:rPr lang="en-US" b="1" u="sng" dirty="0" smtClean="0"/>
              <a:t>.</a:t>
            </a:r>
          </a:p>
          <a:p>
            <a:endParaRPr lang="en-US" b="1" u="sng" dirty="0"/>
          </a:p>
          <a:p>
            <a:endParaRPr lang="en-US" dirty="0"/>
          </a:p>
        </p:txBody>
      </p:sp>
    </p:spTree>
    <p:extLst>
      <p:ext uri="{BB962C8B-B14F-4D97-AF65-F5344CB8AC3E}">
        <p14:creationId xmlns:p14="http://schemas.microsoft.com/office/powerpoint/2010/main" val="1910660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Underwriters Laboratories, Improving Fire Safety by Understanding the Fire Performance of Engineered Floor Systems and Providing the Fire Service with Information for Tactical Decision Making, 2012. </a:t>
            </a:r>
            <a:r>
              <a:rPr lang="en-US" u="sng" dirty="0">
                <a:hlinkClick r:id="rId2"/>
              </a:rPr>
              <a:t>Available online</a:t>
            </a:r>
            <a:r>
              <a:rPr lang="en-US" dirty="0"/>
              <a:t>.</a:t>
            </a:r>
          </a:p>
          <a:p>
            <a:r>
              <a:rPr lang="en-US" dirty="0"/>
              <a:t>NGC Testing Services, Reports FC-853, FC-858, FC855, FC-854, FC-855, FC-856, March, 2015 </a:t>
            </a:r>
          </a:p>
          <a:p>
            <a:r>
              <a:rPr lang="en-US" dirty="0"/>
              <a:t>National Institute for Occupational Safety and Health Report </a:t>
            </a:r>
            <a:r>
              <a:rPr lang="en-US" u="sng" dirty="0">
                <a:hlinkClick r:id="rId3"/>
              </a:rPr>
              <a:t>F2006-26</a:t>
            </a:r>
            <a:r>
              <a:rPr lang="en-US" dirty="0"/>
              <a:t>. July, 2007.</a:t>
            </a:r>
          </a:p>
          <a:p>
            <a:r>
              <a:rPr lang="en-US" dirty="0"/>
              <a:t>National Institute for Occupational Safety and Health Report </a:t>
            </a:r>
            <a:r>
              <a:rPr lang="en-US" u="sng" dirty="0">
                <a:hlinkClick r:id="rId4"/>
              </a:rPr>
              <a:t>F2007-12</a:t>
            </a:r>
            <a:r>
              <a:rPr lang="en-US" dirty="0"/>
              <a:t>, May, 2008.</a:t>
            </a:r>
          </a:p>
          <a:p>
            <a:r>
              <a:rPr lang="en-US" dirty="0"/>
              <a:t>National Institute for Occupational Safety and Health Report </a:t>
            </a:r>
            <a:r>
              <a:rPr lang="en-US" u="sng" dirty="0">
                <a:hlinkClick r:id="rId5"/>
              </a:rPr>
              <a:t>F2006-24</a:t>
            </a:r>
            <a:r>
              <a:rPr lang="en-US" dirty="0"/>
              <a:t>, September, 2007.</a:t>
            </a:r>
          </a:p>
          <a:p>
            <a:r>
              <a:rPr lang="en-US" dirty="0"/>
              <a:t>National Institute for Occupational Safety and Health Report </a:t>
            </a:r>
            <a:r>
              <a:rPr lang="en-US" u="sng" dirty="0">
                <a:hlinkClick r:id="rId6"/>
              </a:rPr>
              <a:t>F2007-07</a:t>
            </a:r>
            <a:r>
              <a:rPr lang="en-US" dirty="0"/>
              <a:t>, November, 2007.</a:t>
            </a:r>
          </a:p>
          <a:p>
            <a:r>
              <a:rPr lang="en-US" dirty="0"/>
              <a:t>National Institute for Occupational Safety and Health Alert, “Preventing Injuries and Deaths of Fire Fighters due to Truss System Failures”. </a:t>
            </a:r>
            <a:r>
              <a:rPr lang="en-US" u="sng" dirty="0">
                <a:hlinkClick r:id="rId7"/>
              </a:rPr>
              <a:t>Available online</a:t>
            </a:r>
            <a:r>
              <a:rPr lang="en-US" dirty="0" smtClean="0"/>
              <a:t>.</a:t>
            </a:r>
            <a:endParaRPr lang="en-US" dirty="0"/>
          </a:p>
        </p:txBody>
      </p:sp>
    </p:spTree>
    <p:extLst>
      <p:ext uri="{BB962C8B-B14F-4D97-AF65-F5344CB8AC3E}">
        <p14:creationId xmlns:p14="http://schemas.microsoft.com/office/powerpoint/2010/main" val="1525433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dirty="0"/>
              <a:t>NIST, Examination of the Thermal Conditions of a Wood Floor Assembly above a Compartment Fire, Tech Note 1709, 2011. </a:t>
            </a:r>
            <a:r>
              <a:rPr lang="en-US" u="sng" dirty="0">
                <a:hlinkClick r:id="rId2"/>
              </a:rPr>
              <a:t>Available online</a:t>
            </a:r>
            <a:r>
              <a:rPr lang="en-US" dirty="0"/>
              <a:t>.</a:t>
            </a:r>
          </a:p>
          <a:p>
            <a:r>
              <a:rPr lang="en-US" dirty="0"/>
              <a:t>National Institute for Occupational Safety and Health Workplace Solutions, Preventing Deaths and Injuries of Fire Fighters Working Above Fire-Damaged Floors, February, 2009. </a:t>
            </a:r>
            <a:r>
              <a:rPr lang="en-US" u="sng" dirty="0">
                <a:hlinkClick r:id="rId3"/>
              </a:rPr>
              <a:t>Available online</a:t>
            </a:r>
            <a:r>
              <a:rPr lang="en-US" dirty="0"/>
              <a:t>.</a:t>
            </a:r>
          </a:p>
          <a:p>
            <a:r>
              <a:rPr lang="en-US" dirty="0"/>
              <a:t>National Research of Canada, Institute for Research in Construction; Fire performance of Houses, Phase I, Study of Unprotected Floor Assemblies in Basement Fire Scenarios, December, 2008. </a:t>
            </a:r>
            <a:r>
              <a:rPr lang="en-US" u="sng" dirty="0">
                <a:hlinkClick r:id="rId4"/>
              </a:rPr>
              <a:t>Available online</a:t>
            </a:r>
            <a:r>
              <a:rPr lang="en-US" u="sng" dirty="0"/>
              <a:t>.</a:t>
            </a:r>
            <a:endParaRPr lang="en-US" dirty="0"/>
          </a:p>
          <a:p>
            <a:r>
              <a:rPr lang="en-US" dirty="0"/>
              <a:t>National Research of Canada, Performance of Protected Ceiling/Floor Assemblies and Impact on Tenability with a Basement Fire Scenario, </a:t>
            </a:r>
            <a:r>
              <a:rPr lang="en-US" i="1" dirty="0"/>
              <a:t>IRC</a:t>
            </a:r>
            <a:r>
              <a:rPr lang="en-US" dirty="0"/>
              <a:t>-RR-307, 2011. </a:t>
            </a:r>
            <a:r>
              <a:rPr lang="en-US" u="sng" dirty="0">
                <a:hlinkClick r:id="rId5"/>
              </a:rPr>
              <a:t>Available online</a:t>
            </a:r>
            <a:r>
              <a:rPr lang="en-US" u="sng" dirty="0"/>
              <a:t>.</a:t>
            </a:r>
            <a:endParaRPr lang="en-US" dirty="0"/>
          </a:p>
          <a:p>
            <a:r>
              <a:rPr lang="en-US" dirty="0"/>
              <a:t>Tyco Industries, A Technical Analysis: The Performance of Composite Wood Joists Under Realistic Fire Conditions, September 2008. </a:t>
            </a:r>
            <a:r>
              <a:rPr lang="en-US" u="sng" dirty="0">
                <a:hlinkClick r:id="rId6"/>
              </a:rPr>
              <a:t>Available online</a:t>
            </a:r>
            <a:r>
              <a:rPr lang="en-US" u="sng" dirty="0"/>
              <a:t>.</a:t>
            </a:r>
            <a:endParaRPr lang="en-US" dirty="0"/>
          </a:p>
          <a:p>
            <a:r>
              <a:rPr lang="en-US" dirty="0"/>
              <a:t>Underwriters Laboratories, Structural Stability of Engineered Lumber in Fire Conditions, September 30, 2008. </a:t>
            </a:r>
            <a:r>
              <a:rPr lang="en-US" u="sng" dirty="0">
                <a:hlinkClick r:id="rId7"/>
              </a:rPr>
              <a:t>Available online</a:t>
            </a:r>
            <a:r>
              <a:rPr lang="en-US" u="sng" dirty="0"/>
              <a:t>.</a:t>
            </a:r>
            <a:endParaRPr lang="en-US" dirty="0"/>
          </a:p>
          <a:p>
            <a:r>
              <a:rPr lang="en-US" i="1" dirty="0"/>
              <a:t>International Residential Code</a:t>
            </a:r>
            <a:r>
              <a:rPr lang="en-US" dirty="0"/>
              <a:t>, </a:t>
            </a:r>
            <a:r>
              <a:rPr lang="en-US" u="sng" dirty="0">
                <a:hlinkClick r:id="rId8"/>
              </a:rPr>
              <a:t>2012</a:t>
            </a:r>
            <a:r>
              <a:rPr lang="en-US" dirty="0"/>
              <a:t> &amp; </a:t>
            </a:r>
            <a:r>
              <a:rPr lang="en-US" u="sng" dirty="0">
                <a:hlinkClick r:id="rId9"/>
              </a:rPr>
              <a:t>2015</a:t>
            </a:r>
            <a:r>
              <a:rPr lang="en-US" dirty="0"/>
              <a:t>, by the International Code Council. </a:t>
            </a:r>
          </a:p>
        </p:txBody>
      </p:sp>
    </p:spTree>
    <p:extLst>
      <p:ext uri="{BB962C8B-B14F-4D97-AF65-F5344CB8AC3E}">
        <p14:creationId xmlns:p14="http://schemas.microsoft.com/office/powerpoint/2010/main" val="926794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Structural Building Components Association (SBCA) and its members strongly believe in </a:t>
            </a:r>
            <a:r>
              <a:rPr lang="en-US" dirty="0" smtClean="0"/>
              <a:t>providing </a:t>
            </a:r>
            <a:r>
              <a:rPr lang="en-US" dirty="0"/>
              <a:t>structural building component solutions that safeguard the public health, safety and general welfare, while serving the general public’s desire to have affordable and environmentally responsible built construction. </a:t>
            </a:r>
          </a:p>
        </p:txBody>
      </p:sp>
      <p:pic>
        <p:nvPicPr>
          <p:cNvPr id="1026" name="Picture 2" descr="https://www.sbcindustry.com/sites/default/files/uploads/SBCA/dsc_0186_photoshopped.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592918"/>
            <a:ext cx="4038600" cy="260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437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Other SBCA information on this subject:</a:t>
            </a:r>
          </a:p>
          <a:p>
            <a:pPr lvl="1"/>
            <a:r>
              <a:rPr lang="en-US" u="sng" dirty="0">
                <a:hlinkClick r:id="rId2"/>
              </a:rPr>
              <a:t>SBCA’s R501.3 and R302.13 Resource Page</a:t>
            </a:r>
            <a:r>
              <a:rPr lang="en-US" dirty="0"/>
              <a:t> </a:t>
            </a:r>
          </a:p>
          <a:p>
            <a:pPr lvl="1"/>
            <a:r>
              <a:rPr lang="en-US" u="sng" dirty="0">
                <a:hlinkClick r:id="rId3"/>
              </a:rPr>
              <a:t>Answering the Question: What Is Equivalent Protection to a 1/2-inch Gypsum Wallboard Membrane?</a:t>
            </a:r>
            <a:endParaRPr lang="en-US" dirty="0"/>
          </a:p>
          <a:p>
            <a:pPr lvl="1"/>
            <a:r>
              <a:rPr lang="en-US" u="sng" dirty="0">
                <a:hlinkClick r:id="rId4"/>
              </a:rPr>
              <a:t>SBCA’s Views on Creating Fair Code Policy in Contrast to the AWC &amp; NAHB Proposal Effectively Banning Floor Truss and I-joist Use</a:t>
            </a:r>
            <a:r>
              <a:rPr lang="en-US" dirty="0"/>
              <a:t> </a:t>
            </a:r>
          </a:p>
          <a:p>
            <a:pPr lvl="1"/>
            <a:r>
              <a:rPr lang="en-US" u="sng" dirty="0">
                <a:hlinkClick r:id="rId5"/>
              </a:rPr>
              <a:t>NIOSH Data Affirms AWC/NAHB Approach to Firefighter Safety not Fact Based </a:t>
            </a:r>
            <a:endParaRPr lang="en-US" dirty="0"/>
          </a:p>
          <a:p>
            <a:pPr lvl="1"/>
            <a:r>
              <a:rPr lang="en-US" u="sng" dirty="0">
                <a:hlinkClick r:id="rId5"/>
              </a:rPr>
              <a:t>AWC &amp; NAHB Author Original Code Change Proposals Effectively Banning Floor Truss and I-joist Use </a:t>
            </a:r>
            <a:endParaRPr lang="en-US" dirty="0"/>
          </a:p>
          <a:p>
            <a:pPr lvl="1"/>
            <a:r>
              <a:rPr lang="en-US" u="sng" dirty="0">
                <a:hlinkClick r:id="rId6"/>
              </a:rPr>
              <a:t>How Floor Trusses Became an Endangered Species, the Politics of it All</a:t>
            </a:r>
            <a:r>
              <a:rPr lang="en-US" dirty="0"/>
              <a:t> </a:t>
            </a:r>
          </a:p>
          <a:p>
            <a:pPr lvl="1"/>
            <a:r>
              <a:rPr lang="en-US" u="sng" dirty="0">
                <a:hlinkClick r:id="rId7"/>
              </a:rPr>
              <a:t>SBCA Continually Advocates for a Common Sense, Fact-Based Approach to Fire Safety</a:t>
            </a:r>
            <a:r>
              <a:rPr lang="en-US" dirty="0"/>
              <a:t> </a:t>
            </a:r>
          </a:p>
          <a:p>
            <a:pPr lvl="1"/>
            <a:r>
              <a:rPr lang="en-US" u="sng" dirty="0">
                <a:hlinkClick r:id="rId8"/>
              </a:rPr>
              <a:t>7 Reasons to Immediately Delete Exception 4 from R501.3</a:t>
            </a:r>
            <a:endParaRPr lang="en-US" dirty="0"/>
          </a:p>
          <a:p>
            <a:pPr lvl="1"/>
            <a:endParaRPr lang="en-US" dirty="0"/>
          </a:p>
        </p:txBody>
      </p:sp>
    </p:spTree>
    <p:extLst>
      <p:ext uri="{BB962C8B-B14F-4D97-AF65-F5344CB8AC3E}">
        <p14:creationId xmlns:p14="http://schemas.microsoft.com/office/powerpoint/2010/main" val="208210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Likewise, the </a:t>
            </a:r>
            <a:r>
              <a:rPr lang="en-US" i="1" dirty="0"/>
              <a:t>International Residential Code </a:t>
            </a:r>
            <a:r>
              <a:rPr lang="en-US" dirty="0"/>
              <a:t>(</a:t>
            </a:r>
            <a:r>
              <a:rPr lang="en-US" i="1" dirty="0"/>
              <a:t>IRC</a:t>
            </a:r>
            <a:r>
              <a:rPr lang="en-US" dirty="0"/>
              <a:t>) includes the following:</a:t>
            </a:r>
          </a:p>
          <a:p>
            <a:pPr lvl="1"/>
            <a:endParaRPr lang="en-US" dirty="0">
              <a:latin typeface="Arial Narrow" panose="020B0606020202030204" pitchFamily="34" charset="0"/>
            </a:endParaRPr>
          </a:p>
        </p:txBody>
      </p:sp>
      <p:sp>
        <p:nvSpPr>
          <p:cNvPr id="4" name="Content Placeholder 3"/>
          <p:cNvSpPr>
            <a:spLocks noGrp="1"/>
          </p:cNvSpPr>
          <p:nvPr>
            <p:ph sz="half" idx="2"/>
          </p:nvPr>
        </p:nvSpPr>
        <p:spPr/>
        <p:txBody>
          <a:bodyPr>
            <a:normAutofit fontScale="70000" lnSpcReduction="20000"/>
          </a:bodyPr>
          <a:lstStyle/>
          <a:p>
            <a:pPr marL="57150" indent="0">
              <a:buNone/>
            </a:pPr>
            <a:r>
              <a:rPr lang="en-US" b="1" u="sng" dirty="0">
                <a:latin typeface="Arial Narrow" panose="020B0606020202030204" pitchFamily="34" charset="0"/>
                <a:hlinkClick r:id="rId2"/>
              </a:rPr>
              <a:t>R101.3 </a:t>
            </a:r>
            <a:r>
              <a:rPr lang="en-US" b="1" u="sng" dirty="0" smtClean="0">
                <a:latin typeface="Arial Narrow" panose="020B0606020202030204" pitchFamily="34" charset="0"/>
                <a:hlinkClick r:id="rId2"/>
              </a:rPr>
              <a:t>Intent</a:t>
            </a:r>
            <a:r>
              <a:rPr lang="en-US" b="1" dirty="0" smtClean="0">
                <a:latin typeface="Arial Narrow" panose="020B0606020202030204" pitchFamily="34" charset="0"/>
              </a:rPr>
              <a:t>.</a:t>
            </a:r>
            <a:r>
              <a:rPr lang="en-US" dirty="0" smtClean="0">
                <a:latin typeface="Arial Narrow" panose="020B0606020202030204" pitchFamily="34" charset="0"/>
              </a:rPr>
              <a:t> The </a:t>
            </a:r>
            <a:r>
              <a:rPr lang="en-US" dirty="0">
                <a:latin typeface="Arial Narrow" panose="020B0606020202030204" pitchFamily="34" charset="0"/>
              </a:rPr>
              <a:t>purpose of this code is to establish minimum requirements to safeguard the public safety, health and general welfare through affordability, structural strength, means of egress facilities, stability, sanitation, light and ventilation, energy conservation and safety to life and property from fire and other hazards attributed to the built environment and to provide safety to fire fighters and emergency responders during emergency operations.</a:t>
            </a:r>
          </a:p>
          <a:p>
            <a:endParaRPr lang="en-US" dirty="0"/>
          </a:p>
        </p:txBody>
      </p:sp>
    </p:spTree>
    <p:extLst>
      <p:ext uri="{BB962C8B-B14F-4D97-AF65-F5344CB8AC3E}">
        <p14:creationId xmlns:p14="http://schemas.microsoft.com/office/powerpoint/2010/main" val="158685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SBCA’s general policy </a:t>
            </a:r>
            <a:r>
              <a:rPr lang="en-US" dirty="0" smtClean="0"/>
              <a:t>is:</a:t>
            </a:r>
          </a:p>
          <a:p>
            <a:pPr lvl="1"/>
            <a:r>
              <a:rPr lang="en-US" dirty="0" smtClean="0"/>
              <a:t>Unless </a:t>
            </a:r>
            <a:r>
              <a:rPr lang="en-US" dirty="0"/>
              <a:t>there is sufficient comparative data provided to show increased life-safety risk, any regulation created shall be structural element independent so that trade is not inappropriately restricted and a level competitive playing field is assured. </a:t>
            </a:r>
            <a:endParaRPr lang="en-US" dirty="0" smtClean="0"/>
          </a:p>
          <a:p>
            <a:r>
              <a:rPr lang="en-US" dirty="0"/>
              <a:t>This report aims to enhance fire performance and fire safety characteristics through the application of a gypsum wallboard membrane.</a:t>
            </a:r>
          </a:p>
          <a:p>
            <a:pPr lvl="1"/>
            <a:endParaRPr lang="en-US" dirty="0"/>
          </a:p>
        </p:txBody>
      </p:sp>
      <p:pic>
        <p:nvPicPr>
          <p:cNvPr id="2050" name="Picture 2" descr="https://encrypted-tbn3.gstatic.com/images?q=tbn:ANd9GcSEfGRXzpH6d5c90mwszdc1HwNAvkTfshdJdItXRGSe_KRPNgpam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22147" y="1192289"/>
            <a:ext cx="2743200" cy="18254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1680"/>
          <a:stretch/>
        </p:blipFill>
        <p:spPr bwMode="auto">
          <a:xfrm>
            <a:off x="5322147" y="3146823"/>
            <a:ext cx="27432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389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The </a:t>
            </a:r>
            <a:r>
              <a:rPr lang="en-US" dirty="0"/>
              <a:t>requirements included in </a:t>
            </a:r>
            <a:r>
              <a:rPr lang="en-US" u="sng" dirty="0">
                <a:hlinkClick r:id="rId2" action="ppaction://hlinkfile"/>
              </a:rPr>
              <a:t>2012 </a:t>
            </a:r>
            <a:r>
              <a:rPr lang="en-US" i="1" u="sng" dirty="0">
                <a:hlinkClick r:id="rId2" action="ppaction://hlinkfile"/>
              </a:rPr>
              <a:t>IRC</a:t>
            </a:r>
            <a:r>
              <a:rPr lang="en-US" u="sng" dirty="0">
                <a:hlinkClick r:id="rId2" action="ppaction://hlinkfile"/>
              </a:rPr>
              <a:t> Section R501.3</a:t>
            </a:r>
            <a:r>
              <a:rPr lang="en-US" dirty="0">
                <a:hlinkClick r:id="rId2" action="ppaction://hlinkfile"/>
              </a:rPr>
              <a:t> </a:t>
            </a:r>
            <a:r>
              <a:rPr lang="en-US" dirty="0" smtClean="0">
                <a:hlinkClick r:id="rId2" action="ppaction://hlinkfile"/>
              </a:rPr>
              <a:t>/ </a:t>
            </a:r>
            <a:r>
              <a:rPr lang="en-US" u="sng" dirty="0">
                <a:hlinkClick r:id="rId2" action="ppaction://hlinkfile"/>
              </a:rPr>
              <a:t>2015 </a:t>
            </a:r>
            <a:r>
              <a:rPr lang="en-US" i="1" u="sng" dirty="0">
                <a:hlinkClick r:id="rId2" action="ppaction://hlinkfile"/>
              </a:rPr>
              <a:t>IRC </a:t>
            </a:r>
            <a:r>
              <a:rPr lang="en-US" u="sng" dirty="0">
                <a:hlinkClick r:id="rId2" action="ppaction://hlinkfile"/>
              </a:rPr>
              <a:t>Section R302.13</a:t>
            </a:r>
            <a:r>
              <a:rPr lang="en-US" dirty="0">
                <a:hlinkClick r:id="rId2" action="ppaction://hlinkfile"/>
              </a:rPr>
              <a:t> </a:t>
            </a:r>
            <a:r>
              <a:rPr lang="en-US" dirty="0"/>
              <a:t>do not </a:t>
            </a:r>
            <a:r>
              <a:rPr lang="en-US" dirty="0" smtClean="0"/>
              <a:t>meet </a:t>
            </a:r>
            <a:r>
              <a:rPr lang="en-US" dirty="0"/>
              <a:t>the intent of the code change proposal adding this section (protection of the fire service) </a:t>
            </a:r>
            <a:endParaRPr lang="en-US" dirty="0" smtClean="0"/>
          </a:p>
          <a:p>
            <a:r>
              <a:rPr lang="en-US" dirty="0" smtClean="0"/>
              <a:t>Nor </a:t>
            </a:r>
            <a:r>
              <a:rPr lang="en-US" dirty="0"/>
              <a:t>do they reflect the most current data on the fire performance of unprotected floor systems</a:t>
            </a:r>
            <a:r>
              <a:rPr lang="en-US" dirty="0" smtClean="0"/>
              <a:t>.</a:t>
            </a:r>
          </a:p>
          <a:p>
            <a:r>
              <a:rPr lang="en-US" dirty="0"/>
              <a:t>Several </a:t>
            </a:r>
            <a:r>
              <a:rPr lang="en-US" i="1" dirty="0"/>
              <a:t>IRC</a:t>
            </a:r>
            <a:r>
              <a:rPr lang="en-US" dirty="0"/>
              <a:t> code change proposals were submitted in 2009 regarding the fire protection of floor systems. </a:t>
            </a:r>
          </a:p>
          <a:p>
            <a:pPr lvl="1"/>
            <a:r>
              <a:rPr lang="en-US" dirty="0"/>
              <a:t>Some proposals required 30 minute protection </a:t>
            </a:r>
          </a:p>
          <a:p>
            <a:pPr lvl="1"/>
            <a:r>
              <a:rPr lang="en-US" dirty="0"/>
              <a:t>Some required 15 minute protection</a:t>
            </a:r>
          </a:p>
          <a:p>
            <a:endParaRPr lang="en-US" dirty="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20894" y="347985"/>
            <a:ext cx="2514600" cy="99557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894" y="1343561"/>
            <a:ext cx="2613506" cy="3149402"/>
          </a:xfrm>
          <a:prstGeom prst="rect">
            <a:avLst/>
          </a:prstGeom>
        </p:spPr>
      </p:pic>
    </p:spTree>
    <p:extLst>
      <p:ext uri="{BB962C8B-B14F-4D97-AF65-F5344CB8AC3E}">
        <p14:creationId xmlns:p14="http://schemas.microsoft.com/office/powerpoint/2010/main" val="259171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Sources of test reports referenced by these proposals included:</a:t>
            </a:r>
          </a:p>
          <a:p>
            <a:pPr lvl="1"/>
            <a:r>
              <a:rPr lang="en-US" dirty="0"/>
              <a:t>National Research Council of Canada</a:t>
            </a:r>
          </a:p>
          <a:p>
            <a:pPr lvl="1"/>
            <a:r>
              <a:rPr lang="en-US" dirty="0"/>
              <a:t>Tyco Fire Suppression and Building Products</a:t>
            </a:r>
          </a:p>
          <a:p>
            <a:pPr lvl="1"/>
            <a:r>
              <a:rPr lang="en-US" dirty="0"/>
              <a:t>Underwriters Laboratories (UL)</a:t>
            </a:r>
          </a:p>
          <a:p>
            <a:pPr lvl="2"/>
            <a:r>
              <a:rPr lang="en-US" dirty="0"/>
              <a:t>The UL report was commissioned by the Chicago Fire Department and the International Association of Fire Chiefs under a grant from the Department of Homeland Security.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19712" y="1468437"/>
            <a:ext cx="2695575" cy="2857500"/>
          </a:xfrm>
        </p:spPr>
      </p:pic>
    </p:spTree>
    <p:extLst>
      <p:ext uri="{BB962C8B-B14F-4D97-AF65-F5344CB8AC3E}">
        <p14:creationId xmlns:p14="http://schemas.microsoft.com/office/powerpoint/2010/main" val="2841492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Additional </a:t>
            </a:r>
            <a:r>
              <a:rPr lang="en-US" dirty="0"/>
              <a:t>testing was </a:t>
            </a:r>
            <a:r>
              <a:rPr lang="en-US" dirty="0" smtClean="0"/>
              <a:t>done by: </a:t>
            </a:r>
          </a:p>
          <a:p>
            <a:pPr lvl="1"/>
            <a:r>
              <a:rPr lang="en-US" dirty="0" smtClean="0"/>
              <a:t>National </a:t>
            </a:r>
            <a:r>
              <a:rPr lang="en-US" dirty="0"/>
              <a:t>Research Council of Canada </a:t>
            </a:r>
            <a:endParaRPr lang="en-US" dirty="0" smtClean="0"/>
          </a:p>
          <a:p>
            <a:pPr lvl="1"/>
            <a:r>
              <a:rPr lang="en-US" dirty="0" smtClean="0"/>
              <a:t>Underwriters Laboratories (UL)</a:t>
            </a:r>
          </a:p>
          <a:p>
            <a:pPr lvl="2"/>
            <a:r>
              <a:rPr lang="en-US" dirty="0" smtClean="0"/>
              <a:t>Funded </a:t>
            </a:r>
            <a:r>
              <a:rPr lang="en-US" dirty="0"/>
              <a:t>by National Institute of Standards and Technology’s (NIST) American Recovery and Reinvestment Act Grant Program. </a:t>
            </a:r>
            <a:endParaRPr lang="en-US" dirty="0" smtClean="0"/>
          </a:p>
          <a:p>
            <a:pPr lvl="2"/>
            <a:r>
              <a:rPr lang="en-US" dirty="0" smtClean="0"/>
              <a:t>The </a:t>
            </a:r>
            <a:r>
              <a:rPr lang="en-US" dirty="0"/>
              <a:t>stated goal </a:t>
            </a:r>
            <a:r>
              <a:rPr lang="en-US" dirty="0" smtClean="0"/>
              <a:t>was </a:t>
            </a:r>
            <a:r>
              <a:rPr lang="en-US" dirty="0"/>
              <a:t>“to improve firefighter safety by increasing the level of knowledge on the response of residential flooring systems to fire.” The results of this testing provides data that was not readily available at the time the code change was introduced.</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19712" y="1468437"/>
            <a:ext cx="2695575" cy="2857500"/>
          </a:xfrm>
        </p:spPr>
      </p:pic>
    </p:spTree>
    <p:extLst>
      <p:ext uri="{BB962C8B-B14F-4D97-AF65-F5344CB8AC3E}">
        <p14:creationId xmlns:p14="http://schemas.microsoft.com/office/powerpoint/2010/main" val="366410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sz="half" idx="1"/>
          </p:nvPr>
        </p:nvSpPr>
        <p:spPr/>
        <p:txBody>
          <a:bodyPr>
            <a:normAutofit fontScale="32500" lnSpcReduction="20000"/>
          </a:bodyPr>
          <a:lstStyle/>
          <a:p>
            <a:r>
              <a:rPr lang="en-US" sz="6000" dirty="0"/>
              <a:t>The following is the code requirement included in </a:t>
            </a:r>
            <a:r>
              <a:rPr lang="en-US" sz="6000" u="sng" dirty="0">
                <a:hlinkClick r:id="rId2"/>
              </a:rPr>
              <a:t>2015 </a:t>
            </a:r>
            <a:r>
              <a:rPr lang="en-US" sz="6000" i="1" u="sng" dirty="0">
                <a:hlinkClick r:id="rId2"/>
              </a:rPr>
              <a:t>IRC</a:t>
            </a:r>
            <a:r>
              <a:rPr lang="en-US" sz="6000" u="sng" dirty="0">
                <a:hlinkClick r:id="rId2"/>
              </a:rPr>
              <a:t> Section R302.13</a:t>
            </a:r>
            <a:r>
              <a:rPr lang="en-US" sz="6000" dirty="0"/>
              <a:t>. </a:t>
            </a:r>
            <a:endParaRPr lang="en-US" sz="6000" dirty="0" smtClean="0"/>
          </a:p>
          <a:p>
            <a:r>
              <a:rPr lang="en-US" sz="6000" dirty="0" smtClean="0"/>
              <a:t>Besides moving the requirement from </a:t>
            </a:r>
            <a:r>
              <a:rPr lang="en-US" sz="6000" u="sng" dirty="0" smtClean="0">
                <a:hlinkClick r:id="rId3"/>
              </a:rPr>
              <a:t>2012 </a:t>
            </a:r>
            <a:r>
              <a:rPr lang="en-US" sz="6000" i="1" u="sng" dirty="0" smtClean="0">
                <a:hlinkClick r:id="rId3"/>
              </a:rPr>
              <a:t>IRC</a:t>
            </a:r>
            <a:r>
              <a:rPr lang="en-US" sz="6000" u="sng" dirty="0" smtClean="0">
                <a:hlinkClick r:id="rId3"/>
              </a:rPr>
              <a:t> Section R501.3</a:t>
            </a:r>
            <a:r>
              <a:rPr lang="en-US" sz="6000" dirty="0" smtClean="0"/>
              <a:t>, the sentence in red was </a:t>
            </a:r>
            <a:r>
              <a:rPr lang="en-US" sz="6000" dirty="0"/>
              <a:t>added in the 2015 edition.</a:t>
            </a:r>
          </a:p>
          <a:p>
            <a:endParaRPr lang="en-US" dirty="0"/>
          </a:p>
        </p:txBody>
      </p:sp>
      <p:sp>
        <p:nvSpPr>
          <p:cNvPr id="4" name="Content Placeholder 3"/>
          <p:cNvSpPr>
            <a:spLocks noGrp="1"/>
          </p:cNvSpPr>
          <p:nvPr>
            <p:ph sz="half" idx="2"/>
          </p:nvPr>
        </p:nvSpPr>
        <p:spPr/>
        <p:txBody>
          <a:bodyPr>
            <a:normAutofit fontScale="32500" lnSpcReduction="20000"/>
          </a:bodyPr>
          <a:lstStyle/>
          <a:p>
            <a:pPr marL="57150" indent="0">
              <a:buNone/>
            </a:pPr>
            <a:r>
              <a:rPr lang="en-US" sz="3100" dirty="0">
                <a:latin typeface="Arial Narrow" panose="020B0606020202030204" pitchFamily="34" charset="0"/>
              </a:rPr>
              <a:t>Floor assemblies, not required elsewhere in this code to be fire resistance rated, shall be provided with a ½-inch gypsum wallboard membrane, 5/8-inch wood structural panel membrane, or equivalent on the underside of the floor framing member. </a:t>
            </a:r>
            <a:r>
              <a:rPr lang="en-US" sz="3100" dirty="0">
                <a:solidFill>
                  <a:srgbClr val="FF0000"/>
                </a:solidFill>
                <a:latin typeface="Arial Narrow" panose="020B0606020202030204" pitchFamily="34" charset="0"/>
              </a:rPr>
              <a:t>Penetrations or openings for ducts, vents, electrical outlets, lighting, devices, luminaires, wires, speakers, drainage and similar openings or penetrations shall be permitted.</a:t>
            </a:r>
          </a:p>
          <a:p>
            <a:pPr marL="57150" indent="0">
              <a:buNone/>
            </a:pPr>
            <a:r>
              <a:rPr lang="en-US" b="1" dirty="0">
                <a:latin typeface="Arial Narrow" panose="020B0606020202030204" pitchFamily="34" charset="0"/>
              </a:rPr>
              <a:t>Exceptions: </a:t>
            </a:r>
            <a:endParaRPr lang="en-US" dirty="0">
              <a:latin typeface="Arial Narrow" panose="020B0606020202030204" pitchFamily="34" charset="0"/>
            </a:endParaRPr>
          </a:p>
          <a:p>
            <a:pPr marL="514350" indent="-457200">
              <a:buFont typeface="+mj-lt"/>
              <a:buAutoNum type="arabicPeriod"/>
            </a:pPr>
            <a:r>
              <a:rPr lang="en-US" sz="3100" dirty="0">
                <a:latin typeface="Arial Narrow" panose="020B0606020202030204" pitchFamily="34" charset="0"/>
              </a:rPr>
              <a:t>Floor assemblies located directly over a space protected by an automatic sprinkler system in accordance with Section P2904, NFPA 13D, or other approved equivalent sprinkler system.</a:t>
            </a:r>
          </a:p>
          <a:p>
            <a:pPr marL="514350" indent="-457200">
              <a:buFont typeface="+mj-lt"/>
              <a:buAutoNum type="arabicPeriod"/>
            </a:pPr>
            <a:r>
              <a:rPr lang="en-US" sz="3100" dirty="0">
                <a:latin typeface="Arial Narrow" panose="020B0606020202030204" pitchFamily="34" charset="0"/>
              </a:rPr>
              <a:t>Floor assemblies located directly over a crawl space not intended for storage or fuel-fired appliances. </a:t>
            </a:r>
            <a:endParaRPr lang="en-US" sz="3100" dirty="0" smtClean="0">
              <a:latin typeface="Arial Narrow" panose="020B0606020202030204" pitchFamily="34" charset="0"/>
            </a:endParaRPr>
          </a:p>
          <a:p>
            <a:pPr marL="514350" indent="-457200">
              <a:buFont typeface="+mj-lt"/>
              <a:buAutoNum type="arabicPeriod"/>
            </a:pPr>
            <a:r>
              <a:rPr lang="en-US" sz="3100" dirty="0" smtClean="0">
                <a:latin typeface="Arial Narrow" panose="020B0606020202030204" pitchFamily="34" charset="0"/>
              </a:rPr>
              <a:t>Portions </a:t>
            </a:r>
            <a:r>
              <a:rPr lang="en-US" sz="3100" dirty="0">
                <a:latin typeface="Arial Narrow" panose="020B0606020202030204" pitchFamily="34" charset="0"/>
              </a:rPr>
              <a:t>of floor assemblies shall be permitted to </a:t>
            </a:r>
            <a:r>
              <a:rPr lang="en-US" sz="3100" dirty="0" smtClean="0">
                <a:latin typeface="Arial Narrow" panose="020B0606020202030204" pitchFamily="34" charset="0"/>
              </a:rPr>
              <a:t>be unprotected </a:t>
            </a:r>
            <a:r>
              <a:rPr lang="en-US" sz="3100" dirty="0">
                <a:latin typeface="Arial Narrow" panose="020B0606020202030204" pitchFamily="34" charset="0"/>
              </a:rPr>
              <a:t>where complying with the </a:t>
            </a:r>
            <a:r>
              <a:rPr lang="en-US" sz="3100" dirty="0" smtClean="0">
                <a:latin typeface="Arial Narrow" panose="020B0606020202030204" pitchFamily="34" charset="0"/>
              </a:rPr>
              <a:t>following:</a:t>
            </a:r>
          </a:p>
          <a:p>
            <a:pPr marL="914400" lvl="1" indent="-182880">
              <a:buNone/>
            </a:pPr>
            <a:r>
              <a:rPr lang="en-US" sz="3100" dirty="0" smtClean="0">
                <a:latin typeface="Arial Narrow" panose="020B0606020202030204" pitchFamily="34" charset="0"/>
              </a:rPr>
              <a:t>3.1 </a:t>
            </a:r>
            <a:r>
              <a:rPr lang="en-US" sz="3100" dirty="0">
                <a:latin typeface="Arial Narrow" panose="020B0606020202030204" pitchFamily="34" charset="0"/>
              </a:rPr>
              <a:t>The aggregate area of the unprotected </a:t>
            </a:r>
            <a:r>
              <a:rPr lang="en-US" sz="3100" dirty="0" smtClean="0">
                <a:latin typeface="Arial Narrow" panose="020B0606020202030204" pitchFamily="34" charset="0"/>
              </a:rPr>
              <a:t>portions does </a:t>
            </a:r>
            <a:r>
              <a:rPr lang="en-US" sz="3100" dirty="0">
                <a:latin typeface="Arial Narrow" panose="020B0606020202030204" pitchFamily="34" charset="0"/>
              </a:rPr>
              <a:t>not exceed </a:t>
            </a:r>
            <a:r>
              <a:rPr lang="en-US" sz="3100" dirty="0" smtClean="0">
                <a:latin typeface="Arial Narrow" panose="020B0606020202030204" pitchFamily="34" charset="0"/>
              </a:rPr>
              <a:t>80  square </a:t>
            </a:r>
            <a:r>
              <a:rPr lang="en-US" sz="3100" dirty="0">
                <a:latin typeface="Arial Narrow" panose="020B0606020202030204" pitchFamily="34" charset="0"/>
              </a:rPr>
              <a:t>feet (7.4 m2) per </a:t>
            </a:r>
            <a:r>
              <a:rPr lang="en-US" sz="3100" dirty="0" smtClean="0">
                <a:latin typeface="Arial Narrow" panose="020B0606020202030204" pitchFamily="34" charset="0"/>
              </a:rPr>
              <a:t>story</a:t>
            </a:r>
          </a:p>
          <a:p>
            <a:pPr marL="914400" lvl="1" indent="-182880">
              <a:buNone/>
            </a:pPr>
            <a:r>
              <a:rPr lang="en-US" sz="3100" dirty="0" smtClean="0">
                <a:latin typeface="Arial Narrow" panose="020B0606020202030204" pitchFamily="34" charset="0"/>
              </a:rPr>
              <a:t>3.2 Fireblocking </a:t>
            </a:r>
            <a:r>
              <a:rPr lang="en-US" sz="3100" dirty="0">
                <a:latin typeface="Arial Narrow" panose="020B0606020202030204" pitchFamily="34" charset="0"/>
              </a:rPr>
              <a:t>in accordance with </a:t>
            </a:r>
            <a:r>
              <a:rPr lang="en-US" sz="3100" dirty="0" smtClean="0">
                <a:latin typeface="Arial Narrow" panose="020B0606020202030204" pitchFamily="34" charset="0"/>
              </a:rPr>
              <a:t>Section R302.11.1 </a:t>
            </a:r>
            <a:r>
              <a:rPr lang="en-US" sz="3100" dirty="0">
                <a:latin typeface="Arial Narrow" panose="020B0606020202030204" pitchFamily="34" charset="0"/>
              </a:rPr>
              <a:t>is installed along the perimeter of </a:t>
            </a:r>
            <a:r>
              <a:rPr lang="en-US" sz="3100" dirty="0" smtClean="0">
                <a:latin typeface="Arial Narrow" panose="020B0606020202030204" pitchFamily="34" charset="0"/>
              </a:rPr>
              <a:t>the unprotected </a:t>
            </a:r>
            <a:r>
              <a:rPr lang="en-US" sz="3100" dirty="0">
                <a:latin typeface="Arial Narrow" panose="020B0606020202030204" pitchFamily="34" charset="0"/>
              </a:rPr>
              <a:t>portion to separate the </a:t>
            </a:r>
            <a:r>
              <a:rPr lang="en-US" sz="3100" dirty="0" smtClean="0">
                <a:latin typeface="Arial Narrow" panose="020B0606020202030204" pitchFamily="34" charset="0"/>
              </a:rPr>
              <a:t>unprotected portion </a:t>
            </a:r>
            <a:r>
              <a:rPr lang="en-US" sz="3100" dirty="0">
                <a:latin typeface="Arial Narrow" panose="020B0606020202030204" pitchFamily="34" charset="0"/>
              </a:rPr>
              <a:t>from the remainder of the floor </a:t>
            </a:r>
            <a:r>
              <a:rPr lang="en-US" sz="3100" dirty="0" smtClean="0">
                <a:latin typeface="Arial Narrow" panose="020B0606020202030204" pitchFamily="34" charset="0"/>
              </a:rPr>
              <a:t>assembly. </a:t>
            </a:r>
          </a:p>
          <a:p>
            <a:pPr marL="548640" lvl="1" indent="-914400">
              <a:buNone/>
            </a:pPr>
            <a:r>
              <a:rPr lang="en-US" sz="3100" dirty="0" smtClean="0">
                <a:latin typeface="Arial Narrow" panose="020B0606020202030204" pitchFamily="34" charset="0"/>
              </a:rPr>
              <a:t>  4.              Wood </a:t>
            </a:r>
            <a:r>
              <a:rPr lang="en-US" sz="3100" dirty="0">
                <a:latin typeface="Arial Narrow" panose="020B0606020202030204" pitchFamily="34" charset="0"/>
              </a:rPr>
              <a:t>floor assemblies using dimension lumber or structural composite lumber equal to or greater than 2-inch by 10-inch (50.8 mm by 254 mm) nominal dimension, or other approved floor assemblies demonstrating equivalent fire performance. </a:t>
            </a:r>
          </a:p>
          <a:p>
            <a:pPr marL="457200" indent="-457200">
              <a:buFont typeface="+mj-lt"/>
              <a:buAutoNum type="arabicPeriod"/>
            </a:pPr>
            <a:endParaRPr lang="en-US" dirty="0"/>
          </a:p>
          <a:p>
            <a:endParaRPr lang="en-US" dirty="0"/>
          </a:p>
        </p:txBody>
      </p:sp>
    </p:spTree>
    <p:extLst>
      <p:ext uri="{BB962C8B-B14F-4D97-AF65-F5344CB8AC3E}">
        <p14:creationId xmlns:p14="http://schemas.microsoft.com/office/powerpoint/2010/main" val="57908576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BCA Educational Presentation Template">
  <a:themeElements>
    <a:clrScheme name="SBCA Workshop Color Scheme">
      <a:dk1>
        <a:sysClr val="windowText" lastClr="000000"/>
      </a:dk1>
      <a:lt1>
        <a:sysClr val="window" lastClr="FFFFFF"/>
      </a:lt1>
      <a:dk2>
        <a:srgbClr val="8D8A8A"/>
      </a:dk2>
      <a:lt2>
        <a:srgbClr val="E6E7E8"/>
      </a:lt2>
      <a:accent1>
        <a:srgbClr val="8D8A8A"/>
      </a:accent1>
      <a:accent2>
        <a:srgbClr val="BF2F38"/>
      </a:accent2>
      <a:accent3>
        <a:srgbClr val="FFCC00"/>
      </a:accent3>
      <a:accent4>
        <a:srgbClr val="BCBEC0"/>
      </a:accent4>
      <a:accent5>
        <a:srgbClr val="E6E7E8"/>
      </a:accent5>
      <a:accent6>
        <a:srgbClr val="8D8A8A"/>
      </a:accent6>
      <a:hlink>
        <a:srgbClr val="BF2F38"/>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SBCA 16_9</Template>
  <TotalTime>12220</TotalTime>
  <Words>2654</Words>
  <Application>Microsoft Office PowerPoint</Application>
  <PresentationFormat>On-screen Show (16:9)</PresentationFormat>
  <Paragraphs>146</Paragraphs>
  <Slides>30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Arial Narrow</vt:lpstr>
      <vt:lpstr>Calibri</vt:lpstr>
      <vt:lpstr>Segoe UI</vt:lpstr>
      <vt:lpstr>Custom Design</vt:lpstr>
      <vt:lpstr>SBCA Educational Presentation Template</vt:lpstr>
      <vt:lpstr>Single Membrane Floor Protection</vt:lpstr>
      <vt:lpstr>PowerPoint Presentation</vt:lpstr>
      <vt:lpstr>Introduction</vt:lpstr>
      <vt:lpstr>Introduction</vt:lpstr>
      <vt:lpstr>Introduction</vt:lpstr>
      <vt:lpstr>Introduction</vt:lpstr>
      <vt:lpstr>Background</vt:lpstr>
      <vt:lpstr>Background</vt:lpstr>
      <vt:lpstr>Application</vt:lpstr>
      <vt:lpstr>Application – UL</vt:lpstr>
      <vt:lpstr>Application – UL</vt:lpstr>
      <vt:lpstr>Application – UL</vt:lpstr>
      <vt:lpstr>Application – UL</vt:lpstr>
      <vt:lpstr>Application – UL</vt:lpstr>
      <vt:lpstr>Application – UL</vt:lpstr>
      <vt:lpstr>Application – UL</vt:lpstr>
      <vt:lpstr>Application – UL</vt:lpstr>
      <vt:lpstr>Application – UL</vt:lpstr>
      <vt:lpstr>Application – UL</vt:lpstr>
      <vt:lpstr>Application – UL</vt:lpstr>
      <vt:lpstr>Application – SBCA Testing</vt:lpstr>
      <vt:lpstr>Application – SBCA Testing</vt:lpstr>
      <vt:lpstr>Application – SBCA Testing</vt:lpstr>
      <vt:lpstr>Conclusion</vt:lpstr>
      <vt:lpstr>Conclusion</vt:lpstr>
      <vt:lpstr>Conclusion</vt:lpstr>
      <vt:lpstr>Conclusion</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Membrane Floor Protection</dc:title>
  <dc:creator>Abby Davidson</dc:creator>
  <cp:lastModifiedBy>Abby Davidson</cp:lastModifiedBy>
  <cp:revision>117</cp:revision>
  <dcterms:created xsi:type="dcterms:W3CDTF">2015-06-02T15:10:27Z</dcterms:created>
  <dcterms:modified xsi:type="dcterms:W3CDTF">2017-03-23T18:38:30Z</dcterms:modified>
</cp:coreProperties>
</file>