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6" r:id="rId3"/>
    <p:sldId id="338" r:id="rId4"/>
    <p:sldId id="327" r:id="rId5"/>
    <p:sldId id="328" r:id="rId6"/>
    <p:sldId id="329" r:id="rId7"/>
    <p:sldId id="330" r:id="rId8"/>
    <p:sldId id="284" r:id="rId9"/>
    <p:sldId id="334" r:id="rId10"/>
    <p:sldId id="285" r:id="rId11"/>
    <p:sldId id="291" r:id="rId12"/>
    <p:sldId id="292" r:id="rId13"/>
    <p:sldId id="293" r:id="rId14"/>
    <p:sldId id="286" r:id="rId15"/>
    <p:sldId id="294" r:id="rId16"/>
    <p:sldId id="340" r:id="rId17"/>
    <p:sldId id="339" r:id="rId18"/>
    <p:sldId id="323" r:id="rId19"/>
    <p:sldId id="324" r:id="rId20"/>
    <p:sldId id="325" r:id="rId21"/>
    <p:sldId id="326" r:id="rId22"/>
    <p:sldId id="28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6" d="100"/>
          <a:sy n="76" d="100"/>
        </p:scale>
        <p:origin x="114" y="14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AB22-1DF7-4E9D-8D90-9CAEAE1FA5B0}" type="datetimeFigureOut">
              <a:rPr lang="en-US" smtClean="0"/>
              <a:t>3/23/2017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5DE4-6542-488A-9D2B-18E331AF3F3B}" type="slidenum">
              <a:rPr lang="en-US" smtClean="0"/>
              <a:t>‹#›</a:t>
            </a:fld>
            <a:endParaRPr lang="en-US"/>
          </a:p>
        </p:txBody>
      </p:sp>
    </p:spTree>
    <p:extLst>
      <p:ext uri="{BB962C8B-B14F-4D97-AF65-F5344CB8AC3E}">
        <p14:creationId xmlns:p14="http://schemas.microsoft.com/office/powerpoint/2010/main" val="1545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419125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026732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52074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59838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087193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0706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528571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009570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2173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283649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14206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4322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76695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311418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drjengineering.org/ibc"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drjengineering.org/ibc" TargetMode="External"/><Relationship Id="rId2" Type="http://schemas.openxmlformats.org/officeDocument/2006/relationships/hyperlink" Target="drjengineering.org/irc"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drjengineering.org/irc"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tpinst.org/s/ANSI_TPI1-2007_Commentary-Appendices-Web2.pdf"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codes.iccsafe.org/app/book/content/2015-I-Codes/2015%20IRC%20HTML/Chapter%201.html" TargetMode="External"/><Relationship Id="rId2" Type="http://schemas.openxmlformats.org/officeDocument/2006/relationships/hyperlink" Target="http://publicecodes.cyberregs.com/icod/irc/2012/icod_irc_2012_1_sec003.ht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publicecodes.cyberregs.com/icod/ibc/2006f2/icod_ibc_2006f2_23_par034.ht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2700" dirty="0" smtClean="0"/>
              <a:t>Position Statement on </a:t>
            </a:r>
            <a:r>
              <a:rPr lang="en-US" sz="2700" dirty="0" smtClean="0"/>
              <a:t/>
            </a:r>
            <a:br>
              <a:rPr lang="en-US" sz="2700" dirty="0" smtClean="0"/>
            </a:br>
            <a:r>
              <a:rPr lang="en-US" sz="2700" dirty="0" smtClean="0"/>
              <a:t>Sealed </a:t>
            </a:r>
            <a:r>
              <a:rPr lang="en-US" sz="2700" dirty="0" smtClean="0"/>
              <a:t>Truss Placement Diagrams </a:t>
            </a:r>
            <a:r>
              <a:rPr lang="en-US" sz="2700" dirty="0" smtClean="0"/>
              <a:t/>
            </a:r>
            <a:br>
              <a:rPr lang="en-US" sz="2700" dirty="0" smtClean="0"/>
            </a:br>
            <a:r>
              <a:rPr lang="en-US" sz="2700" dirty="0" smtClean="0"/>
              <a:t>for </a:t>
            </a:r>
            <a:r>
              <a:rPr lang="en-US" sz="2700" dirty="0" smtClean="0"/>
              <a:t>the 2012 or 2015 </a:t>
            </a:r>
            <a:r>
              <a:rPr lang="en-US" sz="2700" dirty="0" smtClean="0"/>
              <a:t/>
            </a:r>
            <a:br>
              <a:rPr lang="en-US" sz="2700" dirty="0" smtClean="0"/>
            </a:br>
            <a:r>
              <a:rPr lang="en-US" sz="2700" dirty="0" smtClean="0"/>
              <a:t>International </a:t>
            </a:r>
            <a:r>
              <a:rPr lang="en-US" sz="2700" dirty="0" smtClean="0"/>
              <a:t>Residential Code</a:t>
            </a:r>
            <a:endParaRPr lang="en-US" sz="2700" dirty="0"/>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dirty="0" smtClean="0"/>
              <a:t>Overview</a:t>
            </a:r>
          </a:p>
          <a:p>
            <a:r>
              <a:rPr lang="en-US" dirty="0" smtClean="0"/>
              <a:t>Revised 3/23/2017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2009 </a:t>
            </a:r>
            <a:r>
              <a:rPr lang="en-US" i="1" dirty="0" smtClean="0"/>
              <a:t>IBC </a:t>
            </a:r>
            <a:r>
              <a:rPr lang="en-US" dirty="0" smtClean="0"/>
              <a:t>the definition of a TPD was revised again (S217-07/08) as proposed by the National Council of Structural Engineers Associations (NCSEA)</a:t>
            </a:r>
            <a:r>
              <a:rPr lang="en-US" i="1" dirty="0" smtClean="0"/>
              <a:t>:</a:t>
            </a:r>
            <a:endParaRPr lang="en-US" b="1" u="sng" dirty="0" smtClean="0"/>
          </a:p>
          <a:p>
            <a:pPr lvl="1"/>
            <a:r>
              <a:rPr lang="en-US" b="1" dirty="0" smtClean="0">
                <a:latin typeface="Arial Narrow" panose="020B0606020202030204" pitchFamily="34" charset="0"/>
              </a:rPr>
              <a:t>2303.4.2 Truss placement diagram. </a:t>
            </a:r>
            <a:r>
              <a:rPr lang="en-US" dirty="0" smtClean="0">
                <a:latin typeface="Arial Narrow" panose="020B0606020202030204" pitchFamily="34" charset="0"/>
              </a:rPr>
              <a:t>The truss manufacturer shall provide a truss placement diagram that identifies the proposed location for each individually designated truss and references the corresponding truss design drawing. The truss placement diagram shall be provided as part of the truss submittal package, and with the shipment of trusses delivered to the job site. Truss placement diagrams that serve only as a guide for installation and do not deviate from the permit submittal drawings shall not be required to bear the seal or signature of the truss designer</a:t>
            </a:r>
            <a:r>
              <a:rPr lang="en-US" dirty="0" smtClean="0"/>
              <a:t>.</a:t>
            </a:r>
            <a:endParaRPr lang="en-US" dirty="0"/>
          </a:p>
        </p:txBody>
      </p:sp>
    </p:spTree>
    <p:extLst>
      <p:ext uri="{BB962C8B-B14F-4D97-AF65-F5344CB8AC3E}">
        <p14:creationId xmlns:p14="http://schemas.microsoft.com/office/powerpoint/2010/main" val="80730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The rationale for the change proposed by S217-07/08 is as follows:</a:t>
            </a:r>
          </a:p>
          <a:p>
            <a:pPr lvl="1"/>
            <a:r>
              <a:rPr lang="en-US" sz="1800" dirty="0" smtClean="0">
                <a:latin typeface="Arial Narrow" panose="020B0606020202030204" pitchFamily="34" charset="0"/>
              </a:rPr>
              <a:t>The </a:t>
            </a:r>
            <a:r>
              <a:rPr lang="en-US" sz="1800" dirty="0" smtClean="0">
                <a:latin typeface="Arial Narrow" panose="020B0606020202030204" pitchFamily="34" charset="0"/>
              </a:rPr>
              <a:t>truss placement diagram is an erection diagram that replicates the information on the approved construction documents per Section 106.3. As it requires no engineering input, direct supervision and the signature and seal of a registered design professional is not required.</a:t>
            </a:r>
          </a:p>
          <a:p>
            <a:endParaRPr lang="en-US" sz="2000" dirty="0">
              <a:latin typeface="Arial Narrow" panose="020B0606020202030204" pitchFamily="34" charset="0"/>
            </a:endParaRPr>
          </a:p>
        </p:txBody>
      </p:sp>
    </p:spTree>
    <p:extLst>
      <p:ext uri="{BB962C8B-B14F-4D97-AF65-F5344CB8AC3E}">
        <p14:creationId xmlns:p14="http://schemas.microsoft.com/office/powerpoint/2010/main" val="330537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p:txBody>
          <a:bodyPr>
            <a:normAutofit/>
          </a:bodyPr>
          <a:lstStyle/>
          <a:p>
            <a:r>
              <a:rPr lang="en-US" dirty="0"/>
              <a:t>The Commentary to the </a:t>
            </a:r>
            <a:r>
              <a:rPr lang="en-US" u="sng" dirty="0">
                <a:hlinkClick r:id="rId2" action="ppaction://hlinkfile"/>
              </a:rPr>
              <a:t>2012 </a:t>
            </a:r>
            <a:r>
              <a:rPr lang="en-US" i="1" u="sng" dirty="0">
                <a:hlinkClick r:id="rId2" action="ppaction://hlinkfile"/>
              </a:rPr>
              <a:t>IBC</a:t>
            </a:r>
            <a:r>
              <a:rPr lang="en-US" u="sng" dirty="0">
                <a:hlinkClick r:id="rId2" action="ppaction://hlinkfile"/>
              </a:rPr>
              <a:t> Section 2303.4.2</a:t>
            </a:r>
            <a:r>
              <a:rPr lang="en-US" dirty="0"/>
              <a:t> provides further background on the intent of the code change</a:t>
            </a:r>
            <a:r>
              <a:rPr lang="en-US" dirty="0" smtClean="0"/>
              <a:t>.</a:t>
            </a:r>
          </a:p>
          <a:p>
            <a:pPr lvl="1"/>
            <a:r>
              <a:rPr lang="en-US" sz="1800" dirty="0">
                <a:latin typeface="Arial Narrow" panose="020B0606020202030204" pitchFamily="34" charset="0"/>
              </a:rPr>
              <a:t>This section describes and defines the term "truss placement diagram." It is intended to minimize the confusion that exists in the construction industry between a variety of terms that are often used interchangeably, such as "installation documents," "construction documents," "shop drawings," etc. The term "truss placement diagram" is preferred by the truss industry and is very specific. The section requires a truss placement diagram to identify the location of each truss and references the corresponding truss design drawing to facilitate inspection and proper installation</a:t>
            </a:r>
            <a:r>
              <a:rPr lang="en-US" sz="1800" dirty="0" smtClean="0">
                <a:latin typeface="Arial Narrow" panose="020B0606020202030204" pitchFamily="34" charset="0"/>
              </a:rPr>
              <a:t>.</a:t>
            </a:r>
            <a:endParaRPr lang="en-US" sz="2800" b="1" u="sng" dirty="0"/>
          </a:p>
          <a:p>
            <a:endParaRPr lang="en-US" dirty="0"/>
          </a:p>
        </p:txBody>
      </p:sp>
    </p:spTree>
    <p:extLst>
      <p:ext uri="{BB962C8B-B14F-4D97-AF65-F5344CB8AC3E}">
        <p14:creationId xmlns:p14="http://schemas.microsoft.com/office/powerpoint/2010/main" val="428319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t>
            </a:r>
            <a:r>
              <a:rPr lang="en-US" dirty="0" smtClean="0"/>
              <a:t>– IRC</a:t>
            </a:r>
            <a:endParaRPr lang="en-US" dirty="0"/>
          </a:p>
        </p:txBody>
      </p:sp>
      <p:sp>
        <p:nvSpPr>
          <p:cNvPr id="3" name="Content Placeholder 2"/>
          <p:cNvSpPr>
            <a:spLocks noGrp="1"/>
          </p:cNvSpPr>
          <p:nvPr>
            <p:ph sz="half" idx="1"/>
          </p:nvPr>
        </p:nvSpPr>
        <p:spPr/>
        <p:txBody>
          <a:bodyPr>
            <a:normAutofit fontScale="77500" lnSpcReduction="20000"/>
          </a:bodyPr>
          <a:lstStyle/>
          <a:p>
            <a:r>
              <a:rPr lang="en-US" sz="2800" dirty="0"/>
              <a:t>The </a:t>
            </a:r>
            <a:r>
              <a:rPr lang="en-US" sz="2800" i="1" dirty="0"/>
              <a:t>IRC</a:t>
            </a:r>
            <a:r>
              <a:rPr lang="en-US" sz="2800" dirty="0"/>
              <a:t> does not reference the TPD but does specifically state what information needs to be on a </a:t>
            </a:r>
            <a:r>
              <a:rPr lang="en-US" sz="2800" dirty="0" smtClean="0"/>
              <a:t>TDD and </a:t>
            </a:r>
            <a:r>
              <a:rPr lang="en-US" sz="2800" dirty="0"/>
              <a:t>that the TDD needs to be prepared by a Truss Design </a:t>
            </a:r>
            <a:r>
              <a:rPr lang="en-US" sz="2800" dirty="0" smtClean="0"/>
              <a:t>Engineer</a:t>
            </a:r>
          </a:p>
          <a:p>
            <a:r>
              <a:rPr lang="en-US" dirty="0"/>
              <a:t>On the contrary, the IBC does include relevant sections that lay out the differences between TDDs and </a:t>
            </a:r>
            <a:r>
              <a:rPr lang="en-US" dirty="0" smtClean="0"/>
              <a:t>TPDs</a:t>
            </a:r>
            <a:endParaRPr lang="en-US" dirty="0"/>
          </a:p>
          <a:p>
            <a:endParaRPr lang="en-US" sz="2800" dirty="0"/>
          </a:p>
        </p:txBody>
      </p:sp>
      <p:sp>
        <p:nvSpPr>
          <p:cNvPr id="4" name="Content Placeholder 3"/>
          <p:cNvSpPr>
            <a:spLocks noGrp="1"/>
          </p:cNvSpPr>
          <p:nvPr>
            <p:ph sz="half" idx="2"/>
          </p:nvPr>
        </p:nvSpPr>
        <p:spPr/>
        <p:txBody>
          <a:bodyPr>
            <a:normAutofit fontScale="77500" lnSpcReduction="20000"/>
          </a:bodyPr>
          <a:lstStyle/>
          <a:p>
            <a:r>
              <a:rPr lang="en-US" u="sng" dirty="0" smtClean="0">
                <a:hlinkClick r:id="rId2" action="ppaction://hlinkfile"/>
              </a:rPr>
              <a:t>2012 </a:t>
            </a:r>
            <a:r>
              <a:rPr lang="en-US" i="1" u="sng" dirty="0">
                <a:hlinkClick r:id="rId2" action="ppaction://hlinkfile"/>
              </a:rPr>
              <a:t>IRC</a:t>
            </a:r>
            <a:r>
              <a:rPr lang="en-US" u="sng" dirty="0">
                <a:hlinkClick r:id="rId2" action="ppaction://hlinkfile"/>
              </a:rPr>
              <a:t> Section R502.11.4</a:t>
            </a:r>
            <a:r>
              <a:rPr lang="en-US" dirty="0">
                <a:hlinkClick r:id="rId2" action="ppaction://hlinkfile"/>
              </a:rPr>
              <a:t> and </a:t>
            </a:r>
            <a:r>
              <a:rPr lang="en-US" u="sng" dirty="0">
                <a:hlinkClick r:id="rId2" action="ppaction://hlinkfile"/>
              </a:rPr>
              <a:t>Section R802.10.1</a:t>
            </a:r>
            <a:r>
              <a:rPr lang="en-US" dirty="0">
                <a:hlinkClick r:id="rId2" action="ppaction://hlinkfile"/>
              </a:rPr>
              <a:t> </a:t>
            </a:r>
            <a:endParaRPr lang="en-US" dirty="0" smtClean="0">
              <a:hlinkClick r:id="rId2" action="ppaction://hlinkfile"/>
            </a:endParaRPr>
          </a:p>
          <a:p>
            <a:r>
              <a:rPr lang="en-US" u="sng" dirty="0" smtClean="0">
                <a:hlinkClick r:id="rId2" action="ppaction://hlinkfile"/>
              </a:rPr>
              <a:t>2015 </a:t>
            </a:r>
            <a:r>
              <a:rPr lang="en-US" i="1" u="sng" dirty="0">
                <a:hlinkClick r:id="rId2" action="ppaction://hlinkfile"/>
              </a:rPr>
              <a:t>IRC</a:t>
            </a:r>
            <a:r>
              <a:rPr lang="en-US" u="sng" dirty="0">
                <a:hlinkClick r:id="rId2" action="ppaction://hlinkfile"/>
              </a:rPr>
              <a:t> Section R502.11.4</a:t>
            </a:r>
            <a:r>
              <a:rPr lang="en-US" dirty="0">
                <a:hlinkClick r:id="rId2" action="ppaction://hlinkfile"/>
              </a:rPr>
              <a:t> and </a:t>
            </a:r>
            <a:r>
              <a:rPr lang="en-US" u="sng" dirty="0">
                <a:hlinkClick r:id="rId2" action="ppaction://hlinkfile"/>
              </a:rPr>
              <a:t>Section </a:t>
            </a:r>
            <a:r>
              <a:rPr lang="en-US" u="sng" dirty="0" smtClean="0">
                <a:hlinkClick r:id="rId2" action="ppaction://hlinkfile"/>
              </a:rPr>
              <a:t>R802.10.1</a:t>
            </a:r>
          </a:p>
          <a:p>
            <a:r>
              <a:rPr lang="en-US" u="sng" dirty="0" smtClean="0">
                <a:hlinkClick r:id="rId2" action="ppaction://hlinkfile"/>
              </a:rPr>
              <a:t>2012 </a:t>
            </a:r>
            <a:r>
              <a:rPr lang="en-US" i="1" u="sng" dirty="0">
                <a:hlinkClick r:id="rId2" action="ppaction://hlinkfile"/>
              </a:rPr>
              <a:t>IRC</a:t>
            </a:r>
            <a:r>
              <a:rPr lang="en-US" u="sng" dirty="0">
                <a:hlinkClick r:id="rId2" action="ppaction://hlinkfile"/>
              </a:rPr>
              <a:t> Section R502.11.1</a:t>
            </a:r>
            <a:r>
              <a:rPr lang="en-US" dirty="0">
                <a:hlinkClick r:id="rId2" action="ppaction://hlinkfile"/>
              </a:rPr>
              <a:t> and </a:t>
            </a:r>
            <a:r>
              <a:rPr lang="en-US" u="sng" dirty="0">
                <a:hlinkClick r:id="rId2" action="ppaction://hlinkfile"/>
              </a:rPr>
              <a:t>Section R802.10.2</a:t>
            </a:r>
            <a:r>
              <a:rPr lang="en-US" dirty="0">
                <a:hlinkClick r:id="rId2" action="ppaction://hlinkfile"/>
              </a:rPr>
              <a:t> </a:t>
            </a:r>
            <a:endParaRPr lang="en-US" dirty="0" smtClean="0">
              <a:hlinkClick r:id="rId2" action="ppaction://hlinkfile"/>
            </a:endParaRPr>
          </a:p>
          <a:p>
            <a:r>
              <a:rPr lang="en-US" u="sng" dirty="0" smtClean="0">
                <a:hlinkClick r:id="rId2" action="ppaction://hlinkfile"/>
              </a:rPr>
              <a:t>2015 </a:t>
            </a:r>
            <a:r>
              <a:rPr lang="en-US" i="1" u="sng" dirty="0">
                <a:hlinkClick r:id="rId2" action="ppaction://hlinkfile"/>
              </a:rPr>
              <a:t>IRC</a:t>
            </a:r>
            <a:r>
              <a:rPr lang="en-US" u="sng" dirty="0">
                <a:hlinkClick r:id="rId2" action="ppaction://hlinkfile"/>
              </a:rPr>
              <a:t> Section R502.11.1</a:t>
            </a:r>
            <a:r>
              <a:rPr lang="en-US" dirty="0">
                <a:hlinkClick r:id="rId2" action="ppaction://hlinkfile"/>
              </a:rPr>
              <a:t> and </a:t>
            </a:r>
            <a:r>
              <a:rPr lang="en-US" u="sng" dirty="0">
                <a:hlinkClick r:id="rId2" action="ppaction://hlinkfile"/>
              </a:rPr>
              <a:t>Section </a:t>
            </a:r>
            <a:r>
              <a:rPr lang="en-US" u="sng" dirty="0" smtClean="0">
                <a:hlinkClick r:id="rId2" action="ppaction://hlinkfile"/>
              </a:rPr>
              <a:t>R802.10.2</a:t>
            </a:r>
            <a:endParaRPr lang="en-US" dirty="0">
              <a:hlinkClick r:id="rId2" action="ppaction://hlinkfile"/>
            </a:endParaRPr>
          </a:p>
          <a:p>
            <a:r>
              <a:rPr lang="en-US" u="sng" dirty="0" smtClean="0">
                <a:hlinkClick r:id="rId3" action="ppaction://hlinkfile"/>
              </a:rPr>
              <a:t>2012/2015 </a:t>
            </a:r>
            <a:r>
              <a:rPr lang="en-US" i="1" u="sng" dirty="0">
                <a:hlinkClick r:id="rId3" action="ppaction://hlinkfile"/>
              </a:rPr>
              <a:t>IBC</a:t>
            </a:r>
            <a:r>
              <a:rPr lang="en-US" u="sng" dirty="0">
                <a:hlinkClick r:id="rId3" action="ppaction://hlinkfile"/>
              </a:rPr>
              <a:t> Section </a:t>
            </a:r>
            <a:r>
              <a:rPr lang="en-US" u="sng" dirty="0" smtClean="0">
                <a:hlinkClick r:id="rId3" action="ppaction://hlinkfile"/>
              </a:rPr>
              <a:t>2303.4</a:t>
            </a:r>
            <a:endParaRPr lang="en-US" u="sng" dirty="0"/>
          </a:p>
        </p:txBody>
      </p:sp>
    </p:spTree>
    <p:extLst>
      <p:ext uri="{BB962C8B-B14F-4D97-AF65-F5344CB8AC3E}">
        <p14:creationId xmlns:p14="http://schemas.microsoft.com/office/powerpoint/2010/main" val="186163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t>
            </a:r>
            <a:r>
              <a:rPr lang="en-US" dirty="0" smtClean="0"/>
              <a:t>– IRC</a:t>
            </a:r>
            <a:endParaRPr lang="en-US" dirty="0"/>
          </a:p>
        </p:txBody>
      </p:sp>
      <p:sp>
        <p:nvSpPr>
          <p:cNvPr id="6" name="Content Placeholder 5"/>
          <p:cNvSpPr>
            <a:spLocks noGrp="1"/>
          </p:cNvSpPr>
          <p:nvPr>
            <p:ph sz="half" idx="1"/>
          </p:nvPr>
        </p:nvSpPr>
        <p:spPr/>
        <p:txBody>
          <a:bodyPr>
            <a:normAutofit fontScale="77500" lnSpcReduction="20000"/>
          </a:bodyPr>
          <a:lstStyle/>
          <a:p>
            <a:r>
              <a:rPr lang="en-US" dirty="0"/>
              <a:t>The </a:t>
            </a:r>
            <a:r>
              <a:rPr lang="en-US" dirty="0" smtClean="0"/>
              <a:t>IRC provides </a:t>
            </a:r>
            <a:r>
              <a:rPr lang="en-US" dirty="0"/>
              <a:t>that the plans and specifications for a project shall be prepared by a licensed architect or engineer where required by the law of the jurisdiction in which the project is being constructed. </a:t>
            </a:r>
            <a:endParaRPr lang="en-US" dirty="0" smtClean="0"/>
          </a:p>
          <a:p>
            <a:r>
              <a:rPr lang="en-US" dirty="0"/>
              <a:t>The plans and specifications should in turn clearly define the scope of the work proposed by the Building Designer.</a:t>
            </a:r>
          </a:p>
          <a:p>
            <a:endParaRPr lang="en-US" dirty="0"/>
          </a:p>
          <a:p>
            <a:endParaRPr lang="en-US" dirty="0"/>
          </a:p>
        </p:txBody>
      </p:sp>
      <p:sp>
        <p:nvSpPr>
          <p:cNvPr id="7" name="Content Placeholder 6"/>
          <p:cNvSpPr>
            <a:spLocks noGrp="1"/>
          </p:cNvSpPr>
          <p:nvPr>
            <p:ph sz="half" idx="2"/>
          </p:nvPr>
        </p:nvSpPr>
        <p:spPr/>
        <p:txBody>
          <a:bodyPr>
            <a:normAutofit fontScale="77500" lnSpcReduction="20000"/>
          </a:bodyPr>
          <a:lstStyle/>
          <a:p>
            <a:r>
              <a:rPr lang="en-US" u="sng" dirty="0">
                <a:hlinkClick r:id="rId2" action="ppaction://hlinkfile"/>
              </a:rPr>
              <a:t>2012 </a:t>
            </a:r>
            <a:r>
              <a:rPr lang="en-US" i="1" u="sng" dirty="0">
                <a:hlinkClick r:id="rId2" action="ppaction://hlinkfile"/>
              </a:rPr>
              <a:t>IRC</a:t>
            </a:r>
            <a:r>
              <a:rPr lang="en-US" u="sng" dirty="0">
                <a:hlinkClick r:id="rId2" action="ppaction://hlinkfile"/>
              </a:rPr>
              <a:t> Section </a:t>
            </a:r>
            <a:r>
              <a:rPr lang="en-US" u="sng" dirty="0" smtClean="0">
                <a:hlinkClick r:id="rId2" action="ppaction://hlinkfile"/>
              </a:rPr>
              <a:t>R106.1</a:t>
            </a:r>
          </a:p>
          <a:p>
            <a:r>
              <a:rPr lang="en-US" u="sng" dirty="0">
                <a:hlinkClick r:id="rId2" action="ppaction://hlinkfile"/>
              </a:rPr>
              <a:t>2015 </a:t>
            </a:r>
            <a:r>
              <a:rPr lang="en-US" i="1" u="sng" dirty="0">
                <a:hlinkClick r:id="rId2" action="ppaction://hlinkfile"/>
              </a:rPr>
              <a:t>IRC</a:t>
            </a:r>
            <a:r>
              <a:rPr lang="en-US" u="sng" dirty="0">
                <a:hlinkClick r:id="rId2" action="ppaction://hlinkfile"/>
              </a:rPr>
              <a:t> Section </a:t>
            </a:r>
            <a:r>
              <a:rPr lang="en-US" u="sng" dirty="0" smtClean="0">
                <a:hlinkClick r:id="rId2" action="ppaction://hlinkfile"/>
              </a:rPr>
              <a:t>R106.1</a:t>
            </a:r>
          </a:p>
          <a:p>
            <a:r>
              <a:rPr lang="en-US" u="sng" dirty="0">
                <a:hlinkClick r:id="rId2" action="ppaction://hlinkfile"/>
              </a:rPr>
              <a:t>2012 </a:t>
            </a:r>
            <a:r>
              <a:rPr lang="en-US" i="1" u="sng" dirty="0">
                <a:hlinkClick r:id="rId2" action="ppaction://hlinkfile"/>
              </a:rPr>
              <a:t>IRC</a:t>
            </a:r>
            <a:r>
              <a:rPr lang="en-US" u="sng" dirty="0">
                <a:hlinkClick r:id="rId2" action="ppaction://hlinkfile"/>
              </a:rPr>
              <a:t> Section R106.1.1</a:t>
            </a:r>
          </a:p>
          <a:p>
            <a:r>
              <a:rPr lang="en-US" u="sng" dirty="0">
                <a:hlinkClick r:id="rId2" action="ppaction://hlinkfile"/>
              </a:rPr>
              <a:t>2015 </a:t>
            </a:r>
            <a:r>
              <a:rPr lang="en-US" i="1" u="sng" dirty="0">
                <a:hlinkClick r:id="rId2" action="ppaction://hlinkfile"/>
              </a:rPr>
              <a:t>IRC</a:t>
            </a:r>
            <a:r>
              <a:rPr lang="en-US" u="sng" dirty="0">
                <a:hlinkClick r:id="rId2" action="ppaction://hlinkfile"/>
              </a:rPr>
              <a:t> Section R106.1.1</a:t>
            </a:r>
            <a:endParaRPr lang="en-US" dirty="0"/>
          </a:p>
          <a:p>
            <a:endParaRPr lang="en-US" dirty="0"/>
          </a:p>
        </p:txBody>
      </p:sp>
    </p:spTree>
    <p:extLst>
      <p:ext uri="{BB962C8B-B14F-4D97-AF65-F5344CB8AC3E}">
        <p14:creationId xmlns:p14="http://schemas.microsoft.com/office/powerpoint/2010/main" val="22509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a:t>
            </a:r>
            <a:r>
              <a:rPr lang="en-US" dirty="0" smtClean="0"/>
              <a:t>– </a:t>
            </a:r>
            <a:r>
              <a:rPr lang="en-US" dirty="0"/>
              <a:t>Statutes for Professional </a:t>
            </a:r>
            <a:r>
              <a:rPr lang="en-US" dirty="0" smtClean="0"/>
              <a:t>Engineering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state’s professional engineering law(s) and the IBC provide the basis upon which to evaluate the need to provide an engineer’s seal on a TPD. </a:t>
            </a:r>
          </a:p>
          <a:p>
            <a:r>
              <a:rPr lang="en-US" dirty="0" smtClean="0"/>
              <a:t>Requiring the TPD to be sealed, where it is not prepared by an engineer or under his/her immediate personal supervision, is contrary to most state engineering laws which typically include language regarding sealing construction documents. </a:t>
            </a:r>
          </a:p>
          <a:p>
            <a:r>
              <a:rPr lang="en-US" dirty="0" smtClean="0"/>
              <a:t>Based on the above, a TPD does not require a professional engineer’s seal for any building project in jurisdictions with similar statutes.</a:t>
            </a:r>
          </a:p>
          <a:p>
            <a:pPr lvl="1"/>
            <a:endParaRPr lang="en-US" dirty="0" smtClean="0"/>
          </a:p>
          <a:p>
            <a:endParaRPr lang="en-US" dirty="0" smtClean="0"/>
          </a:p>
          <a:p>
            <a:pPr lvl="0"/>
            <a:endParaRPr lang="en-US" dirty="0"/>
          </a:p>
        </p:txBody>
      </p:sp>
    </p:spTree>
    <p:extLst>
      <p:ext uri="{BB962C8B-B14F-4D97-AF65-F5344CB8AC3E}">
        <p14:creationId xmlns:p14="http://schemas.microsoft.com/office/powerpoint/2010/main" val="7886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 ANSI/TPI </a:t>
            </a:r>
            <a:r>
              <a:rPr lang="en-US" dirty="0" smtClean="0"/>
              <a:t>1</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ANSI/TPI 1, referenced by both the 2015 (14) and 2012 (07) </a:t>
            </a:r>
            <a:r>
              <a:rPr lang="en-US" i="1" dirty="0" smtClean="0"/>
              <a:t>IBC</a:t>
            </a:r>
            <a:r>
              <a:rPr lang="en-US" dirty="0" smtClean="0"/>
              <a:t>, clearly states that TPDs do not require an engineer’s seal when they serve only as a guide for Truss installation</a:t>
            </a:r>
          </a:p>
          <a:p>
            <a:r>
              <a:rPr lang="en-US" dirty="0" smtClean="0"/>
              <a:t>The </a:t>
            </a:r>
            <a:r>
              <a:rPr lang="en-US" dirty="0" smtClean="0">
                <a:hlinkClick r:id="rId2"/>
              </a:rPr>
              <a:t>commentary</a:t>
            </a:r>
            <a:r>
              <a:rPr lang="en-US" dirty="0" smtClean="0"/>
              <a:t> further explains the intent of the standard</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2.3.6.4 Truss Placement Diagram. …When the Truss Placement Diagram serves only as a guide for Truss installation and requires no engineering input, it does not require the seal of any Truss Design Engineer or Registered Design Professional.</a:t>
            </a:r>
          </a:p>
        </p:txBody>
      </p:sp>
    </p:spTree>
    <p:extLst>
      <p:ext uri="{BB962C8B-B14F-4D97-AF65-F5344CB8AC3E}">
        <p14:creationId xmlns:p14="http://schemas.microsoft.com/office/powerpoint/2010/main" val="1221752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ANSI/TPI 1</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Truss </a:t>
            </a:r>
            <a:r>
              <a:rPr lang="en-US" dirty="0"/>
              <a:t>Designer’s </a:t>
            </a:r>
            <a:r>
              <a:rPr lang="en-US" dirty="0" smtClean="0"/>
              <a:t>sole responsibility </a:t>
            </a:r>
            <a:r>
              <a:rPr lang="en-US" dirty="0"/>
              <a:t>is to </a:t>
            </a:r>
            <a:r>
              <a:rPr lang="en-US" dirty="0" smtClean="0"/>
              <a:t>design </a:t>
            </a:r>
            <a:r>
              <a:rPr lang="en-US" dirty="0"/>
              <a:t>the individual trusses according to information provided </a:t>
            </a:r>
            <a:r>
              <a:rPr lang="en-US" dirty="0" smtClean="0"/>
              <a:t>by </a:t>
            </a:r>
            <a:r>
              <a:rPr lang="en-US" dirty="0"/>
              <a:t>the RDP or Building Designer</a:t>
            </a:r>
            <a:endParaRPr lang="en-US" dirty="0" smtClean="0"/>
          </a:p>
          <a:p>
            <a:r>
              <a:rPr lang="en-US" dirty="0" smtClean="0"/>
              <a:t>The </a:t>
            </a:r>
            <a:r>
              <a:rPr lang="en-US" dirty="0"/>
              <a:t>Truss Designer is therefore </a:t>
            </a:r>
            <a:r>
              <a:rPr lang="en-US" dirty="0" smtClean="0"/>
              <a:t>specifically responsible </a:t>
            </a:r>
            <a:r>
              <a:rPr lang="en-US" dirty="0"/>
              <a:t>for the single truss design depicted on each TDD.</a:t>
            </a:r>
          </a:p>
          <a:p>
            <a:endParaRPr lang="en-US" sz="1400"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62600" y="1047750"/>
            <a:ext cx="2620201"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475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ANSI/TPI 1</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TPDs are typically prepared </a:t>
            </a:r>
            <a:r>
              <a:rPr lang="en-US" dirty="0"/>
              <a:t>by component manufacturer personnel </a:t>
            </a:r>
            <a:r>
              <a:rPr lang="en-US" dirty="0" smtClean="0"/>
              <a:t>other than Truss </a:t>
            </a:r>
            <a:r>
              <a:rPr lang="en-US" dirty="0"/>
              <a:t>Designers. </a:t>
            </a:r>
            <a:endParaRPr lang="en-US" dirty="0" smtClean="0"/>
          </a:p>
          <a:p>
            <a:r>
              <a:rPr lang="en-US" dirty="0" smtClean="0"/>
              <a:t>The TPDs may </a:t>
            </a:r>
            <a:r>
              <a:rPr lang="en-US" dirty="0"/>
              <a:t>not be reviewed or even seen by the Truss Designer. </a:t>
            </a:r>
            <a:endParaRPr lang="en-US" dirty="0" smtClean="0"/>
          </a:p>
          <a:p>
            <a:r>
              <a:rPr lang="en-US" dirty="0" smtClean="0"/>
              <a:t>It is therefore understood that TPDs are not </a:t>
            </a:r>
            <a:r>
              <a:rPr lang="en-US" dirty="0"/>
              <a:t>prepared under the Truss Designer’s direct supervision.  </a:t>
            </a:r>
          </a:p>
          <a:p>
            <a:pPr lvl="1"/>
            <a:endParaRPr lang="en-US" sz="10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620185" y="1200150"/>
            <a:ext cx="2094629"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991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Although the </a:t>
            </a:r>
            <a:r>
              <a:rPr lang="en-US" sz="2800" dirty="0"/>
              <a:t>2012</a:t>
            </a:r>
            <a:r>
              <a:rPr lang="en-US" sz="2800" i="1" dirty="0"/>
              <a:t> </a:t>
            </a:r>
            <a:r>
              <a:rPr lang="en-US" sz="2800" dirty="0" smtClean="0"/>
              <a:t>and </a:t>
            </a:r>
            <a:r>
              <a:rPr lang="en-US" sz="2800" dirty="0"/>
              <a:t>2015 </a:t>
            </a:r>
            <a:r>
              <a:rPr lang="en-US" sz="2800" i="1" dirty="0"/>
              <a:t>IRC</a:t>
            </a:r>
            <a:r>
              <a:rPr lang="en-US" sz="2800" dirty="0"/>
              <a:t> do not address the </a:t>
            </a:r>
            <a:r>
              <a:rPr lang="en-US" sz="2800" dirty="0" smtClean="0"/>
              <a:t>TPD, the </a:t>
            </a:r>
            <a:r>
              <a:rPr lang="en-US" sz="2800" dirty="0"/>
              <a:t>code referenced standard </a:t>
            </a:r>
            <a:r>
              <a:rPr lang="en-US" sz="2800" i="1" dirty="0"/>
              <a:t>ANSI/TPI 1</a:t>
            </a:r>
            <a:r>
              <a:rPr lang="en-US" sz="2800" dirty="0"/>
              <a:t> </a:t>
            </a:r>
            <a:r>
              <a:rPr lang="en-US" sz="2800" dirty="0" smtClean="0"/>
              <a:t>specifically states </a:t>
            </a:r>
            <a:r>
              <a:rPr lang="en-US" sz="2800" dirty="0"/>
              <a:t>that the TPD does not require the Truss Design Engineer’s seal when it serves only as a guide for truss installation. </a:t>
            </a:r>
            <a:endParaRPr lang="en-US" sz="2800" dirty="0" smtClean="0"/>
          </a:p>
          <a:p>
            <a:r>
              <a:rPr lang="en-US" sz="2800" dirty="0" smtClean="0"/>
              <a:t>Per </a:t>
            </a:r>
            <a:r>
              <a:rPr lang="en-US" sz="2800" u="sng" dirty="0">
                <a:hlinkClick r:id="rId2"/>
              </a:rPr>
              <a:t>2012 </a:t>
            </a:r>
            <a:r>
              <a:rPr lang="en-US" sz="2800" i="1" u="sng" dirty="0">
                <a:hlinkClick r:id="rId2"/>
              </a:rPr>
              <a:t>IRC</a:t>
            </a:r>
            <a:r>
              <a:rPr lang="en-US" sz="2800" u="sng" dirty="0">
                <a:hlinkClick r:id="rId2"/>
              </a:rPr>
              <a:t> Section R102.4</a:t>
            </a:r>
            <a:r>
              <a:rPr lang="en-US" sz="2800" dirty="0"/>
              <a:t> and </a:t>
            </a:r>
            <a:r>
              <a:rPr lang="en-US" sz="2800" u="sng" dirty="0">
                <a:hlinkClick r:id="rId3"/>
              </a:rPr>
              <a:t>2015 </a:t>
            </a:r>
            <a:r>
              <a:rPr lang="en-US" sz="2800" i="1" u="sng" dirty="0">
                <a:hlinkClick r:id="rId3"/>
              </a:rPr>
              <a:t>IRC</a:t>
            </a:r>
            <a:r>
              <a:rPr lang="en-US" sz="2800" u="sng" dirty="0">
                <a:hlinkClick r:id="rId3"/>
              </a:rPr>
              <a:t> Section R102.4</a:t>
            </a:r>
            <a:r>
              <a:rPr lang="en-US" sz="2800" dirty="0"/>
              <a:t>, the standards referenced in this code shall be considered part of the requirements of this code to the prescribed extent of each such reference. </a:t>
            </a:r>
            <a:endParaRPr lang="en-US" sz="2800" b="1" u="sng" dirty="0"/>
          </a:p>
        </p:txBody>
      </p:sp>
    </p:spTree>
    <p:extLst>
      <p:ext uri="{BB962C8B-B14F-4D97-AF65-F5344CB8AC3E}">
        <p14:creationId xmlns:p14="http://schemas.microsoft.com/office/powerpoint/2010/main" val="3416162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3364097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a:t>Truss Design Engineers should </a:t>
            </a:r>
            <a:r>
              <a:rPr lang="en-US" sz="2800" dirty="0" smtClean="0"/>
              <a:t>NOT be </a:t>
            </a:r>
            <a:r>
              <a:rPr lang="en-US" sz="2800" dirty="0"/>
              <a:t>asked by RDPs, Building Designers or Building Code Officials to seal TPDs</a:t>
            </a:r>
            <a:r>
              <a:rPr lang="en-US" sz="2800" dirty="0" smtClean="0"/>
              <a:t>.</a:t>
            </a:r>
          </a:p>
          <a:p>
            <a:endParaRPr lang="en-US" sz="2800" b="1" u="sng" dirty="0"/>
          </a:p>
        </p:txBody>
      </p:sp>
    </p:spTree>
    <p:extLst>
      <p:ext uri="{BB962C8B-B14F-4D97-AF65-F5344CB8AC3E}">
        <p14:creationId xmlns:p14="http://schemas.microsoft.com/office/powerpoint/2010/main" val="3371101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i="1" dirty="0"/>
              <a:t>ANSI/TPI 1, National Design Standard for Metal Plate Connected Wood Truss Construction, Truss Plate Institute, 2007, 2014 </a:t>
            </a:r>
            <a:endParaRPr lang="en-US" b="1" u="sng" dirty="0"/>
          </a:p>
          <a:p>
            <a:r>
              <a:rPr lang="en-US" i="1" dirty="0"/>
              <a:t>International Residential Code / International Building Code, International Code Council, 2006, 2009, 2012, 2015</a:t>
            </a:r>
            <a:endParaRPr lang="en-US" b="1" u="sng" dirty="0"/>
          </a:p>
          <a:p>
            <a:endParaRPr lang="en-US" dirty="0"/>
          </a:p>
        </p:txBody>
      </p:sp>
    </p:spTree>
    <p:extLst>
      <p:ext uri="{BB962C8B-B14F-4D97-AF65-F5344CB8AC3E}">
        <p14:creationId xmlns:p14="http://schemas.microsoft.com/office/powerpoint/2010/main" val="68866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dirty="0" smtClean="0"/>
              <a:t>Do Truss Designers have the responsibility to seal a Truss Placement Diagram (TPD)?</a:t>
            </a:r>
          </a:p>
          <a:p>
            <a:r>
              <a:rPr lang="en-US" dirty="0" smtClean="0"/>
              <a:t>Short answer: NO</a:t>
            </a:r>
          </a:p>
          <a:p>
            <a:endParaRPr lang="en-US"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442288"/>
            <a:ext cx="4038600" cy="290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61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seal TPDs?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All necessary engineering design information is found on the Truss Design Drawings (TDD)</a:t>
            </a:r>
          </a:p>
          <a:p>
            <a:r>
              <a:rPr lang="en-US" dirty="0" smtClean="0"/>
              <a:t>If Truss Design Engineers were to seal a TPD, they could inappropriately be held responsible for ensuring the proper flow of loads through the structure to the foundation. </a:t>
            </a:r>
          </a:p>
          <a:p>
            <a:endParaRPr lang="en-US" dirty="0" smtClean="0"/>
          </a:p>
          <a:p>
            <a:endParaRPr lang="en-US"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75680" y="701399"/>
            <a:ext cx="2971800" cy="39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54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seal TPDs?</a:t>
            </a:r>
            <a:endParaRPr lang="en-US" dirty="0"/>
          </a:p>
        </p:txBody>
      </p:sp>
      <p:sp>
        <p:nvSpPr>
          <p:cNvPr id="3" name="Content Placeholder 2"/>
          <p:cNvSpPr>
            <a:spLocks noGrp="1"/>
          </p:cNvSpPr>
          <p:nvPr>
            <p:ph sz="half" idx="1"/>
          </p:nvPr>
        </p:nvSpPr>
        <p:spPr>
          <a:xfrm>
            <a:off x="457200" y="1200151"/>
            <a:ext cx="5029200" cy="3394472"/>
          </a:xfrm>
        </p:spPr>
        <p:txBody>
          <a:bodyPr>
            <a:normAutofit fontScale="77500" lnSpcReduction="20000"/>
          </a:bodyPr>
          <a:lstStyle/>
          <a:p>
            <a:r>
              <a:rPr lang="en-US" dirty="0" smtClean="0"/>
              <a:t>Compare a truss to a window: both are manufactured and in turn installed within a building. </a:t>
            </a:r>
          </a:p>
          <a:p>
            <a:r>
              <a:rPr lang="en-US" dirty="0" smtClean="0"/>
              <a:t>A window may be a highly engineered component of a house with specific installation specifications and instructions. </a:t>
            </a:r>
          </a:p>
          <a:p>
            <a:r>
              <a:rPr lang="en-US" dirty="0" smtClean="0"/>
              <a:t>However, there is no requirement to provide an engineer’s seal on the installation instructions for windows.</a:t>
            </a: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71413" y="1200150"/>
            <a:ext cx="219217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17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TPDs</a:t>
            </a:r>
            <a:endParaRPr lang="en-US" dirty="0"/>
          </a:p>
        </p:txBody>
      </p:sp>
      <p:sp>
        <p:nvSpPr>
          <p:cNvPr id="3" name="Content Placeholder 2"/>
          <p:cNvSpPr>
            <a:spLocks noGrp="1"/>
          </p:cNvSpPr>
          <p:nvPr>
            <p:ph sz="half" idx="1"/>
          </p:nvPr>
        </p:nvSpPr>
        <p:spPr>
          <a:xfrm>
            <a:off x="457200" y="1200151"/>
            <a:ext cx="5257800" cy="3394472"/>
          </a:xfrm>
        </p:spPr>
        <p:txBody>
          <a:bodyPr>
            <a:normAutofit fontScale="92500" lnSpcReduction="20000"/>
          </a:bodyPr>
          <a:lstStyle/>
          <a:p>
            <a:r>
              <a:rPr lang="en-US" dirty="0" smtClean="0"/>
              <a:t>To assist the builder in positioning or locating the trusses and components supplied by the manufacturer.  </a:t>
            </a:r>
          </a:p>
          <a:p>
            <a:r>
              <a:rPr lang="en-US" dirty="0" smtClean="0"/>
              <a:t>To serve as detailed installation instructions</a:t>
            </a:r>
          </a:p>
          <a:p>
            <a:r>
              <a:rPr lang="en-US" dirty="0" smtClean="0"/>
              <a:t>To indicate the manufacturer’s assumed location for each truss and component</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895378" y="1200150"/>
            <a:ext cx="154424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249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The majority of residential structures in the United States are built using the prescriptive code of the IRC. </a:t>
            </a:r>
          </a:p>
          <a:p>
            <a:r>
              <a:rPr lang="en-US" dirty="0" smtClean="0"/>
              <a:t>Trusses are simply replacements for the prescriptively applied joists and rafters, and are highly engineered structural elements. </a:t>
            </a:r>
            <a:endParaRPr lang="en-US" dirty="0" smtClean="0"/>
          </a:p>
          <a:p>
            <a:r>
              <a:rPr lang="en-US" dirty="0"/>
              <a:t>The following information should be used to provide insight into why component manufacturers should seriously consider all the ramifications of providing seals on TPD for projects governed by the 2012 </a:t>
            </a:r>
            <a:r>
              <a:rPr lang="en-US" dirty="0" smtClean="0"/>
              <a:t>or </a:t>
            </a:r>
            <a:r>
              <a:rPr lang="en-US" dirty="0"/>
              <a:t>2015</a:t>
            </a:r>
            <a:r>
              <a:rPr lang="en-US" i="1" dirty="0"/>
              <a:t> IRC</a:t>
            </a:r>
            <a:r>
              <a:rPr lang="en-US" dirty="0"/>
              <a:t>.</a:t>
            </a:r>
          </a:p>
          <a:p>
            <a:endParaRPr lang="en-US" dirty="0" smtClean="0"/>
          </a:p>
        </p:txBody>
      </p:sp>
    </p:spTree>
    <p:extLst>
      <p:ext uri="{BB962C8B-B14F-4D97-AF65-F5344CB8AC3E}">
        <p14:creationId xmlns:p14="http://schemas.microsoft.com/office/powerpoint/2010/main" val="119048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smtClean="0"/>
              <a:t>The Truss Design Engineer is NOT the Building Designer. </a:t>
            </a:r>
          </a:p>
          <a:p>
            <a:r>
              <a:rPr lang="en-US" smtClean="0"/>
              <a:t>A Truss Design Engineer could only undertake Building Designer responsibilities under a special set of circumstances and when they are delegated the appropriate scope of work as a Successor Engineer. </a:t>
            </a:r>
          </a:p>
          <a:p>
            <a:r>
              <a:rPr lang="en-US" smtClean="0"/>
              <a:t>This would require authorization from the owner of the project and a contract to do so, along with being professionally capable of taking on such responsibility and being compensated for doing so.</a:t>
            </a:r>
          </a:p>
          <a:p>
            <a:endParaRPr lang="en-US" dirty="0"/>
          </a:p>
        </p:txBody>
      </p:sp>
    </p:spTree>
    <p:extLst>
      <p:ext uri="{BB962C8B-B14F-4D97-AF65-F5344CB8AC3E}">
        <p14:creationId xmlns:p14="http://schemas.microsoft.com/office/powerpoint/2010/main" val="423404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normAutofit fontScale="92500"/>
          </a:bodyPr>
          <a:lstStyle/>
          <a:p>
            <a:r>
              <a:rPr lang="en-US" dirty="0" smtClean="0"/>
              <a:t>While the IRC remains relatively silent on the issue, since the 2006 edition, the </a:t>
            </a:r>
            <a:r>
              <a:rPr lang="en-US" dirty="0" smtClean="0">
                <a:hlinkClick r:id="rId2"/>
              </a:rPr>
              <a:t>IBC</a:t>
            </a:r>
            <a:r>
              <a:rPr lang="en-US" dirty="0" smtClean="0"/>
              <a:t> has provided specific language regarding TPD: </a:t>
            </a:r>
          </a:p>
          <a:p>
            <a:pPr lvl="1"/>
            <a:r>
              <a:rPr lang="en-US" b="1" dirty="0" smtClean="0">
                <a:latin typeface="Arial Narrow" panose="020B0606020202030204" pitchFamily="34" charset="0"/>
              </a:rPr>
              <a:t>2006 IBC 2303.4.3 Truss Placement Diagram</a:t>
            </a:r>
            <a:r>
              <a:rPr lang="en-US" dirty="0" smtClean="0">
                <a:latin typeface="Arial Narrow" panose="020B0606020202030204" pitchFamily="34" charset="0"/>
              </a:rPr>
              <a:t>. A diagram supplied by the truss manufacturer that identifies the proposed location for each individually designated truss and references the corresponding Truss Design Drawing. The Truss Placement Diagram shall be provided as part of the job site. Truss Placement Diagrams shall not be required to bear the seal or signature of the Truss Designer.</a:t>
            </a:r>
          </a:p>
          <a:p>
            <a:pPr lvl="1"/>
            <a:r>
              <a:rPr lang="en-US" b="1" dirty="0" smtClean="0">
                <a:latin typeface="Arial Narrow" panose="020B0606020202030204" pitchFamily="34" charset="0"/>
              </a:rPr>
              <a:t>Exception</a:t>
            </a:r>
            <a:r>
              <a:rPr lang="en-US" dirty="0" smtClean="0">
                <a:latin typeface="Arial Narrow" panose="020B0606020202030204" pitchFamily="34" charset="0"/>
              </a:rPr>
              <a:t>: When the Truss Placement Diagram is prepared under the direct supervision of a registered design professional, it is required to be signed and sealed.</a:t>
            </a:r>
            <a:endParaRPr lang="en-US" dirty="0">
              <a:latin typeface="Arial Narrow" panose="020B0606020202030204" pitchFamily="34" charset="0"/>
            </a:endParaRPr>
          </a:p>
        </p:txBody>
      </p:sp>
    </p:spTree>
    <p:extLst>
      <p:ext uri="{BB962C8B-B14F-4D97-AF65-F5344CB8AC3E}">
        <p14:creationId xmlns:p14="http://schemas.microsoft.com/office/powerpoint/2010/main" val="3792182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SBCA 16_9</Template>
  <TotalTime>2486</TotalTime>
  <Words>1259</Words>
  <Application>Microsoft Office PowerPoint</Application>
  <PresentationFormat>On-screen Show (16:9)</PresentationFormat>
  <Paragraphs>81</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Arial Narrow</vt:lpstr>
      <vt:lpstr>Calibri</vt:lpstr>
      <vt:lpstr>Segoe UI</vt:lpstr>
      <vt:lpstr>Custom Design</vt:lpstr>
      <vt:lpstr>SBCA Educational Presentation Template</vt:lpstr>
      <vt:lpstr> Position Statement on  Sealed Truss Placement Diagrams  for the 2012 or 2015  International Residential Code</vt:lpstr>
      <vt:lpstr>PowerPoint Presentation</vt:lpstr>
      <vt:lpstr>Introduction</vt:lpstr>
      <vt:lpstr>Why not seal TPDs?</vt:lpstr>
      <vt:lpstr>Why not seal TPDs?</vt:lpstr>
      <vt:lpstr>Purpose of TPDs</vt:lpstr>
      <vt:lpstr>Background</vt:lpstr>
      <vt:lpstr>Background</vt:lpstr>
      <vt:lpstr>Background</vt:lpstr>
      <vt:lpstr>Background</vt:lpstr>
      <vt:lpstr>Background</vt:lpstr>
      <vt:lpstr>Background</vt:lpstr>
      <vt:lpstr>Analysis – IRC</vt:lpstr>
      <vt:lpstr>Analysis – IRC</vt:lpstr>
      <vt:lpstr>Analysis – Statutes for Professional Engineering</vt:lpstr>
      <vt:lpstr>Analysis – ANSI/TPI 1</vt:lpstr>
      <vt:lpstr>Analysis – ANSI/TPI 1</vt:lpstr>
      <vt:lpstr>Analysis – ANSI/TPI 1</vt:lpstr>
      <vt:lpstr>Findings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Sealed TPD for 2012 and 2015 IRC</dc:title>
  <dc:creator>Abby Davidson</dc:creator>
  <cp:lastModifiedBy>Abby Davidson</cp:lastModifiedBy>
  <cp:revision>77</cp:revision>
  <dcterms:created xsi:type="dcterms:W3CDTF">2015-06-02T15:10:27Z</dcterms:created>
  <dcterms:modified xsi:type="dcterms:W3CDTF">2017-03-23T19:41:50Z</dcterms:modified>
</cp:coreProperties>
</file>