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6" r:id="rId3"/>
    <p:sldMasterId id="2147483814" r:id="rId4"/>
  </p:sldMasterIdLst>
  <p:notesMasterIdLst>
    <p:notesMasterId r:id="rId28"/>
  </p:notesMasterIdLst>
  <p:handoutMasterIdLst>
    <p:handoutMasterId r:id="rId29"/>
  </p:handoutMasterIdLst>
  <p:sldIdLst>
    <p:sldId id="256" r:id="rId5"/>
    <p:sldId id="691" r:id="rId6"/>
    <p:sldId id="692" r:id="rId7"/>
    <p:sldId id="683" r:id="rId8"/>
    <p:sldId id="682" r:id="rId9"/>
    <p:sldId id="687" r:id="rId10"/>
    <p:sldId id="688" r:id="rId11"/>
    <p:sldId id="684" r:id="rId12"/>
    <p:sldId id="637" r:id="rId13"/>
    <p:sldId id="689" r:id="rId14"/>
    <p:sldId id="694" r:id="rId15"/>
    <p:sldId id="639" r:id="rId16"/>
    <p:sldId id="638" r:id="rId17"/>
    <p:sldId id="690" r:id="rId18"/>
    <p:sldId id="671" r:id="rId19"/>
    <p:sldId id="680" r:id="rId20"/>
    <p:sldId id="674" r:id="rId21"/>
    <p:sldId id="601" r:id="rId22"/>
    <p:sldId id="693" r:id="rId23"/>
    <p:sldId id="645" r:id="rId24"/>
    <p:sldId id="677" r:id="rId25"/>
    <p:sldId id="675" r:id="rId26"/>
    <p:sldId id="695" r:id="rId27"/>
  </p:sldIdLst>
  <p:sldSz cx="9144000" cy="5143500" type="screen16x9"/>
  <p:notesSz cx="7010400" cy="92964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78" autoAdjust="0"/>
    <p:restoredTop sz="84353" autoAdjust="0"/>
  </p:normalViewPr>
  <p:slideViewPr>
    <p:cSldViewPr>
      <p:cViewPr varScale="1">
        <p:scale>
          <a:sx n="125" d="100"/>
          <a:sy n="125" d="100"/>
        </p:scale>
        <p:origin x="738" y="96"/>
      </p:cViewPr>
      <p:guideLst>
        <p:guide orient="horz" pos="2160"/>
        <p:guide pos="2880"/>
        <p:guide orient="horz" pos="1620"/>
      </p:guideLst>
    </p:cSldViewPr>
  </p:slideViewPr>
  <p:notesTextViewPr>
    <p:cViewPr>
      <p:scale>
        <a:sx n="3" d="2"/>
        <a:sy n="3" d="2"/>
      </p:scale>
      <p:origin x="0" y="0"/>
    </p:cViewPr>
  </p:notesTextViewPr>
  <p:sorterViewPr>
    <p:cViewPr>
      <p:scale>
        <a:sx n="80" d="100"/>
        <a:sy n="80" d="100"/>
      </p:scale>
      <p:origin x="0" y="2892"/>
    </p:cViewPr>
  </p:sorterViewPr>
  <p:notesViewPr>
    <p:cSldViewPr>
      <p:cViewPr varScale="1">
        <p:scale>
          <a:sx n="81" d="100"/>
          <a:sy n="81" d="100"/>
        </p:scale>
        <p:origin x="3144"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88139" tIns="44070" rIns="88139" bIns="44070" rtlCol="0"/>
          <a:lstStyle>
            <a:lvl1pPr algn="l" eaLnBrk="1" fontAlgn="auto" hangingPunct="1">
              <a:spcBef>
                <a:spcPts val="0"/>
              </a:spcBef>
              <a:spcAft>
                <a:spcPts val="0"/>
              </a:spcAft>
              <a:defRPr sz="1200" dirty="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88139" tIns="44070" rIns="88139" bIns="44070" rtlCol="0"/>
          <a:lstStyle>
            <a:lvl1pPr algn="r" eaLnBrk="1" fontAlgn="auto" hangingPunct="1">
              <a:spcBef>
                <a:spcPts val="0"/>
              </a:spcBef>
              <a:spcAft>
                <a:spcPts val="0"/>
              </a:spcAft>
              <a:defRPr sz="1200" dirty="0">
                <a:latin typeface="+mn-lt"/>
              </a:defRPr>
            </a:lvl1pPr>
          </a:lstStyle>
          <a:p>
            <a:pPr>
              <a:defRPr/>
            </a:pPr>
            <a:endParaRPr lang="en-US" dirty="0"/>
          </a:p>
        </p:txBody>
      </p:sp>
      <p:sp>
        <p:nvSpPr>
          <p:cNvPr id="4" name="Footer Placeholder 3"/>
          <p:cNvSpPr>
            <a:spLocks noGrp="1"/>
          </p:cNvSpPr>
          <p:nvPr>
            <p:ph type="ftr" sz="quarter" idx="2"/>
          </p:nvPr>
        </p:nvSpPr>
        <p:spPr>
          <a:xfrm>
            <a:off x="0" y="8831263"/>
            <a:ext cx="3038475" cy="465137"/>
          </a:xfrm>
          <a:prstGeom prst="rect">
            <a:avLst/>
          </a:prstGeom>
        </p:spPr>
        <p:txBody>
          <a:bodyPr vert="horz" lIns="88139" tIns="44070" rIns="88139" bIns="44070" rtlCol="0" anchor="b"/>
          <a:lstStyle>
            <a:lvl1pPr algn="l" eaLnBrk="1" fontAlgn="auto" hangingPunct="1">
              <a:spcBef>
                <a:spcPts val="0"/>
              </a:spcBef>
              <a:spcAft>
                <a:spcPts val="0"/>
              </a:spcAft>
              <a:defRPr sz="1200" dirty="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31263"/>
            <a:ext cx="3038475" cy="465137"/>
          </a:xfrm>
          <a:prstGeom prst="rect">
            <a:avLst/>
          </a:prstGeom>
        </p:spPr>
        <p:txBody>
          <a:bodyPr vert="horz" lIns="88139" tIns="44070" rIns="88139" bIns="44070" rtlCol="0" anchor="b"/>
          <a:lstStyle>
            <a:lvl1pPr algn="r" eaLnBrk="1" fontAlgn="auto" hangingPunct="1">
              <a:spcBef>
                <a:spcPts val="0"/>
              </a:spcBef>
              <a:spcAft>
                <a:spcPts val="0"/>
              </a:spcAft>
              <a:defRPr sz="1200" smtClean="0">
                <a:latin typeface="+mn-lt"/>
              </a:defRPr>
            </a:lvl1pPr>
          </a:lstStyle>
          <a:p>
            <a:pPr>
              <a:defRPr/>
            </a:pPr>
            <a:fld id="{DC066D23-D0B0-49DD-90D5-43717B4FBCE7}" type="slidenum">
              <a:rPr lang="en-US"/>
              <a:pPr>
                <a:defRPr/>
              </a:pPr>
              <a:t>‹#›</a:t>
            </a:fld>
            <a:endParaRPr lang="en-US" dirty="0"/>
          </a:p>
        </p:txBody>
      </p:sp>
    </p:spTree>
    <p:extLst>
      <p:ext uri="{BB962C8B-B14F-4D97-AF65-F5344CB8AC3E}">
        <p14:creationId xmlns:p14="http://schemas.microsoft.com/office/powerpoint/2010/main" val="1147742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2" tIns="46586" rIns="93172" bIns="46586" rtlCol="0"/>
          <a:lstStyle>
            <a:lvl1pPr algn="l" eaLnBrk="1" fontAlgn="auto" hangingPunct="1">
              <a:spcBef>
                <a:spcPts val="0"/>
              </a:spcBef>
              <a:spcAft>
                <a:spcPts val="0"/>
              </a:spcAft>
              <a:defRPr sz="1300" dirty="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2" tIns="46586" rIns="93172" bIns="46586" rtlCol="0"/>
          <a:lstStyle>
            <a:lvl1pPr algn="r" eaLnBrk="1" fontAlgn="auto" hangingPunct="1">
              <a:spcBef>
                <a:spcPts val="0"/>
              </a:spcBef>
              <a:spcAft>
                <a:spcPts val="0"/>
              </a:spcAft>
              <a:defRPr sz="1300" smtClean="0">
                <a:latin typeface="+mn-lt"/>
              </a:defRPr>
            </a:lvl1pPr>
          </a:lstStyle>
          <a:p>
            <a:pPr>
              <a:defRPr/>
            </a:pPr>
            <a:fld id="{BE1BB030-EC56-4CB0-B1B5-CEF9E0674E5F}" type="datetimeFigureOut">
              <a:rPr lang="en-US"/>
              <a:pPr>
                <a:defRPr/>
              </a:pPr>
              <a:t>6/6/2016</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2" tIns="46586" rIns="93172" bIns="46586" rtlCol="0" anchor="b"/>
          <a:lstStyle>
            <a:lvl1pPr algn="l" eaLnBrk="1" fontAlgn="auto" hangingPunct="1">
              <a:spcBef>
                <a:spcPts val="0"/>
              </a:spcBef>
              <a:spcAft>
                <a:spcPts val="0"/>
              </a:spcAft>
              <a:defRPr sz="1300" dirty="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2" tIns="46586" rIns="93172" bIns="46586" rtlCol="0" anchor="b"/>
          <a:lstStyle>
            <a:lvl1pPr algn="r" eaLnBrk="1" fontAlgn="auto" hangingPunct="1">
              <a:spcBef>
                <a:spcPts val="0"/>
              </a:spcBef>
              <a:spcAft>
                <a:spcPts val="0"/>
              </a:spcAft>
              <a:defRPr sz="1300" smtClean="0">
                <a:latin typeface="+mn-lt"/>
              </a:defRPr>
            </a:lvl1pPr>
          </a:lstStyle>
          <a:p>
            <a:pPr>
              <a:defRPr/>
            </a:pPr>
            <a:fld id="{DA923418-53CA-4F88-8FEB-272D54D18947}" type="slidenum">
              <a:rPr lang="en-US"/>
              <a:pPr>
                <a:defRPr/>
              </a:pPr>
              <a:t>‹#›</a:t>
            </a:fld>
            <a:endParaRPr lang="en-US" dirty="0"/>
          </a:p>
        </p:txBody>
      </p:sp>
    </p:spTree>
    <p:extLst>
      <p:ext uri="{BB962C8B-B14F-4D97-AF65-F5344CB8AC3E}">
        <p14:creationId xmlns:p14="http://schemas.microsoft.com/office/powerpoint/2010/main" val="38306053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923418-53CA-4F88-8FEB-272D54D18947}" type="slidenum">
              <a:rPr lang="en-US" smtClean="0"/>
              <a:pPr>
                <a:defRPr/>
              </a:pPr>
              <a:t>1</a:t>
            </a:fld>
            <a:endParaRPr lang="en-US" dirty="0"/>
          </a:p>
        </p:txBody>
      </p:sp>
    </p:spTree>
    <p:extLst>
      <p:ext uri="{BB962C8B-B14F-4D97-AF65-F5344CB8AC3E}">
        <p14:creationId xmlns:p14="http://schemas.microsoft.com/office/powerpoint/2010/main" val="3734875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923418-53CA-4F88-8FEB-272D54D189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9524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923418-53CA-4F88-8FEB-272D54D18947}" type="slidenum">
              <a:rPr lang="en-US" smtClean="0"/>
              <a:pPr>
                <a:defRPr/>
              </a:pPr>
              <a:t>4</a:t>
            </a:fld>
            <a:endParaRPr lang="en-US" dirty="0"/>
          </a:p>
        </p:txBody>
      </p:sp>
    </p:spTree>
    <p:extLst>
      <p:ext uri="{BB962C8B-B14F-4D97-AF65-F5344CB8AC3E}">
        <p14:creationId xmlns:p14="http://schemas.microsoft.com/office/powerpoint/2010/main" val="134995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furnace test results are compelling. </a:t>
            </a:r>
          </a:p>
          <a:p>
            <a:endParaRPr lang="en-US" dirty="0" smtClean="0"/>
          </a:p>
          <a:p>
            <a:r>
              <a:rPr lang="en-US" dirty="0" smtClean="0"/>
              <a:t>The</a:t>
            </a:r>
            <a:r>
              <a:rPr lang="en-US" baseline="0" dirty="0" smtClean="0"/>
              <a:t> XJ-85 actually performed a bit better than the solid 12” engineered I-joist. This was most likely due to the increased thickness of the webbing. In order to support the load, with the openings cut into the web, the manufacturer had to increase the width of the I-joist. This added mass to the web allowing it to perform for a longer period of time.</a:t>
            </a:r>
          </a:p>
          <a:p>
            <a:endParaRPr lang="en-US" baseline="0" dirty="0" smtClean="0"/>
          </a:p>
          <a:p>
            <a:r>
              <a:rPr lang="en-US" baseline="0" dirty="0" smtClean="0"/>
              <a:t>The intumescent coating actually added a substantial amount of time to the collapse time of the I-joists. Again this product is not designed nor marketed for application to wood products as it can deteriorate the wood over a period of time.</a:t>
            </a:r>
          </a:p>
          <a:p>
            <a:endParaRPr lang="en-US" baseline="0" dirty="0" smtClean="0"/>
          </a:p>
          <a:p>
            <a:r>
              <a:rPr lang="en-US" baseline="0" dirty="0" smtClean="0"/>
              <a:t>Notice how quickly the unprotected I-joist failed when subjected to the test with 100% of the design load as a true ASTM E-119 test requires. This was a significant reduction of time from the modified load in earlier demonstration tests.</a:t>
            </a:r>
          </a:p>
          <a:p>
            <a:endParaRPr lang="en-US" baseline="0" dirty="0" smtClean="0"/>
          </a:p>
          <a:p>
            <a:r>
              <a:rPr lang="en-US" baseline="0" dirty="0" smtClean="0"/>
              <a:t>The fire retardant product that markets itself as an equivalent to gypsum board did not perform so well when subjected to a true load bearing E-119 test. This highlights the importance of using the correct test when evaluating the performance of a product in estimating the load carrying capabilities.</a:t>
            </a:r>
          </a:p>
          <a:p>
            <a:endParaRPr lang="en-US" baseline="0" dirty="0" smtClean="0"/>
          </a:p>
          <a:p>
            <a:r>
              <a:rPr lang="en-US" baseline="0" dirty="0" smtClean="0"/>
              <a:t>We can also see the performance of today’s lumber with the early collapse of a modern lumber 2 x 10 dimensional lumber floor assembly. Remember we are comfortable with dimensional lumber and there is no difference between yesterday’s lumber and today’s. Do you feel comfortable.</a:t>
            </a:r>
          </a:p>
          <a:p>
            <a:endParaRPr lang="en-US" baseline="0" dirty="0" smtClean="0"/>
          </a:p>
          <a:p>
            <a:r>
              <a:rPr lang="en-US" baseline="0" dirty="0" smtClean="0"/>
              <a:t>The final test was to compare the belief that wood today has a different performance time. The UL staff procured a floor assembly from a single family home built in 1940 in Cleveland, Ohio. They had to use 2 x 8 because that was the dimension used during that period to carry the load. The sample floor was tested using the same sub-floor as today’s floor systems to get an apples to apples comparison of the floor joists performance. Interestingly, the modern 2 x 10 failed in 7:04 and the 1940 2 x 8 didn’t collapse until 18:05. Is there a difference in performance? Let the results be the judge.</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1494F5F-6048-4FB4-8C05-7821C4E18298}"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280518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923418-53CA-4F88-8FEB-272D54D18947}" type="slidenum">
              <a:rPr lang="en-US" smtClean="0"/>
              <a:pPr>
                <a:defRPr/>
              </a:pPr>
              <a:t>8</a:t>
            </a:fld>
            <a:endParaRPr lang="en-US" dirty="0"/>
          </a:p>
        </p:txBody>
      </p:sp>
    </p:spTree>
    <p:extLst>
      <p:ext uri="{BB962C8B-B14F-4D97-AF65-F5344CB8AC3E}">
        <p14:creationId xmlns:p14="http://schemas.microsoft.com/office/powerpoint/2010/main" val="257559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75E28A9-3211-4CD0-BC18-B027946AA5F2}" type="slidenum">
              <a:rPr lang="en-US" altLang="en-US"/>
              <a:pPr fontAlgn="base">
                <a:spcBef>
                  <a:spcPct val="0"/>
                </a:spcBef>
                <a:spcAft>
                  <a:spcPct val="0"/>
                </a:spcAft>
              </a:pPr>
              <a:t>9</a:t>
            </a:fld>
            <a:endParaRPr lang="en-US" altLang="en-US" dirty="0"/>
          </a:p>
        </p:txBody>
      </p:sp>
    </p:spTree>
    <p:extLst>
      <p:ext uri="{BB962C8B-B14F-4D97-AF65-F5344CB8AC3E}">
        <p14:creationId xmlns:p14="http://schemas.microsoft.com/office/powerpoint/2010/main" val="374735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923418-53CA-4F88-8FEB-272D54D189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2678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923418-53CA-4F88-8FEB-272D54D189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7918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923418-53CA-4F88-8FEB-272D54D1894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23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A923418-53CA-4F88-8FEB-272D54D18947}" type="slidenum">
              <a:rPr lang="en-US" smtClean="0"/>
              <a:pPr>
                <a:defRPr/>
              </a:pPr>
              <a:t>21</a:t>
            </a:fld>
            <a:endParaRPr lang="en-US" dirty="0"/>
          </a:p>
        </p:txBody>
      </p:sp>
    </p:spTree>
    <p:extLst>
      <p:ext uri="{BB962C8B-B14F-4D97-AF65-F5344CB8AC3E}">
        <p14:creationId xmlns:p14="http://schemas.microsoft.com/office/powerpoint/2010/main" val="1724371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14551"/>
            <a:ext cx="5638800" cy="1102519"/>
          </a:xfrm>
        </p:spPr>
        <p:txBody>
          <a:bodyPr/>
          <a:lstStyle>
            <a:lvl1pPr algn="ct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333750"/>
            <a:ext cx="5638800" cy="990601"/>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xfrm>
            <a:off x="7010400" y="4857750"/>
            <a:ext cx="2133600" cy="274638"/>
          </a:xfrm>
        </p:spPr>
        <p:txBody>
          <a:bodyPr/>
          <a:lstStyle>
            <a:lvl1pPr>
              <a:defRPr/>
            </a:lvl1pPr>
          </a:lstStyle>
          <a:p>
            <a:pPr>
              <a:defRPr/>
            </a:pPr>
            <a:fld id="{7EA63091-44B0-4AEC-B4AB-FE3AB7B0F159}" type="slidenum">
              <a:rPr lang="en-US"/>
              <a:pPr>
                <a:defRPr/>
              </a:pPr>
              <a:t>‹#›</a:t>
            </a:fld>
            <a:endParaRPr lang="en-US" dirty="0"/>
          </a:p>
        </p:txBody>
      </p:sp>
    </p:spTree>
    <p:extLst>
      <p:ext uri="{BB962C8B-B14F-4D97-AF65-F5344CB8AC3E}">
        <p14:creationId xmlns:p14="http://schemas.microsoft.com/office/powerpoint/2010/main" val="422157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CFED2D2-F7B4-40BB-8ED6-60A3F98B7DD2}" type="slidenum">
              <a:rPr lang="en-US"/>
              <a:pPr>
                <a:defRPr/>
              </a:pPr>
              <a:t>‹#›</a:t>
            </a:fld>
            <a:endParaRPr lang="en-US" dirty="0"/>
          </a:p>
        </p:txBody>
      </p:sp>
    </p:spTree>
    <p:extLst>
      <p:ext uri="{BB962C8B-B14F-4D97-AF65-F5344CB8AC3E}">
        <p14:creationId xmlns:p14="http://schemas.microsoft.com/office/powerpoint/2010/main" val="3730438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41AB5D3-88F2-4B0A-8D13-52954C0D02A6}" type="slidenum">
              <a:rPr lang="en-US"/>
              <a:pPr>
                <a:defRPr/>
              </a:pPr>
              <a:t>‹#›</a:t>
            </a:fld>
            <a:endParaRPr lang="en-US" dirty="0"/>
          </a:p>
        </p:txBody>
      </p:sp>
    </p:spTree>
    <p:extLst>
      <p:ext uri="{BB962C8B-B14F-4D97-AF65-F5344CB8AC3E}">
        <p14:creationId xmlns:p14="http://schemas.microsoft.com/office/powerpoint/2010/main" val="1368535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2114553"/>
            <a:ext cx="5638800" cy="1102519"/>
          </a:xfrm>
        </p:spPr>
        <p:txBody>
          <a:bodyPr/>
          <a:lstStyle>
            <a:lvl1pPr algn="ctr">
              <a:defRPr>
                <a:solidFill>
                  <a:schemeClr val="bg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57200" y="3333752"/>
            <a:ext cx="5638800" cy="990601"/>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xfrm>
            <a:off x="7010400" y="4857750"/>
            <a:ext cx="2133600" cy="274638"/>
          </a:xfrm>
        </p:spPr>
        <p:txBody>
          <a:bodyPr/>
          <a:lstStyle>
            <a:lvl1pPr>
              <a:defRPr/>
            </a:lvl1pPr>
          </a:lstStyle>
          <a:p>
            <a:pPr>
              <a:defRPr/>
            </a:pPr>
            <a:fld id="{CA7A82AF-1160-48DA-BAC8-8942786AB7EB}" type="slidenum">
              <a:rPr lang="en-US"/>
              <a:pPr>
                <a:defRPr/>
              </a:pPr>
              <a:t>‹#›</a:t>
            </a:fld>
            <a:endParaRPr lang="en-US" dirty="0"/>
          </a:p>
        </p:txBody>
      </p:sp>
    </p:spTree>
    <p:extLst>
      <p:ext uri="{BB962C8B-B14F-4D97-AF65-F5344CB8AC3E}">
        <p14:creationId xmlns:p14="http://schemas.microsoft.com/office/powerpoint/2010/main" val="77992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C3C60F3B-ECA7-4DCB-8C84-FE69B9497EE2}" type="slidenum">
              <a:rPr lang="en-US"/>
              <a:pPr>
                <a:defRPr/>
              </a:pPr>
              <a:t>‹#›</a:t>
            </a:fld>
            <a:endParaRPr lang="en-US" dirty="0"/>
          </a:p>
        </p:txBody>
      </p:sp>
    </p:spTree>
    <p:extLst>
      <p:ext uri="{BB962C8B-B14F-4D97-AF65-F5344CB8AC3E}">
        <p14:creationId xmlns:p14="http://schemas.microsoft.com/office/powerpoint/2010/main" val="52008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D80D53E9-5086-4D53-B1A3-8DFD32896029}" type="slidenum">
              <a:rPr lang="en-US"/>
              <a:pPr>
                <a:defRPr/>
              </a:pPr>
              <a:t>‹#›</a:t>
            </a:fld>
            <a:endParaRPr lang="en-US" dirty="0"/>
          </a:p>
        </p:txBody>
      </p:sp>
    </p:spTree>
    <p:extLst>
      <p:ext uri="{BB962C8B-B14F-4D97-AF65-F5344CB8AC3E}">
        <p14:creationId xmlns:p14="http://schemas.microsoft.com/office/powerpoint/2010/main" val="246535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30DDDDC4-BC95-4A24-A270-D425BBC73648}" type="slidenum">
              <a:rPr lang="en-US"/>
              <a:pPr>
                <a:defRPr/>
              </a:pPr>
              <a:t>‹#›</a:t>
            </a:fld>
            <a:endParaRPr lang="en-US" dirty="0"/>
          </a:p>
        </p:txBody>
      </p:sp>
    </p:spTree>
    <p:extLst>
      <p:ext uri="{BB962C8B-B14F-4D97-AF65-F5344CB8AC3E}">
        <p14:creationId xmlns:p14="http://schemas.microsoft.com/office/powerpoint/2010/main" val="4018717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9" name="Slide Number Placeholder 8"/>
          <p:cNvSpPr>
            <a:spLocks noGrp="1"/>
          </p:cNvSpPr>
          <p:nvPr>
            <p:ph type="sldNum" sz="quarter" idx="12"/>
          </p:nvPr>
        </p:nvSpPr>
        <p:spPr>
          <a:xfrm>
            <a:off x="6553200" y="4767263"/>
            <a:ext cx="2133600" cy="274637"/>
          </a:xfrm>
        </p:spPr>
        <p:txBody>
          <a:bodyPr/>
          <a:lstStyle>
            <a:lvl1pPr>
              <a:defRPr/>
            </a:lvl1pPr>
          </a:lstStyle>
          <a:p>
            <a:pPr>
              <a:defRPr/>
            </a:pPr>
            <a:fld id="{5340FB0E-7B20-4626-9A60-AABA8129B9F4}" type="slidenum">
              <a:rPr lang="en-US"/>
              <a:pPr>
                <a:defRPr/>
              </a:pPr>
              <a:t>‹#›</a:t>
            </a:fld>
            <a:endParaRPr lang="en-US" dirty="0"/>
          </a:p>
        </p:txBody>
      </p:sp>
    </p:spTree>
    <p:extLst>
      <p:ext uri="{BB962C8B-B14F-4D97-AF65-F5344CB8AC3E}">
        <p14:creationId xmlns:p14="http://schemas.microsoft.com/office/powerpoint/2010/main" val="97429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Slide Number Placeholder 4"/>
          <p:cNvSpPr>
            <a:spLocks noGrp="1"/>
          </p:cNvSpPr>
          <p:nvPr>
            <p:ph type="sldNum" sz="quarter" idx="12"/>
          </p:nvPr>
        </p:nvSpPr>
        <p:spPr>
          <a:xfrm>
            <a:off x="6553200" y="4767263"/>
            <a:ext cx="2133600" cy="274637"/>
          </a:xfrm>
        </p:spPr>
        <p:txBody>
          <a:bodyPr/>
          <a:lstStyle>
            <a:lvl1pPr>
              <a:defRPr/>
            </a:lvl1pPr>
          </a:lstStyle>
          <a:p>
            <a:pPr>
              <a:defRPr/>
            </a:pPr>
            <a:fld id="{1CB3DC95-4128-403A-93DC-B89EAB8A2AFA}" type="slidenum">
              <a:rPr lang="en-US"/>
              <a:pPr>
                <a:defRPr/>
              </a:pPr>
              <a:t>‹#›</a:t>
            </a:fld>
            <a:endParaRPr lang="en-US" dirty="0"/>
          </a:p>
        </p:txBody>
      </p:sp>
    </p:spTree>
    <p:extLst>
      <p:ext uri="{BB962C8B-B14F-4D97-AF65-F5344CB8AC3E}">
        <p14:creationId xmlns:p14="http://schemas.microsoft.com/office/powerpoint/2010/main" val="1311186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4" name="Slide Number Placeholder 3"/>
          <p:cNvSpPr>
            <a:spLocks noGrp="1"/>
          </p:cNvSpPr>
          <p:nvPr>
            <p:ph type="sldNum" sz="quarter" idx="12"/>
          </p:nvPr>
        </p:nvSpPr>
        <p:spPr>
          <a:xfrm>
            <a:off x="6553200" y="4767263"/>
            <a:ext cx="2133600" cy="274637"/>
          </a:xfrm>
        </p:spPr>
        <p:txBody>
          <a:bodyPr/>
          <a:lstStyle>
            <a:lvl1pPr>
              <a:defRPr/>
            </a:lvl1pPr>
          </a:lstStyle>
          <a:p>
            <a:pPr>
              <a:defRPr/>
            </a:pPr>
            <a:fld id="{D582B098-9D8E-4FDD-90F9-4ADDE7A00FA9}" type="slidenum">
              <a:rPr lang="en-US"/>
              <a:pPr>
                <a:defRPr/>
              </a:pPr>
              <a:t>‹#›</a:t>
            </a:fld>
            <a:endParaRPr lang="en-US" dirty="0"/>
          </a:p>
        </p:txBody>
      </p:sp>
    </p:spTree>
    <p:extLst>
      <p:ext uri="{BB962C8B-B14F-4D97-AF65-F5344CB8AC3E}">
        <p14:creationId xmlns:p14="http://schemas.microsoft.com/office/powerpoint/2010/main" val="341253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91"/>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956E2DA4-02D3-497F-94AA-2AF8A3D72585}" type="slidenum">
              <a:rPr lang="en-US"/>
              <a:pPr>
                <a:defRPr/>
              </a:pPr>
              <a:t>‹#›</a:t>
            </a:fld>
            <a:endParaRPr lang="en-US" dirty="0"/>
          </a:p>
        </p:txBody>
      </p:sp>
    </p:spTree>
    <p:extLst>
      <p:ext uri="{BB962C8B-B14F-4D97-AF65-F5344CB8AC3E}">
        <p14:creationId xmlns:p14="http://schemas.microsoft.com/office/powerpoint/2010/main" val="404613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412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57E2E987-4489-4364-B248-43DC8358956E}" type="slidenum">
              <a:rPr lang="en-US"/>
              <a:pPr>
                <a:defRPr/>
              </a:pPr>
              <a:t>‹#›</a:t>
            </a:fld>
            <a:endParaRPr lang="en-US" dirty="0"/>
          </a:p>
        </p:txBody>
      </p:sp>
    </p:spTree>
    <p:extLst>
      <p:ext uri="{BB962C8B-B14F-4D97-AF65-F5344CB8AC3E}">
        <p14:creationId xmlns:p14="http://schemas.microsoft.com/office/powerpoint/2010/main" val="1193126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CF5E49D4-2F72-4FC0-BD91-237FA0D3CE2A}" type="slidenum">
              <a:rPr lang="en-US"/>
              <a:pPr>
                <a:defRPr/>
              </a:pPr>
              <a:t>‹#›</a:t>
            </a:fld>
            <a:endParaRPr lang="en-US" dirty="0"/>
          </a:p>
        </p:txBody>
      </p:sp>
    </p:spTree>
    <p:extLst>
      <p:ext uri="{BB962C8B-B14F-4D97-AF65-F5344CB8AC3E}">
        <p14:creationId xmlns:p14="http://schemas.microsoft.com/office/powerpoint/2010/main" val="178852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FA6599BE-B90B-47BB-871A-811A9D23AE15}" type="slidenum">
              <a:rPr lang="en-US"/>
              <a:pPr>
                <a:defRPr/>
              </a:pPr>
              <a:t>‹#›</a:t>
            </a:fld>
            <a:endParaRPr lang="en-US" dirty="0"/>
          </a:p>
        </p:txBody>
      </p:sp>
    </p:spTree>
    <p:extLst>
      <p:ext uri="{BB962C8B-B14F-4D97-AF65-F5344CB8AC3E}">
        <p14:creationId xmlns:p14="http://schemas.microsoft.com/office/powerpoint/2010/main" val="271790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2114550"/>
            <a:ext cx="5638800" cy="1102519"/>
          </a:xfrm>
        </p:spPr>
        <p:txBody>
          <a:bodyPr/>
          <a:lstStyle>
            <a:lvl1pPr algn="ct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457200" y="3333749"/>
            <a:ext cx="5638800" cy="990601"/>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7010400" y="4857750"/>
            <a:ext cx="2133600" cy="274638"/>
          </a:xfrm>
        </p:spPr>
        <p:txBody>
          <a:bodyPr/>
          <a:lstStyle>
            <a:lvl1pPr>
              <a:defRPr/>
            </a:lvl1pPr>
          </a:lstStyle>
          <a:p>
            <a:pPr>
              <a:defRPr/>
            </a:pPr>
            <a:fld id="{A3E1A50E-77F2-4AE0-A7A5-B57FCDA921A6}" type="slidenum">
              <a:rPr lang="en-US"/>
              <a:pPr>
                <a:defRPr/>
              </a:pPr>
              <a:t>‹#›</a:t>
            </a:fld>
            <a:endParaRPr lang="en-US" dirty="0"/>
          </a:p>
        </p:txBody>
      </p:sp>
    </p:spTree>
    <p:extLst>
      <p:ext uri="{BB962C8B-B14F-4D97-AF65-F5344CB8AC3E}">
        <p14:creationId xmlns:p14="http://schemas.microsoft.com/office/powerpoint/2010/main" val="1491170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7F9644CA-5453-4654-A061-821230706C33}" type="slidenum">
              <a:rPr lang="en-US"/>
              <a:pPr>
                <a:defRPr/>
              </a:pPr>
              <a:t>‹#›</a:t>
            </a:fld>
            <a:endParaRPr lang="en-US" dirty="0"/>
          </a:p>
        </p:txBody>
      </p:sp>
    </p:spTree>
    <p:extLst>
      <p:ext uri="{BB962C8B-B14F-4D97-AF65-F5344CB8AC3E}">
        <p14:creationId xmlns:p14="http://schemas.microsoft.com/office/powerpoint/2010/main" val="2882508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28E736E2-079F-46C7-BA3A-D6BC37E755BC}" type="slidenum">
              <a:rPr lang="en-US"/>
              <a:pPr>
                <a:defRPr/>
              </a:pPr>
              <a:t>‹#›</a:t>
            </a:fld>
            <a:endParaRPr lang="en-US" dirty="0"/>
          </a:p>
        </p:txBody>
      </p:sp>
    </p:spTree>
    <p:extLst>
      <p:ext uri="{BB962C8B-B14F-4D97-AF65-F5344CB8AC3E}">
        <p14:creationId xmlns:p14="http://schemas.microsoft.com/office/powerpoint/2010/main" val="3155641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92FF3871-C4B5-4E7C-B996-E1AC56D12015}" type="slidenum">
              <a:rPr lang="en-US"/>
              <a:pPr>
                <a:defRPr/>
              </a:pPr>
              <a:t>‹#›</a:t>
            </a:fld>
            <a:endParaRPr lang="en-US" dirty="0"/>
          </a:p>
        </p:txBody>
      </p:sp>
    </p:spTree>
    <p:extLst>
      <p:ext uri="{BB962C8B-B14F-4D97-AF65-F5344CB8AC3E}">
        <p14:creationId xmlns:p14="http://schemas.microsoft.com/office/powerpoint/2010/main" val="186615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9" name="Slide Number Placeholder 8"/>
          <p:cNvSpPr>
            <a:spLocks noGrp="1"/>
          </p:cNvSpPr>
          <p:nvPr>
            <p:ph type="sldNum" sz="quarter" idx="12"/>
          </p:nvPr>
        </p:nvSpPr>
        <p:spPr>
          <a:xfrm>
            <a:off x="6553200" y="4767263"/>
            <a:ext cx="2133600" cy="274637"/>
          </a:xfrm>
        </p:spPr>
        <p:txBody>
          <a:bodyPr/>
          <a:lstStyle>
            <a:lvl1pPr>
              <a:defRPr/>
            </a:lvl1pPr>
          </a:lstStyle>
          <a:p>
            <a:pPr>
              <a:defRPr/>
            </a:pPr>
            <a:fld id="{B9F59E36-5FB4-4823-9042-EC7F8F087CF2}" type="slidenum">
              <a:rPr lang="en-US"/>
              <a:pPr>
                <a:defRPr/>
              </a:pPr>
              <a:t>‹#›</a:t>
            </a:fld>
            <a:endParaRPr lang="en-US" dirty="0"/>
          </a:p>
        </p:txBody>
      </p:sp>
    </p:spTree>
    <p:extLst>
      <p:ext uri="{BB962C8B-B14F-4D97-AF65-F5344CB8AC3E}">
        <p14:creationId xmlns:p14="http://schemas.microsoft.com/office/powerpoint/2010/main" val="1643751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5" name="Slide Number Placeholder 4"/>
          <p:cNvSpPr>
            <a:spLocks noGrp="1"/>
          </p:cNvSpPr>
          <p:nvPr>
            <p:ph type="sldNum" sz="quarter" idx="12"/>
          </p:nvPr>
        </p:nvSpPr>
        <p:spPr>
          <a:xfrm>
            <a:off x="6553200" y="4767263"/>
            <a:ext cx="2133600" cy="274637"/>
          </a:xfrm>
        </p:spPr>
        <p:txBody>
          <a:bodyPr/>
          <a:lstStyle>
            <a:lvl1pPr>
              <a:defRPr/>
            </a:lvl1pPr>
          </a:lstStyle>
          <a:p>
            <a:pPr>
              <a:defRPr/>
            </a:pPr>
            <a:fld id="{626F7213-C761-49C9-8C40-0B128427DD16}" type="slidenum">
              <a:rPr lang="en-US"/>
              <a:pPr>
                <a:defRPr/>
              </a:pPr>
              <a:t>‹#›</a:t>
            </a:fld>
            <a:endParaRPr lang="en-US" dirty="0"/>
          </a:p>
        </p:txBody>
      </p:sp>
    </p:spTree>
    <p:extLst>
      <p:ext uri="{BB962C8B-B14F-4D97-AF65-F5344CB8AC3E}">
        <p14:creationId xmlns:p14="http://schemas.microsoft.com/office/powerpoint/2010/main" val="4060123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6553200" y="4767263"/>
            <a:ext cx="2133600" cy="274637"/>
          </a:xfrm>
        </p:spPr>
        <p:txBody>
          <a:bodyPr/>
          <a:lstStyle>
            <a:lvl1pPr>
              <a:defRPr/>
            </a:lvl1pPr>
          </a:lstStyle>
          <a:p>
            <a:pPr>
              <a:defRPr/>
            </a:pPr>
            <a:fld id="{520A4343-52C7-45A0-A578-4A8A5385CF9C}" type="slidenum">
              <a:rPr lang="en-US"/>
              <a:pPr>
                <a:defRPr/>
              </a:pPr>
              <a:t>‹#›</a:t>
            </a:fld>
            <a:endParaRPr lang="en-US" dirty="0"/>
          </a:p>
        </p:txBody>
      </p:sp>
    </p:spTree>
    <p:extLst>
      <p:ext uri="{BB962C8B-B14F-4D97-AF65-F5344CB8AC3E}">
        <p14:creationId xmlns:p14="http://schemas.microsoft.com/office/powerpoint/2010/main" val="256825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6F1323C-B14D-49DC-8111-7761A6104D40}" type="slidenum">
              <a:rPr lang="en-US"/>
              <a:pPr>
                <a:defRPr/>
              </a:pPr>
              <a:t>‹#›</a:t>
            </a:fld>
            <a:endParaRPr lang="en-US" dirty="0"/>
          </a:p>
        </p:txBody>
      </p:sp>
    </p:spTree>
    <p:extLst>
      <p:ext uri="{BB962C8B-B14F-4D97-AF65-F5344CB8AC3E}">
        <p14:creationId xmlns:p14="http://schemas.microsoft.com/office/powerpoint/2010/main" val="1898008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CDA93A3D-00D2-4C9E-B6BB-8D03EA027D46}" type="slidenum">
              <a:rPr lang="en-US"/>
              <a:pPr>
                <a:defRPr/>
              </a:pPr>
              <a:t>‹#›</a:t>
            </a:fld>
            <a:endParaRPr lang="en-US" dirty="0"/>
          </a:p>
        </p:txBody>
      </p:sp>
    </p:spTree>
    <p:extLst>
      <p:ext uri="{BB962C8B-B14F-4D97-AF65-F5344CB8AC3E}">
        <p14:creationId xmlns:p14="http://schemas.microsoft.com/office/powerpoint/2010/main" val="277297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7" name="Slide Number Placeholder 6"/>
          <p:cNvSpPr>
            <a:spLocks noGrp="1"/>
          </p:cNvSpPr>
          <p:nvPr>
            <p:ph type="sldNum" sz="quarter" idx="12"/>
          </p:nvPr>
        </p:nvSpPr>
        <p:spPr>
          <a:xfrm>
            <a:off x="6553200" y="4767263"/>
            <a:ext cx="2133600" cy="274637"/>
          </a:xfrm>
        </p:spPr>
        <p:txBody>
          <a:bodyPr/>
          <a:lstStyle>
            <a:lvl1pPr>
              <a:defRPr/>
            </a:lvl1pPr>
          </a:lstStyle>
          <a:p>
            <a:pPr>
              <a:defRPr/>
            </a:pPr>
            <a:fld id="{FDEB201F-1AA1-4531-932B-0402916F7AC5}" type="slidenum">
              <a:rPr lang="en-US"/>
              <a:pPr>
                <a:defRPr/>
              </a:pPr>
              <a:t>‹#›</a:t>
            </a:fld>
            <a:endParaRPr lang="en-US" dirty="0"/>
          </a:p>
        </p:txBody>
      </p:sp>
    </p:spTree>
    <p:extLst>
      <p:ext uri="{BB962C8B-B14F-4D97-AF65-F5344CB8AC3E}">
        <p14:creationId xmlns:p14="http://schemas.microsoft.com/office/powerpoint/2010/main" val="3200416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D3BCB376-DE9B-49CD-B57C-DF547789AC31}" type="slidenum">
              <a:rPr lang="en-US"/>
              <a:pPr>
                <a:defRPr/>
              </a:pPr>
              <a:t>‹#›</a:t>
            </a:fld>
            <a:endParaRPr lang="en-US" dirty="0"/>
          </a:p>
        </p:txBody>
      </p:sp>
    </p:spTree>
    <p:extLst>
      <p:ext uri="{BB962C8B-B14F-4D97-AF65-F5344CB8AC3E}">
        <p14:creationId xmlns:p14="http://schemas.microsoft.com/office/powerpoint/2010/main" val="2709621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solidFill>
                  <a:prstClr val="black"/>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4637"/>
          </a:xfrm>
        </p:spPr>
        <p:txBody>
          <a:bodyPr/>
          <a:lstStyle>
            <a:lvl1pPr>
              <a:defRPr/>
            </a:lvl1pPr>
          </a:lstStyle>
          <a:p>
            <a:pPr>
              <a:defRPr/>
            </a:pPr>
            <a:fld id="{81924952-D914-44EA-AA16-2AC42E5505CC}" type="slidenum">
              <a:rPr lang="en-US"/>
              <a:pPr>
                <a:defRPr/>
              </a:pPr>
              <a:t>‹#›</a:t>
            </a:fld>
            <a:endParaRPr lang="en-US" dirty="0"/>
          </a:p>
        </p:txBody>
      </p:sp>
    </p:spTree>
    <p:extLst>
      <p:ext uri="{BB962C8B-B14F-4D97-AF65-F5344CB8AC3E}">
        <p14:creationId xmlns:p14="http://schemas.microsoft.com/office/powerpoint/2010/main" val="3930786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1879393"/>
      </p:ext>
    </p:extLst>
  </p:cSld>
  <p:clrMapOvr>
    <a:masterClrMapping/>
  </p:clrMapOvr>
  <p:transition>
    <p:strips dir="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42900"/>
            <a:ext cx="57912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06400" y="1485900"/>
            <a:ext cx="5848350" cy="30861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2025360"/>
      </p:ext>
    </p:extLst>
  </p:cSld>
  <p:clrMapOvr>
    <a:masterClrMapping/>
  </p:clrMapOvr>
  <p:transition>
    <p:strips dir="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pic>
        <p:nvPicPr>
          <p:cNvPr id="4" name="Picture 8"/>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Tree>
    <p:extLst>
      <p:ext uri="{BB962C8B-B14F-4D97-AF65-F5344CB8AC3E}">
        <p14:creationId xmlns:p14="http://schemas.microsoft.com/office/powerpoint/2010/main" val="4264603465"/>
      </p:ext>
    </p:extLst>
  </p:cSld>
  <p:clrMapOvr>
    <a:masterClrMapping/>
  </p:clrMapOvr>
  <p:transition>
    <p:strips dir="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42900"/>
            <a:ext cx="57912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06401" y="1485900"/>
            <a:ext cx="2847975" cy="30861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06776" y="1485900"/>
            <a:ext cx="2847975" cy="308610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608240"/>
      </p:ext>
    </p:extLst>
  </p:cSld>
  <p:clrMapOvr>
    <a:masterClrMapping/>
  </p:clrMapOvr>
  <p:transition>
    <p:strips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6185162"/>
      </p:ext>
    </p:extLst>
  </p:cSld>
  <p:clrMapOvr>
    <a:masterClrMapping/>
  </p:clrMapOvr>
  <p:transition>
    <p:strips dir="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342900"/>
            <a:ext cx="5791200" cy="8572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9585529"/>
      </p:ext>
    </p:extLst>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6865813-4EAB-4A4C-A0FD-50227C0D74EB}" type="slidenum">
              <a:rPr lang="en-US"/>
              <a:pPr>
                <a:defRPr/>
              </a:pPr>
              <a:t>‹#›</a:t>
            </a:fld>
            <a:endParaRPr lang="en-US" dirty="0"/>
          </a:p>
        </p:txBody>
      </p:sp>
    </p:spTree>
    <p:extLst>
      <p:ext uri="{BB962C8B-B14F-4D97-AF65-F5344CB8AC3E}">
        <p14:creationId xmlns:p14="http://schemas.microsoft.com/office/powerpoint/2010/main" val="1535614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10253"/>
      </p:ext>
    </p:extLst>
  </p:cSld>
  <p:clrMapOvr>
    <a:masterClrMapping/>
  </p:clrMapOvr>
  <p:transition>
    <p:strips dir="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968458096"/>
      </p:ext>
    </p:extLst>
  </p:cSld>
  <p:clrMapOvr>
    <a:masterClrMapping/>
  </p:clrMapOvr>
  <p:transition>
    <p:strips dir="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073327409"/>
      </p:ext>
    </p:extLst>
  </p:cSld>
  <p:clrMapOvr>
    <a:masterClrMapping/>
  </p:clrMapOvr>
  <p:transition>
    <p:strips dir="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342900"/>
            <a:ext cx="57912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1485900"/>
            <a:ext cx="5848350" cy="3086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484110"/>
      </p:ext>
    </p:extLst>
  </p:cSld>
  <p:clrMapOvr>
    <a:masterClrMapping/>
  </p:clrMapOvr>
  <p:transition>
    <p:strips dir="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6550" y="285750"/>
            <a:ext cx="1670050" cy="42862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285750"/>
            <a:ext cx="4857750" cy="4286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8946469"/>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2FA74ECC-1D10-4732-8A90-10E414CCF747}" type="slidenum">
              <a:rPr lang="en-US"/>
              <a:pPr>
                <a:defRPr/>
              </a:pPr>
              <a:t>‹#›</a:t>
            </a:fld>
            <a:endParaRPr lang="en-US" dirty="0"/>
          </a:p>
        </p:txBody>
      </p:sp>
    </p:spTree>
    <p:extLst>
      <p:ext uri="{BB962C8B-B14F-4D97-AF65-F5344CB8AC3E}">
        <p14:creationId xmlns:p14="http://schemas.microsoft.com/office/powerpoint/2010/main" val="272420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661D823A-52F3-4A59-B4DE-1DE7DCC84EAF}" type="slidenum">
              <a:rPr lang="en-US"/>
              <a:pPr>
                <a:defRPr/>
              </a:pPr>
              <a:t>‹#›</a:t>
            </a:fld>
            <a:endParaRPr lang="en-US" dirty="0"/>
          </a:p>
        </p:txBody>
      </p:sp>
    </p:spTree>
    <p:extLst>
      <p:ext uri="{BB962C8B-B14F-4D97-AF65-F5344CB8AC3E}">
        <p14:creationId xmlns:p14="http://schemas.microsoft.com/office/powerpoint/2010/main" val="396668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795D190-A065-4F31-84B4-7DD4DEC39CB0}" type="slidenum">
              <a:rPr lang="en-US"/>
              <a:pPr>
                <a:defRPr/>
              </a:pPr>
              <a:t>‹#›</a:t>
            </a:fld>
            <a:endParaRPr lang="en-US" dirty="0"/>
          </a:p>
        </p:txBody>
      </p:sp>
    </p:spTree>
    <p:extLst>
      <p:ext uri="{BB962C8B-B14F-4D97-AF65-F5344CB8AC3E}">
        <p14:creationId xmlns:p14="http://schemas.microsoft.com/office/powerpoint/2010/main" val="292526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58898C89-BF4C-4D70-9601-16822E4E6266}" type="slidenum">
              <a:rPr lang="en-US"/>
              <a:pPr>
                <a:defRPr/>
              </a:pPr>
              <a:t>‹#›</a:t>
            </a:fld>
            <a:endParaRPr lang="en-US" dirty="0"/>
          </a:p>
        </p:txBody>
      </p:sp>
    </p:spTree>
    <p:extLst>
      <p:ext uri="{BB962C8B-B14F-4D97-AF65-F5344CB8AC3E}">
        <p14:creationId xmlns:p14="http://schemas.microsoft.com/office/powerpoint/2010/main" val="424933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lvl1pPr eaLnBrk="1" fontAlgn="auto" hangingPunct="1">
              <a:spcBef>
                <a:spcPts val="0"/>
              </a:spcBef>
              <a:spcAft>
                <a:spcPts val="0"/>
              </a:spcAft>
              <a:defRPr dirty="0">
                <a:latin typeface="+mn-lt"/>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D608C7ED-DF89-4DBD-8388-A12499CE9CAA}" type="slidenum">
              <a:rPr lang="en-US"/>
              <a:pPr>
                <a:defRPr/>
              </a:pPr>
              <a:t>‹#›</a:t>
            </a:fld>
            <a:endParaRPr lang="en-US" dirty="0"/>
          </a:p>
        </p:txBody>
      </p:sp>
    </p:spTree>
    <p:extLst>
      <p:ext uri="{BB962C8B-B14F-4D97-AF65-F5344CB8AC3E}">
        <p14:creationId xmlns:p14="http://schemas.microsoft.com/office/powerpoint/2010/main" val="60425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6200" y="4813300"/>
            <a:ext cx="2133600" cy="273050"/>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AE0D8B5-3A3C-40EB-AD5A-A36F47DC665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rtl="0" fontAlgn="base">
        <a:spcBef>
          <a:spcPct val="0"/>
        </a:spcBef>
        <a:spcAft>
          <a:spcPct val="0"/>
        </a:spcAft>
        <a:defRPr sz="3000" b="1" kern="1200">
          <a:solidFill>
            <a:schemeClr val="tx1"/>
          </a:solidFill>
          <a:latin typeface="+mj-lt"/>
          <a:ea typeface="+mj-ea"/>
          <a:cs typeface="+mj-cs"/>
        </a:defRPr>
      </a:lvl1pPr>
      <a:lvl2pPr algn="l" rtl="0" fontAlgn="base">
        <a:spcBef>
          <a:spcPct val="0"/>
        </a:spcBef>
        <a:spcAft>
          <a:spcPct val="0"/>
        </a:spcAft>
        <a:defRPr sz="3000" b="1">
          <a:solidFill>
            <a:schemeClr val="tx1"/>
          </a:solidFill>
          <a:latin typeface="Calibri" panose="020F0502020204030204" pitchFamily="34" charset="0"/>
        </a:defRPr>
      </a:lvl2pPr>
      <a:lvl3pPr algn="l" rtl="0" fontAlgn="base">
        <a:spcBef>
          <a:spcPct val="0"/>
        </a:spcBef>
        <a:spcAft>
          <a:spcPct val="0"/>
        </a:spcAft>
        <a:defRPr sz="3000" b="1">
          <a:solidFill>
            <a:schemeClr val="tx1"/>
          </a:solidFill>
          <a:latin typeface="Calibri" panose="020F0502020204030204" pitchFamily="34" charset="0"/>
        </a:defRPr>
      </a:lvl3pPr>
      <a:lvl4pPr algn="l" rtl="0" fontAlgn="base">
        <a:spcBef>
          <a:spcPct val="0"/>
        </a:spcBef>
        <a:spcAft>
          <a:spcPct val="0"/>
        </a:spcAft>
        <a:defRPr sz="3000" b="1">
          <a:solidFill>
            <a:schemeClr val="tx1"/>
          </a:solidFill>
          <a:latin typeface="Calibri" panose="020F0502020204030204" pitchFamily="34" charset="0"/>
        </a:defRPr>
      </a:lvl4pPr>
      <a:lvl5pPr algn="l" rtl="0" fontAlgn="base">
        <a:spcBef>
          <a:spcPct val="0"/>
        </a:spcBef>
        <a:spcAft>
          <a:spcPct val="0"/>
        </a:spcAft>
        <a:defRPr sz="3000" b="1">
          <a:solidFill>
            <a:schemeClr val="tx1"/>
          </a:solidFill>
          <a:latin typeface="Calibri" panose="020F0502020204030204" pitchFamily="34" charset="0"/>
        </a:defRPr>
      </a:lvl5pPr>
      <a:lvl6pPr marL="457200" algn="l" rtl="0" fontAlgn="base">
        <a:spcBef>
          <a:spcPct val="0"/>
        </a:spcBef>
        <a:spcAft>
          <a:spcPct val="0"/>
        </a:spcAft>
        <a:defRPr sz="3000" b="1">
          <a:solidFill>
            <a:schemeClr val="tx1"/>
          </a:solidFill>
          <a:latin typeface="Calibri" panose="020F0502020204030204" pitchFamily="34" charset="0"/>
        </a:defRPr>
      </a:lvl6pPr>
      <a:lvl7pPr marL="914400" algn="l" rtl="0" fontAlgn="base">
        <a:spcBef>
          <a:spcPct val="0"/>
        </a:spcBef>
        <a:spcAft>
          <a:spcPct val="0"/>
        </a:spcAft>
        <a:defRPr sz="3000" b="1">
          <a:solidFill>
            <a:schemeClr val="tx1"/>
          </a:solidFill>
          <a:latin typeface="Calibri" panose="020F0502020204030204" pitchFamily="34" charset="0"/>
        </a:defRPr>
      </a:lvl7pPr>
      <a:lvl8pPr marL="1371600" algn="l" rtl="0" fontAlgn="base">
        <a:spcBef>
          <a:spcPct val="0"/>
        </a:spcBef>
        <a:spcAft>
          <a:spcPct val="0"/>
        </a:spcAft>
        <a:defRPr sz="3000" b="1">
          <a:solidFill>
            <a:schemeClr val="tx1"/>
          </a:solidFill>
          <a:latin typeface="Calibri" panose="020F0502020204030204" pitchFamily="34" charset="0"/>
        </a:defRPr>
      </a:lvl8pPr>
      <a:lvl9pPr marL="1828800" algn="l" rtl="0" fontAlgn="base">
        <a:spcBef>
          <a:spcPct val="0"/>
        </a:spcBef>
        <a:spcAft>
          <a:spcPct val="0"/>
        </a:spcAft>
        <a:defRPr sz="3000" b="1">
          <a:solidFill>
            <a:schemeClr val="tx1"/>
          </a:solidFill>
          <a:latin typeface="Calibri" panose="020F0502020204030204" pitchFamily="34" charset="0"/>
        </a:defRPr>
      </a:lvl9pPr>
    </p:titleStyle>
    <p:bodyStyle>
      <a:lvl1pPr marL="342900" indent="-342900" algn="l" rtl="0" fontAlgn="base">
        <a:spcBef>
          <a:spcPts val="12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ts val="12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ts val="12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12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12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Slide Number Placeholder 5"/>
          <p:cNvSpPr>
            <a:spLocks noGrp="1"/>
          </p:cNvSpPr>
          <p:nvPr>
            <p:ph type="sldNum" sz="quarter" idx="4"/>
          </p:nvPr>
        </p:nvSpPr>
        <p:spPr>
          <a:xfrm>
            <a:off x="76200" y="4813300"/>
            <a:ext cx="2133600" cy="273050"/>
          </a:xfrm>
          <a:prstGeom prst="rect">
            <a:avLst/>
          </a:prstGeom>
        </p:spPr>
        <p:txBody>
          <a:bodyPr/>
          <a:lstStyle>
            <a:lvl1pPr eaLnBrk="1" fontAlgn="auto" hangingPunct="1">
              <a:spcBef>
                <a:spcPts val="0"/>
              </a:spcBef>
              <a:spcAft>
                <a:spcPts val="0"/>
              </a:spcAft>
              <a:defRPr smtClean="0">
                <a:solidFill>
                  <a:schemeClr val="bg1">
                    <a:lumMod val="85000"/>
                  </a:schemeClr>
                </a:solidFill>
                <a:latin typeface="+mn-lt"/>
              </a:defRPr>
            </a:lvl1pPr>
          </a:lstStyle>
          <a:p>
            <a:pPr>
              <a:defRPr/>
            </a:pPr>
            <a:fld id="{21FF77DF-082F-4E8C-A59F-437C7D7EBEF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lvl1pPr algn="ctr" rtl="0" fontAlgn="base">
        <a:spcBef>
          <a:spcPct val="0"/>
        </a:spcBef>
        <a:spcAft>
          <a:spcPct val="0"/>
        </a:spcAft>
        <a:defRPr sz="3000" b="1" kern="1200">
          <a:solidFill>
            <a:schemeClr val="tx1"/>
          </a:solidFill>
          <a:latin typeface="+mj-lt"/>
          <a:ea typeface="+mj-ea"/>
          <a:cs typeface="+mj-cs"/>
        </a:defRPr>
      </a:lvl1pPr>
      <a:lvl2pPr algn="ctr" rtl="0" fontAlgn="base">
        <a:spcBef>
          <a:spcPct val="0"/>
        </a:spcBef>
        <a:spcAft>
          <a:spcPct val="0"/>
        </a:spcAft>
        <a:defRPr sz="3000" b="1">
          <a:solidFill>
            <a:schemeClr val="tx1"/>
          </a:solidFill>
          <a:latin typeface="Calibri" panose="020F0502020204030204" pitchFamily="34" charset="0"/>
        </a:defRPr>
      </a:lvl2pPr>
      <a:lvl3pPr algn="ctr" rtl="0" fontAlgn="base">
        <a:spcBef>
          <a:spcPct val="0"/>
        </a:spcBef>
        <a:spcAft>
          <a:spcPct val="0"/>
        </a:spcAft>
        <a:defRPr sz="3000" b="1">
          <a:solidFill>
            <a:schemeClr val="tx1"/>
          </a:solidFill>
          <a:latin typeface="Calibri" panose="020F0502020204030204" pitchFamily="34" charset="0"/>
        </a:defRPr>
      </a:lvl3pPr>
      <a:lvl4pPr algn="ctr" rtl="0" fontAlgn="base">
        <a:spcBef>
          <a:spcPct val="0"/>
        </a:spcBef>
        <a:spcAft>
          <a:spcPct val="0"/>
        </a:spcAft>
        <a:defRPr sz="3000" b="1">
          <a:solidFill>
            <a:schemeClr val="tx1"/>
          </a:solidFill>
          <a:latin typeface="Calibri" panose="020F0502020204030204" pitchFamily="34" charset="0"/>
        </a:defRPr>
      </a:lvl4pPr>
      <a:lvl5pPr algn="ctr" rtl="0" fontAlgn="base">
        <a:spcBef>
          <a:spcPct val="0"/>
        </a:spcBef>
        <a:spcAft>
          <a:spcPct val="0"/>
        </a:spcAft>
        <a:defRPr sz="3000" b="1">
          <a:solidFill>
            <a:schemeClr val="tx1"/>
          </a:solidFill>
          <a:latin typeface="Calibri" panose="020F0502020204030204" pitchFamily="34" charset="0"/>
        </a:defRPr>
      </a:lvl5pPr>
      <a:lvl6pPr marL="457200" algn="ctr" rtl="0" fontAlgn="base">
        <a:spcBef>
          <a:spcPct val="0"/>
        </a:spcBef>
        <a:spcAft>
          <a:spcPct val="0"/>
        </a:spcAft>
        <a:defRPr sz="3000" b="1">
          <a:solidFill>
            <a:schemeClr val="tx1"/>
          </a:solidFill>
          <a:latin typeface="Calibri" panose="020F0502020204030204" pitchFamily="34" charset="0"/>
        </a:defRPr>
      </a:lvl6pPr>
      <a:lvl7pPr marL="914400" algn="ctr" rtl="0" fontAlgn="base">
        <a:spcBef>
          <a:spcPct val="0"/>
        </a:spcBef>
        <a:spcAft>
          <a:spcPct val="0"/>
        </a:spcAft>
        <a:defRPr sz="3000" b="1">
          <a:solidFill>
            <a:schemeClr val="tx1"/>
          </a:solidFill>
          <a:latin typeface="Calibri" panose="020F0502020204030204" pitchFamily="34" charset="0"/>
        </a:defRPr>
      </a:lvl7pPr>
      <a:lvl8pPr marL="1371600" algn="ctr" rtl="0" fontAlgn="base">
        <a:spcBef>
          <a:spcPct val="0"/>
        </a:spcBef>
        <a:spcAft>
          <a:spcPct val="0"/>
        </a:spcAft>
        <a:defRPr sz="3000" b="1">
          <a:solidFill>
            <a:schemeClr val="tx1"/>
          </a:solidFill>
          <a:latin typeface="Calibri" panose="020F0502020204030204" pitchFamily="34" charset="0"/>
        </a:defRPr>
      </a:lvl8pPr>
      <a:lvl9pPr marL="1828800" algn="ctr" rtl="0" fontAlgn="base">
        <a:spcBef>
          <a:spcPct val="0"/>
        </a:spcBef>
        <a:spcAft>
          <a:spcPct val="0"/>
        </a:spcAft>
        <a:defRPr sz="3000" b="1">
          <a:solidFill>
            <a:schemeClr val="tx1"/>
          </a:solidFill>
          <a:latin typeface="Calibri" panose="020F0502020204030204" pitchFamily="34" charset="0"/>
        </a:defRPr>
      </a:lvl9pPr>
    </p:titleStyle>
    <p:bodyStyle>
      <a:lvl1pPr marL="342900" indent="-342900" algn="l" rtl="0" fontAlgn="base">
        <a:spcBef>
          <a:spcPts val="12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fontAlgn="base">
        <a:spcBef>
          <a:spcPts val="12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fontAlgn="base">
        <a:spcBef>
          <a:spcPts val="12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fontAlgn="base">
        <a:spcBef>
          <a:spcPts val="12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fontAlgn="base">
        <a:spcBef>
          <a:spcPts val="12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Slide Number Placeholder 5"/>
          <p:cNvSpPr>
            <a:spLocks noGrp="1"/>
          </p:cNvSpPr>
          <p:nvPr>
            <p:ph type="sldNum" sz="quarter" idx="4"/>
          </p:nvPr>
        </p:nvSpPr>
        <p:spPr>
          <a:xfrm>
            <a:off x="76200" y="4811713"/>
            <a:ext cx="2133600" cy="274637"/>
          </a:xfrm>
          <a:prstGeom prst="rect">
            <a:avLst/>
          </a:prstGeom>
        </p:spPr>
        <p:txBody>
          <a:bodyPr/>
          <a:lstStyle>
            <a:lvl1pPr eaLnBrk="1" fontAlgn="auto" hangingPunct="1">
              <a:spcBef>
                <a:spcPts val="0"/>
              </a:spcBef>
              <a:spcAft>
                <a:spcPts val="0"/>
              </a:spcAft>
              <a:defRPr>
                <a:solidFill>
                  <a:prstClr val="white">
                    <a:lumMod val="85000"/>
                  </a:prstClr>
                </a:solidFill>
                <a:latin typeface="+mn-lt"/>
                <a:cs typeface="+mn-cs"/>
              </a:defRPr>
            </a:lvl1pPr>
          </a:lstStyle>
          <a:p>
            <a:pPr>
              <a:defRPr/>
            </a:pPr>
            <a:fld id="{1697994C-10F8-46DC-B2E1-F0C1283BD9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lvl1pPr algn="ctr" rtl="0" eaLnBrk="0" fontAlgn="base" hangingPunct="0">
        <a:spcBef>
          <a:spcPct val="0"/>
        </a:spcBef>
        <a:spcAft>
          <a:spcPct val="0"/>
        </a:spcAft>
        <a:defRPr sz="3000" b="1" kern="1200">
          <a:solidFill>
            <a:schemeClr val="tx1"/>
          </a:solidFill>
          <a:latin typeface="+mj-lt"/>
          <a:ea typeface="+mj-ea"/>
          <a:cs typeface="+mj-cs"/>
        </a:defRPr>
      </a:lvl1pPr>
      <a:lvl2pPr algn="ctr" rtl="0" eaLnBrk="0" fontAlgn="base" hangingPunct="0">
        <a:spcBef>
          <a:spcPct val="0"/>
        </a:spcBef>
        <a:spcAft>
          <a:spcPct val="0"/>
        </a:spcAft>
        <a:defRPr sz="3000" b="1">
          <a:solidFill>
            <a:schemeClr val="tx1"/>
          </a:solidFill>
          <a:latin typeface="Calibri" pitchFamily="34" charset="0"/>
        </a:defRPr>
      </a:lvl2pPr>
      <a:lvl3pPr algn="ctr" rtl="0" eaLnBrk="0" fontAlgn="base" hangingPunct="0">
        <a:spcBef>
          <a:spcPct val="0"/>
        </a:spcBef>
        <a:spcAft>
          <a:spcPct val="0"/>
        </a:spcAft>
        <a:defRPr sz="3000" b="1">
          <a:solidFill>
            <a:schemeClr val="tx1"/>
          </a:solidFill>
          <a:latin typeface="Calibri" pitchFamily="34" charset="0"/>
        </a:defRPr>
      </a:lvl3pPr>
      <a:lvl4pPr algn="ctr" rtl="0" eaLnBrk="0" fontAlgn="base" hangingPunct="0">
        <a:spcBef>
          <a:spcPct val="0"/>
        </a:spcBef>
        <a:spcAft>
          <a:spcPct val="0"/>
        </a:spcAft>
        <a:defRPr sz="3000" b="1">
          <a:solidFill>
            <a:schemeClr val="tx1"/>
          </a:solidFill>
          <a:latin typeface="Calibri" pitchFamily="34" charset="0"/>
        </a:defRPr>
      </a:lvl4pPr>
      <a:lvl5pPr algn="ctr" rtl="0" eaLnBrk="0" fontAlgn="base" hangingPunct="0">
        <a:spcBef>
          <a:spcPct val="0"/>
        </a:spcBef>
        <a:spcAft>
          <a:spcPct val="0"/>
        </a:spcAft>
        <a:defRPr sz="3000" b="1">
          <a:solidFill>
            <a:schemeClr val="tx1"/>
          </a:solidFill>
          <a:latin typeface="Calibri" pitchFamily="34" charset="0"/>
        </a:defRPr>
      </a:lvl5pPr>
      <a:lvl6pPr marL="457200" algn="ctr" rtl="0" fontAlgn="base">
        <a:spcBef>
          <a:spcPct val="0"/>
        </a:spcBef>
        <a:spcAft>
          <a:spcPct val="0"/>
        </a:spcAft>
        <a:defRPr sz="3000" b="1">
          <a:solidFill>
            <a:schemeClr val="tx1"/>
          </a:solidFill>
          <a:latin typeface="Calibri" pitchFamily="34" charset="0"/>
        </a:defRPr>
      </a:lvl6pPr>
      <a:lvl7pPr marL="914400" algn="ctr" rtl="0" fontAlgn="base">
        <a:spcBef>
          <a:spcPct val="0"/>
        </a:spcBef>
        <a:spcAft>
          <a:spcPct val="0"/>
        </a:spcAft>
        <a:defRPr sz="3000" b="1">
          <a:solidFill>
            <a:schemeClr val="tx1"/>
          </a:solidFill>
          <a:latin typeface="Calibri" pitchFamily="34" charset="0"/>
        </a:defRPr>
      </a:lvl7pPr>
      <a:lvl8pPr marL="1371600" algn="ctr" rtl="0" fontAlgn="base">
        <a:spcBef>
          <a:spcPct val="0"/>
        </a:spcBef>
        <a:spcAft>
          <a:spcPct val="0"/>
        </a:spcAft>
        <a:defRPr sz="3000" b="1">
          <a:solidFill>
            <a:schemeClr val="tx1"/>
          </a:solidFill>
          <a:latin typeface="Calibri" pitchFamily="34" charset="0"/>
        </a:defRPr>
      </a:lvl8pPr>
      <a:lvl9pPr marL="1828800" algn="ctr" rtl="0" fontAlgn="base">
        <a:spcBef>
          <a:spcPct val="0"/>
        </a:spcBef>
        <a:spcAft>
          <a:spcPct val="0"/>
        </a:spcAft>
        <a:defRPr sz="30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pic>
        <p:nvPicPr>
          <p:cNvPr id="8194" name="Picture 12" descr="IAFF B"/>
          <p:cNvPicPr>
            <a:picLocks noChangeAspect="1" noChangeArrowheads="1"/>
          </p:cNvPicPr>
          <p:nvPr userDrawn="1"/>
        </p:nvPicPr>
        <p:blipFill>
          <a:blip r:embed="rId14" cstate="print">
            <a:clrChange>
              <a:clrFrom>
                <a:srgbClr val="FFFFFF"/>
              </a:clrFrom>
              <a:clrTo>
                <a:srgbClr val="FFFFFF">
                  <a:alpha val="0"/>
                </a:srgbClr>
              </a:clrTo>
            </a:clrChange>
          </a:blip>
          <a:srcRect l="-20000" b="-3999"/>
          <a:stretch>
            <a:fillRect/>
          </a:stretch>
        </p:blipFill>
        <p:spPr bwMode="auto">
          <a:xfrm>
            <a:off x="-76200" y="114300"/>
            <a:ext cx="1447800" cy="914400"/>
          </a:xfrm>
          <a:prstGeom prst="rect">
            <a:avLst/>
          </a:prstGeom>
          <a:noFill/>
          <a:ln w="9525">
            <a:noFill/>
            <a:miter lim="800000"/>
            <a:headEnd/>
            <a:tailEnd/>
          </a:ln>
        </p:spPr>
      </p:pic>
    </p:spTree>
    <p:extLst>
      <p:ext uri="{BB962C8B-B14F-4D97-AF65-F5344CB8AC3E}">
        <p14:creationId xmlns:p14="http://schemas.microsoft.com/office/powerpoint/2010/main" val="211967408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strips dir="rd"/>
  </p:transition>
  <p:txStyles>
    <p:titleStyle>
      <a:lvl1pPr algn="ctr" rtl="0" eaLnBrk="0" fontAlgn="base" hangingPunct="0">
        <a:spcBef>
          <a:spcPct val="0"/>
        </a:spcBef>
        <a:spcAft>
          <a:spcPct val="0"/>
        </a:spcAft>
        <a:defRPr sz="1800">
          <a:solidFill>
            <a:schemeClr val="bg1"/>
          </a:solidFill>
          <a:latin typeface="+mj-lt"/>
          <a:ea typeface="+mj-ea"/>
          <a:cs typeface="+mj-cs"/>
        </a:defRPr>
      </a:lvl1pPr>
      <a:lvl2pPr algn="ctr" rtl="0" eaLnBrk="0" fontAlgn="base" hangingPunct="0">
        <a:spcBef>
          <a:spcPct val="0"/>
        </a:spcBef>
        <a:spcAft>
          <a:spcPct val="0"/>
        </a:spcAft>
        <a:defRPr sz="1800">
          <a:solidFill>
            <a:schemeClr val="bg1"/>
          </a:solidFill>
          <a:latin typeface="Helvetica" pitchFamily="34" charset="0"/>
        </a:defRPr>
      </a:lvl2pPr>
      <a:lvl3pPr algn="ctr" rtl="0" eaLnBrk="0" fontAlgn="base" hangingPunct="0">
        <a:spcBef>
          <a:spcPct val="0"/>
        </a:spcBef>
        <a:spcAft>
          <a:spcPct val="0"/>
        </a:spcAft>
        <a:defRPr sz="1800">
          <a:solidFill>
            <a:schemeClr val="bg1"/>
          </a:solidFill>
          <a:latin typeface="Helvetica" pitchFamily="34" charset="0"/>
        </a:defRPr>
      </a:lvl3pPr>
      <a:lvl4pPr algn="ctr" rtl="0" eaLnBrk="0" fontAlgn="base" hangingPunct="0">
        <a:spcBef>
          <a:spcPct val="0"/>
        </a:spcBef>
        <a:spcAft>
          <a:spcPct val="0"/>
        </a:spcAft>
        <a:defRPr sz="1800">
          <a:solidFill>
            <a:schemeClr val="bg1"/>
          </a:solidFill>
          <a:latin typeface="Helvetica" pitchFamily="34" charset="0"/>
        </a:defRPr>
      </a:lvl4pPr>
      <a:lvl5pPr algn="ctr" rtl="0" eaLnBrk="0" fontAlgn="base" hangingPunct="0">
        <a:spcBef>
          <a:spcPct val="0"/>
        </a:spcBef>
        <a:spcAft>
          <a:spcPct val="0"/>
        </a:spcAft>
        <a:defRPr sz="1800">
          <a:solidFill>
            <a:schemeClr val="bg1"/>
          </a:solidFill>
          <a:latin typeface="Helvetica" pitchFamily="34" charset="0"/>
        </a:defRPr>
      </a:lvl5pPr>
      <a:lvl6pPr marL="342900" algn="ctr" rtl="0" eaLnBrk="0" fontAlgn="base" hangingPunct="0">
        <a:spcBef>
          <a:spcPct val="0"/>
        </a:spcBef>
        <a:spcAft>
          <a:spcPct val="0"/>
        </a:spcAft>
        <a:defRPr sz="1800">
          <a:solidFill>
            <a:schemeClr val="bg1"/>
          </a:solidFill>
          <a:latin typeface="Helvetica" pitchFamily="34" charset="0"/>
        </a:defRPr>
      </a:lvl6pPr>
      <a:lvl7pPr marL="685800" algn="ctr" rtl="0" eaLnBrk="0" fontAlgn="base" hangingPunct="0">
        <a:spcBef>
          <a:spcPct val="0"/>
        </a:spcBef>
        <a:spcAft>
          <a:spcPct val="0"/>
        </a:spcAft>
        <a:defRPr sz="1800">
          <a:solidFill>
            <a:schemeClr val="bg1"/>
          </a:solidFill>
          <a:latin typeface="Helvetica" pitchFamily="34" charset="0"/>
        </a:defRPr>
      </a:lvl7pPr>
      <a:lvl8pPr marL="1028700" algn="ctr" rtl="0" eaLnBrk="0" fontAlgn="base" hangingPunct="0">
        <a:spcBef>
          <a:spcPct val="0"/>
        </a:spcBef>
        <a:spcAft>
          <a:spcPct val="0"/>
        </a:spcAft>
        <a:defRPr sz="1800">
          <a:solidFill>
            <a:schemeClr val="bg1"/>
          </a:solidFill>
          <a:latin typeface="Helvetica" pitchFamily="34" charset="0"/>
        </a:defRPr>
      </a:lvl8pPr>
      <a:lvl9pPr marL="1371600" algn="ctr" rtl="0" eaLnBrk="0" fontAlgn="base" hangingPunct="0">
        <a:spcBef>
          <a:spcPct val="0"/>
        </a:spcBef>
        <a:spcAft>
          <a:spcPct val="0"/>
        </a:spcAft>
        <a:defRPr sz="1800">
          <a:solidFill>
            <a:schemeClr val="bg1"/>
          </a:solidFill>
          <a:latin typeface="Helvetica" pitchFamily="34" charset="0"/>
        </a:defRPr>
      </a:lvl9pPr>
    </p:titleStyle>
    <p:bodyStyle>
      <a:lvl1pPr marL="257175" indent="-257175" algn="l" rtl="0" eaLnBrk="0" fontAlgn="base" hangingPunct="0">
        <a:spcBef>
          <a:spcPct val="20000"/>
        </a:spcBef>
        <a:spcAft>
          <a:spcPct val="0"/>
        </a:spcAft>
        <a:buChar char="•"/>
        <a:defRPr sz="2250">
          <a:solidFill>
            <a:schemeClr val="bg1"/>
          </a:solidFill>
          <a:latin typeface="+mn-lt"/>
          <a:ea typeface="+mn-ea"/>
          <a:cs typeface="+mn-cs"/>
        </a:defRPr>
      </a:lvl1pPr>
      <a:lvl2pPr marL="557213" indent="-214313" algn="l" rtl="0" eaLnBrk="0" fontAlgn="base" hangingPunct="0">
        <a:spcBef>
          <a:spcPct val="20000"/>
        </a:spcBef>
        <a:spcAft>
          <a:spcPct val="0"/>
        </a:spcAft>
        <a:buChar char="–"/>
        <a:defRPr sz="2250">
          <a:solidFill>
            <a:schemeClr val="bg1"/>
          </a:solidFill>
          <a:latin typeface="+mn-lt"/>
        </a:defRPr>
      </a:lvl2pPr>
      <a:lvl3pPr marL="857250" indent="-171450" algn="l" rtl="0" eaLnBrk="0" fontAlgn="base" hangingPunct="0">
        <a:spcBef>
          <a:spcPct val="20000"/>
        </a:spcBef>
        <a:spcAft>
          <a:spcPct val="0"/>
        </a:spcAft>
        <a:buChar char="•"/>
        <a:defRPr sz="2250">
          <a:solidFill>
            <a:schemeClr val="bg1"/>
          </a:solidFill>
          <a:latin typeface="+mn-lt"/>
        </a:defRPr>
      </a:lvl3pPr>
      <a:lvl4pPr marL="1200150" indent="-171450" algn="l" rtl="0" eaLnBrk="0" fontAlgn="base" hangingPunct="0">
        <a:spcBef>
          <a:spcPct val="20000"/>
        </a:spcBef>
        <a:spcAft>
          <a:spcPct val="0"/>
        </a:spcAft>
        <a:buChar char="–"/>
        <a:defRPr sz="2250">
          <a:solidFill>
            <a:schemeClr val="bg1"/>
          </a:solidFill>
          <a:latin typeface="+mn-lt"/>
        </a:defRPr>
      </a:lvl4pPr>
      <a:lvl5pPr marL="1543050" indent="-171450" algn="l" rtl="0" eaLnBrk="0" fontAlgn="base" hangingPunct="0">
        <a:spcBef>
          <a:spcPct val="20000"/>
        </a:spcBef>
        <a:spcAft>
          <a:spcPct val="0"/>
        </a:spcAft>
        <a:buChar char="»"/>
        <a:defRPr sz="2250">
          <a:solidFill>
            <a:schemeClr val="bg1"/>
          </a:solidFill>
          <a:latin typeface="+mn-lt"/>
        </a:defRPr>
      </a:lvl5pPr>
      <a:lvl6pPr marL="1885950" indent="-171450" algn="l" rtl="0" eaLnBrk="0" fontAlgn="base" hangingPunct="0">
        <a:spcBef>
          <a:spcPct val="20000"/>
        </a:spcBef>
        <a:spcAft>
          <a:spcPct val="0"/>
        </a:spcAft>
        <a:buChar char="»"/>
        <a:defRPr sz="2250">
          <a:solidFill>
            <a:schemeClr val="bg1"/>
          </a:solidFill>
          <a:latin typeface="+mn-lt"/>
        </a:defRPr>
      </a:lvl6pPr>
      <a:lvl7pPr marL="2228850" indent="-171450" algn="l" rtl="0" eaLnBrk="0" fontAlgn="base" hangingPunct="0">
        <a:spcBef>
          <a:spcPct val="20000"/>
        </a:spcBef>
        <a:spcAft>
          <a:spcPct val="0"/>
        </a:spcAft>
        <a:buChar char="»"/>
        <a:defRPr sz="2250">
          <a:solidFill>
            <a:schemeClr val="bg1"/>
          </a:solidFill>
          <a:latin typeface="+mn-lt"/>
        </a:defRPr>
      </a:lvl7pPr>
      <a:lvl8pPr marL="2571750" indent="-171450" algn="l" rtl="0" eaLnBrk="0" fontAlgn="base" hangingPunct="0">
        <a:spcBef>
          <a:spcPct val="20000"/>
        </a:spcBef>
        <a:spcAft>
          <a:spcPct val="0"/>
        </a:spcAft>
        <a:buChar char="»"/>
        <a:defRPr sz="2250">
          <a:solidFill>
            <a:schemeClr val="bg1"/>
          </a:solidFill>
          <a:latin typeface="+mn-lt"/>
        </a:defRPr>
      </a:lvl8pPr>
      <a:lvl9pPr marL="2914650" indent="-171450" algn="l" rtl="0" eaLnBrk="0" fontAlgn="base" hangingPunct="0">
        <a:spcBef>
          <a:spcPct val="20000"/>
        </a:spcBef>
        <a:spcAft>
          <a:spcPct val="0"/>
        </a:spcAft>
        <a:buChar char="»"/>
        <a:defRPr sz="225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hyperlink" Target="http://codes.iccsafe.org/app/book/content/2015-I-Codes/2015%20IRC%20HTML/Chapter%203.html" TargetMode="External"/><Relationship Id="rId4" Type="http://schemas.openxmlformats.org/officeDocument/2006/relationships/hyperlink" Target="http://publicecodes.cyberregs.com/icod/irc/2012/icod_irc_2012_5_par003.ht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hyperlink" Target="https://www.attorneygeneral.gov/Consumers/Antitrust/The_Antitrust_Laws__Protecting_Competition_for_Consumers_and_Businesses/" TargetMode="External"/><Relationship Id="rId2" Type="http://schemas.openxmlformats.org/officeDocument/2006/relationships/hyperlink" Target="https://www.attorneygeneral.gov/Consumers/Antitrus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ttorneygeneral.gov/uploadedFiles/MainSite/Content/Consumers/Consumer_Protection_Law.pdf" TargetMode="External"/><Relationship Id="rId2" Type="http://schemas.openxmlformats.org/officeDocument/2006/relationships/hyperlink" Target="https://www.attorneygeneral.gov/Consumers/Antitrus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portal.state.pa.us/portal/server.pt?open=514&amp;objID=552943&amp;mode=2#403.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publicecodes.cyberregs.com/icod/irc/2012/icod_irc_2012_1_sec002.ht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hyperlink" Target="http://publicecodes.cyberregs.com/icod/ibc/2012/icod_ibc_2012_7_par444.htm" TargetMode="External"/><Relationship Id="rId2" Type="http://schemas.openxmlformats.org/officeDocument/2006/relationships/hyperlink" Target="http://publicecodes.cyberregs.com/icod/irc/2012/icod_irc_2012_5_par003.ht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bcmag.info/news/2015/mar/sbca%E2%80%99s-views-creating-fair-code-polic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publicecodes.cyberregs.com/icod/ibc/2009/icod_ibc_2009_7_par460.htm"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publicecodes.cyberregs.com/icod/ibc/2012/icod_ibc_2012_7_par444.ht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2" Type="http://schemas.openxmlformats.org/officeDocument/2006/relationships/hyperlink" Target="http://publicecodes.cyberregs.com/icod/irc/2012/icod_irc_2012_5_par003.ht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bcmag.info/sites/sbcmag.info/files/private/cm_news/2015/04/2012_ul_nist_arra_compilation_improving_ff_safety_performance_of_engineered_floor_tact_considerations_rpt_highlights_.pdf" TargetMode="External"/><Relationship Id="rId1" Type="http://schemas.openxmlformats.org/officeDocument/2006/relationships/slideLayout" Target="../slideLayouts/slideLayout2.xml"/><Relationship Id="rId5" Type="http://schemas.openxmlformats.org/officeDocument/2006/relationships/hyperlink" Target="http://www.sbcmag.info/sites/sbcmag.info/files/ind_news/2015/10/2012_ul_nist_arra_compilation_improving_ff_safety_performance_of_engineered_floor_tact_considerations_rpt_highlights_.pdf" TargetMode="External"/><Relationship Id="rId4" Type="http://schemas.openxmlformats.org/officeDocument/2006/relationships/hyperlink" Target="http://www.globalfireresearch.com/reports/research/improving-fire-safety-by-understanding-the-fire-performance-of-engineered-floor-systems-and-providing-the-fire-service-with-information-for-tactical-decision-making#.VUdIA2d0z9Q"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IRC Fire Protection of Floors Code Language</a:t>
            </a:r>
            <a:br>
              <a:rPr lang="en-US" altLang="en-US" dirty="0" smtClean="0"/>
            </a:br>
            <a:r>
              <a:rPr lang="en-US" altLang="en-US" dirty="0" smtClean="0">
                <a:hlinkClick r:id="rId4"/>
              </a:rPr>
              <a:t>2012 IRC R501.3</a:t>
            </a:r>
            <a:r>
              <a:rPr lang="en-US" altLang="en-US" dirty="0" smtClean="0"/>
              <a:t/>
            </a:r>
            <a:br>
              <a:rPr lang="en-US" altLang="en-US" dirty="0" smtClean="0"/>
            </a:br>
            <a:r>
              <a:rPr lang="en-US" altLang="en-US" dirty="0" smtClean="0">
                <a:hlinkClick r:id="rId5"/>
              </a:rPr>
              <a:t>2015 IRC R302.13</a:t>
            </a:r>
            <a:endParaRPr lang="en-US" altLang="en-US" dirty="0" smtClean="0"/>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IRC Fire Protection of Floors</a:t>
            </a:r>
            <a:br>
              <a:rPr lang="en-US" altLang="en-US" dirty="0" smtClean="0"/>
            </a:br>
            <a:r>
              <a:rPr lang="en-US" altLang="en-US" dirty="0" smtClean="0"/>
              <a:t/>
            </a:r>
            <a:br>
              <a:rPr lang="en-US" altLang="en-US" dirty="0" smtClean="0"/>
            </a:br>
            <a:r>
              <a:rPr lang="en-US" altLang="en-US" dirty="0" smtClean="0"/>
              <a:t>2012 Report Recommendations by UL</a:t>
            </a:r>
          </a:p>
        </p:txBody>
      </p:sp>
    </p:spTree>
    <p:custDataLst>
      <p:tags r:id="rId1"/>
    </p:custDataLst>
    <p:extLst>
      <p:ext uri="{BB962C8B-B14F-4D97-AF65-F5344CB8AC3E}">
        <p14:creationId xmlns:p14="http://schemas.microsoft.com/office/powerpoint/2010/main" val="83067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4763"/>
            <a:ext cx="8229600" cy="857250"/>
          </a:xfrm>
        </p:spPr>
        <p:txBody>
          <a:bodyPr/>
          <a:lstStyle/>
          <a:p>
            <a:r>
              <a:rPr lang="en-US" altLang="en-US" dirty="0" smtClean="0"/>
              <a:t>UL Research Finding </a:t>
            </a:r>
            <a:r>
              <a:rPr lang="en-US" altLang="en-US" sz="2000" dirty="0" smtClean="0"/>
              <a:t>(Section 7.1 Starting at Bottom of Page 51 and all of Page 52 for Context)</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47750"/>
            <a:ext cx="7915702" cy="3048000"/>
          </a:xfrm>
          <a:prstGeom prst="rect">
            <a:avLst/>
          </a:prstGeom>
        </p:spPr>
      </p:pic>
    </p:spTree>
    <p:extLst>
      <p:ext uri="{BB962C8B-B14F-4D97-AF65-F5344CB8AC3E}">
        <p14:creationId xmlns:p14="http://schemas.microsoft.com/office/powerpoint/2010/main" val="83891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4763"/>
            <a:ext cx="8229600" cy="857250"/>
          </a:xfrm>
        </p:spPr>
        <p:txBody>
          <a:bodyPr/>
          <a:lstStyle/>
          <a:p>
            <a:r>
              <a:rPr lang="en-US" altLang="en-US" dirty="0" smtClean="0"/>
              <a:t>UL Research Findings </a:t>
            </a:r>
            <a:r>
              <a:rPr lang="en-US" altLang="en-US" sz="2000" dirty="0" smtClean="0"/>
              <a:t>(Page 67)</a:t>
            </a:r>
            <a:endParaRPr lang="en-US" altLang="en-US" dirty="0" smtClean="0"/>
          </a:p>
        </p:txBody>
      </p:sp>
      <p:grpSp>
        <p:nvGrpSpPr>
          <p:cNvPr id="2" name="Group 1"/>
          <p:cNvGrpSpPr/>
          <p:nvPr/>
        </p:nvGrpSpPr>
        <p:grpSpPr>
          <a:xfrm>
            <a:off x="246063" y="1234985"/>
            <a:ext cx="8651875" cy="2725738"/>
            <a:chOff x="289608" y="1217566"/>
            <a:chExt cx="8651875" cy="2725738"/>
          </a:xfrm>
        </p:grpSpPr>
        <p:pic>
          <p:nvPicPr>
            <p:cNvPr id="48131" name="Picture 2"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608" y="1217566"/>
              <a:ext cx="865187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00745" y="2114550"/>
              <a:ext cx="3886200" cy="0"/>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a:xfrm>
              <a:off x="5834745" y="3082479"/>
              <a:ext cx="2392428" cy="0"/>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a:xfrm>
              <a:off x="500745" y="3325563"/>
              <a:ext cx="8191815" cy="8187"/>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11" name="Straight Connector 10"/>
            <p:cNvCxnSpPr/>
            <p:nvPr/>
          </p:nvCxnSpPr>
          <p:spPr>
            <a:xfrm>
              <a:off x="500745" y="3562350"/>
              <a:ext cx="720058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Content Placeholder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8670"/>
            <a:ext cx="81248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87312" y="2709613"/>
            <a:ext cx="8523288" cy="1682750"/>
            <a:chOff x="555625" y="2641600"/>
            <a:chExt cx="8523288" cy="1682750"/>
          </a:xfrm>
        </p:grpSpPr>
        <p:pic>
          <p:nvPicPr>
            <p:cNvPr id="47109" name="Picture 7"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25" y="2641600"/>
              <a:ext cx="852328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762000" y="4123046"/>
              <a:ext cx="7620000" cy="0"/>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2667000" y="3867150"/>
              <a:ext cx="6248400" cy="8709"/>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a:xfrm>
              <a:off x="3848100" y="3621132"/>
              <a:ext cx="4838700" cy="0"/>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cxnSp>
          <p:nvCxnSpPr>
            <p:cNvPr id="15" name="Straight Connector 14"/>
            <p:cNvCxnSpPr/>
            <p:nvPr/>
          </p:nvCxnSpPr>
          <p:spPr>
            <a:xfrm>
              <a:off x="762000" y="3875859"/>
              <a:ext cx="1752600" cy="0"/>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grpSp>
      <p:grpSp>
        <p:nvGrpSpPr>
          <p:cNvPr id="16" name="Group 15"/>
          <p:cNvGrpSpPr/>
          <p:nvPr/>
        </p:nvGrpSpPr>
        <p:grpSpPr>
          <a:xfrm>
            <a:off x="76201" y="1848847"/>
            <a:ext cx="8991599" cy="693305"/>
            <a:chOff x="555625" y="1945119"/>
            <a:chExt cx="8575675" cy="693305"/>
          </a:xfrm>
        </p:grpSpPr>
        <p:pic>
          <p:nvPicPr>
            <p:cNvPr id="17" name="Picture 16" descr="Screen Clipping"/>
            <p:cNvPicPr>
              <a:picLocks noChangeAspect="1"/>
            </p:cNvPicPr>
            <p:nvPr/>
          </p:nvPicPr>
          <p:blipFill rotWithShape="1">
            <a:blip r:embed="rId4">
              <a:extLst>
                <a:ext uri="{28A0092B-C50C-407E-A947-70E740481C1C}">
                  <a14:useLocalDpi xmlns:a14="http://schemas.microsoft.com/office/drawing/2010/main" val="0"/>
                </a:ext>
              </a:extLst>
            </a:blip>
            <a:srcRect t="6682" r="479" b="1"/>
            <a:stretch/>
          </p:blipFill>
          <p:spPr bwMode="auto">
            <a:xfrm>
              <a:off x="555625" y="1945119"/>
              <a:ext cx="8575675" cy="69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a:off x="5334000" y="2190750"/>
              <a:ext cx="3581400" cy="0"/>
            </a:xfrm>
            <a:prstGeom prst="line">
              <a:avLst/>
            </a:prstGeom>
            <a:ln w="28575">
              <a:solidFill>
                <a:srgbClr val="009900"/>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a:xfrm>
              <a:off x="2943306" y="2423858"/>
              <a:ext cx="4731028" cy="1325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0" name="Title 1"/>
          <p:cNvSpPr txBox="1">
            <a:spLocks/>
          </p:cNvSpPr>
          <p:nvPr/>
        </p:nvSpPr>
        <p:spPr bwMode="auto">
          <a:xfrm>
            <a:off x="457200" y="-858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000" b="1" kern="1200">
                <a:solidFill>
                  <a:schemeClr val="tx1"/>
                </a:solidFill>
                <a:latin typeface="+mj-lt"/>
                <a:ea typeface="+mj-ea"/>
                <a:cs typeface="+mj-cs"/>
              </a:defRPr>
            </a:lvl1pPr>
            <a:lvl2pPr algn="l" rtl="0" fontAlgn="base">
              <a:spcBef>
                <a:spcPct val="0"/>
              </a:spcBef>
              <a:spcAft>
                <a:spcPct val="0"/>
              </a:spcAft>
              <a:defRPr sz="3000" b="1">
                <a:solidFill>
                  <a:schemeClr val="tx1"/>
                </a:solidFill>
                <a:latin typeface="Calibri" panose="020F0502020204030204" pitchFamily="34" charset="0"/>
              </a:defRPr>
            </a:lvl2pPr>
            <a:lvl3pPr algn="l" rtl="0" fontAlgn="base">
              <a:spcBef>
                <a:spcPct val="0"/>
              </a:spcBef>
              <a:spcAft>
                <a:spcPct val="0"/>
              </a:spcAft>
              <a:defRPr sz="3000" b="1">
                <a:solidFill>
                  <a:schemeClr val="tx1"/>
                </a:solidFill>
                <a:latin typeface="Calibri" panose="020F0502020204030204" pitchFamily="34" charset="0"/>
              </a:defRPr>
            </a:lvl3pPr>
            <a:lvl4pPr algn="l" rtl="0" fontAlgn="base">
              <a:spcBef>
                <a:spcPct val="0"/>
              </a:spcBef>
              <a:spcAft>
                <a:spcPct val="0"/>
              </a:spcAft>
              <a:defRPr sz="3000" b="1">
                <a:solidFill>
                  <a:schemeClr val="tx1"/>
                </a:solidFill>
                <a:latin typeface="Calibri" panose="020F0502020204030204" pitchFamily="34" charset="0"/>
              </a:defRPr>
            </a:lvl4pPr>
            <a:lvl5pPr algn="l" rtl="0" fontAlgn="base">
              <a:spcBef>
                <a:spcPct val="0"/>
              </a:spcBef>
              <a:spcAft>
                <a:spcPct val="0"/>
              </a:spcAft>
              <a:defRPr sz="3000" b="1">
                <a:solidFill>
                  <a:schemeClr val="tx1"/>
                </a:solidFill>
                <a:latin typeface="Calibri" panose="020F0502020204030204" pitchFamily="34" charset="0"/>
              </a:defRPr>
            </a:lvl5pPr>
            <a:lvl6pPr marL="457200" algn="l" rtl="0" fontAlgn="base">
              <a:spcBef>
                <a:spcPct val="0"/>
              </a:spcBef>
              <a:spcAft>
                <a:spcPct val="0"/>
              </a:spcAft>
              <a:defRPr sz="3000" b="1">
                <a:solidFill>
                  <a:schemeClr val="tx1"/>
                </a:solidFill>
                <a:latin typeface="Calibri" panose="020F0502020204030204" pitchFamily="34" charset="0"/>
              </a:defRPr>
            </a:lvl6pPr>
            <a:lvl7pPr marL="914400" algn="l" rtl="0" fontAlgn="base">
              <a:spcBef>
                <a:spcPct val="0"/>
              </a:spcBef>
              <a:spcAft>
                <a:spcPct val="0"/>
              </a:spcAft>
              <a:defRPr sz="3000" b="1">
                <a:solidFill>
                  <a:schemeClr val="tx1"/>
                </a:solidFill>
                <a:latin typeface="Calibri" panose="020F0502020204030204" pitchFamily="34" charset="0"/>
              </a:defRPr>
            </a:lvl7pPr>
            <a:lvl8pPr marL="1371600" algn="l" rtl="0" fontAlgn="base">
              <a:spcBef>
                <a:spcPct val="0"/>
              </a:spcBef>
              <a:spcAft>
                <a:spcPct val="0"/>
              </a:spcAft>
              <a:defRPr sz="3000" b="1">
                <a:solidFill>
                  <a:schemeClr val="tx1"/>
                </a:solidFill>
                <a:latin typeface="Calibri" panose="020F0502020204030204" pitchFamily="34" charset="0"/>
              </a:defRPr>
            </a:lvl8pPr>
            <a:lvl9pPr marL="1828800" algn="l" rtl="0" fontAlgn="base">
              <a:spcBef>
                <a:spcPct val="0"/>
              </a:spcBef>
              <a:spcAft>
                <a:spcPct val="0"/>
              </a:spcAft>
              <a:defRPr sz="3000" b="1">
                <a:solidFill>
                  <a:schemeClr val="tx1"/>
                </a:solidFill>
                <a:latin typeface="Calibri" panose="020F0502020204030204" pitchFamily="34" charset="0"/>
              </a:defRPr>
            </a:lvl9pPr>
          </a:lstStyle>
          <a:p>
            <a:pPr eaLnBrk="1" hangingPunct="1"/>
            <a:r>
              <a:rPr lang="en-US" altLang="en-US" dirty="0" smtClean="0"/>
              <a:t>UL Research Finding </a:t>
            </a:r>
            <a:r>
              <a:rPr lang="en-US" altLang="en-US" sz="2000" dirty="0"/>
              <a:t>(Pages 3 &amp; 68 on collapse times, Page 64 Section 8.1 on Exception 4 for Context ) </a:t>
            </a:r>
            <a:endParaRPr lang="en-US" altLang="en-US" sz="2000"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Relevant Pennsylvania Law</a:t>
            </a:r>
          </a:p>
        </p:txBody>
      </p:sp>
    </p:spTree>
    <p:custDataLst>
      <p:tags r:id="rId1"/>
    </p:custDataLst>
    <p:extLst>
      <p:ext uri="{BB962C8B-B14F-4D97-AF65-F5344CB8AC3E}">
        <p14:creationId xmlns:p14="http://schemas.microsoft.com/office/powerpoint/2010/main" val="322371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1588"/>
            <a:ext cx="8686800" cy="857251"/>
          </a:xfrm>
        </p:spPr>
        <p:txBody>
          <a:bodyPr>
            <a:normAutofit/>
          </a:bodyPr>
          <a:lstStyle/>
          <a:p>
            <a:r>
              <a:rPr lang="en-US" altLang="en-US" dirty="0" smtClean="0"/>
              <a:t>Pennsylvania Unfair Trade Practice</a:t>
            </a:r>
          </a:p>
        </p:txBody>
      </p:sp>
      <p:sp>
        <p:nvSpPr>
          <p:cNvPr id="5" name="Content Placeholder 4"/>
          <p:cNvSpPr>
            <a:spLocks noGrp="1"/>
          </p:cNvSpPr>
          <p:nvPr>
            <p:ph idx="1"/>
          </p:nvPr>
        </p:nvSpPr>
        <p:spPr>
          <a:xfrm>
            <a:off x="457200" y="895350"/>
            <a:ext cx="8686800" cy="3505200"/>
          </a:xfrm>
        </p:spPr>
        <p:txBody>
          <a:bodyPr rtlCol="0">
            <a:normAutofit fontScale="85000" lnSpcReduction="20000"/>
          </a:bodyPr>
          <a:lstStyle/>
          <a:p>
            <a:pPr marL="0" indent="0">
              <a:buNone/>
            </a:pPr>
            <a:r>
              <a:rPr lang="en-US" sz="2100" dirty="0">
                <a:solidFill>
                  <a:srgbClr val="0070C0"/>
                </a:solidFill>
                <a:hlinkClick r:id="rId2"/>
              </a:rPr>
              <a:t>PA Pennsylvania Unfair Trade </a:t>
            </a:r>
            <a:r>
              <a:rPr lang="en-US" sz="2100" dirty="0" smtClean="0">
                <a:solidFill>
                  <a:srgbClr val="0070C0"/>
                </a:solidFill>
                <a:hlinkClick r:id="rId2"/>
              </a:rPr>
              <a:t>Practice Section</a:t>
            </a:r>
            <a:endParaRPr lang="en-US" sz="2100" dirty="0" smtClean="0">
              <a:solidFill>
                <a:srgbClr val="0070C0"/>
              </a:solidFill>
            </a:endParaRPr>
          </a:p>
          <a:p>
            <a:r>
              <a:rPr lang="en-US" sz="1600" dirty="0" smtClean="0"/>
              <a:t>The </a:t>
            </a:r>
            <a:r>
              <a:rPr lang="en-US" sz="1600" dirty="0"/>
              <a:t>Antitrust Section helps protect the free enterprise system by detecting anti-competitive practices and taking legal action to stop them. </a:t>
            </a:r>
            <a:endParaRPr lang="en-US" sz="1600" dirty="0" smtClean="0"/>
          </a:p>
          <a:p>
            <a:r>
              <a:rPr lang="en-US" sz="1600" dirty="0" smtClean="0"/>
              <a:t>Acting </a:t>
            </a:r>
            <a:r>
              <a:rPr lang="en-US" sz="1600" dirty="0"/>
              <a:t>as a watchdog to maintain a free and open marketplace, the section brings legal actions to recover overcharges paid by consumers and state agencies as the result of violations of state and federal antitrust laws</a:t>
            </a:r>
            <a:r>
              <a:rPr lang="en-US" sz="1600" dirty="0" smtClean="0"/>
              <a:t>.</a:t>
            </a:r>
          </a:p>
          <a:p>
            <a:pPr marL="0" indent="0">
              <a:buNone/>
            </a:pPr>
            <a:r>
              <a:rPr lang="en-US" sz="1900" dirty="0" smtClean="0">
                <a:hlinkClick r:id="rId3"/>
              </a:rPr>
              <a:t>Competition</a:t>
            </a:r>
            <a:endParaRPr lang="en-US" sz="1900" dirty="0" smtClean="0"/>
          </a:p>
          <a:p>
            <a:r>
              <a:rPr lang="en-US" sz="1600" dirty="0" smtClean="0"/>
              <a:t>When </a:t>
            </a:r>
            <a:r>
              <a:rPr lang="en-US" sz="1600" dirty="0"/>
              <a:t>sellers have to compete against each other, each seller will try his or her best to attract buyers. Consumers will therefore have the opportunity to buy higher quality goods at lower prices than they are likely to get without </a:t>
            </a:r>
            <a:r>
              <a:rPr lang="en-US" sz="1600" dirty="0" smtClean="0"/>
              <a:t>competition.</a:t>
            </a:r>
          </a:p>
          <a:p>
            <a:r>
              <a:rPr lang="en-US" sz="1600" dirty="0" smtClean="0"/>
              <a:t>Competition </a:t>
            </a:r>
            <a:r>
              <a:rPr lang="en-US" sz="1600" dirty="0"/>
              <a:t>also promotes efficiency. In order to lower prices and remain profitable, sellers must attempt to cut </a:t>
            </a:r>
            <a:r>
              <a:rPr lang="en-US" sz="1600" dirty="0" smtClean="0"/>
              <a:t>costs.</a:t>
            </a:r>
          </a:p>
          <a:p>
            <a:r>
              <a:rPr lang="en-US" sz="1600" dirty="0" smtClean="0"/>
              <a:t>The </a:t>
            </a:r>
            <a:r>
              <a:rPr lang="en-US" sz="1600" dirty="0"/>
              <a:t>best argument in favor of an economic system based on competition is that it works better than anything anyone else has tried. All over the world, economic systems are crumbling and are being replaced with free markets. Vigorous competition will play an important role in a strong Commonwealth economy.</a:t>
            </a:r>
            <a:endParaRPr lang="en-US" sz="1600" dirty="0">
              <a:solidFill>
                <a:srgbClr val="0070C0"/>
              </a:solidFill>
            </a:endParaRPr>
          </a:p>
        </p:txBody>
      </p:sp>
    </p:spTree>
    <p:extLst>
      <p:ext uri="{BB962C8B-B14F-4D97-AF65-F5344CB8AC3E}">
        <p14:creationId xmlns:p14="http://schemas.microsoft.com/office/powerpoint/2010/main" val="1066414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1588"/>
            <a:ext cx="8686800" cy="857251"/>
          </a:xfrm>
        </p:spPr>
        <p:txBody>
          <a:bodyPr>
            <a:normAutofit/>
          </a:bodyPr>
          <a:lstStyle/>
          <a:p>
            <a:r>
              <a:rPr lang="en-US" altLang="en-US" dirty="0"/>
              <a:t>Pennsylvania Unfair Trade Practice</a:t>
            </a:r>
            <a:endParaRPr lang="en-US" altLang="en-US" dirty="0" smtClean="0"/>
          </a:p>
        </p:txBody>
      </p:sp>
      <p:sp>
        <p:nvSpPr>
          <p:cNvPr id="5" name="Content Placeholder 4"/>
          <p:cNvSpPr>
            <a:spLocks noGrp="1"/>
          </p:cNvSpPr>
          <p:nvPr>
            <p:ph idx="1"/>
          </p:nvPr>
        </p:nvSpPr>
        <p:spPr>
          <a:xfrm>
            <a:off x="457200" y="895350"/>
            <a:ext cx="8686800" cy="3505200"/>
          </a:xfrm>
        </p:spPr>
        <p:txBody>
          <a:bodyPr rtlCol="0">
            <a:normAutofit/>
          </a:bodyPr>
          <a:lstStyle/>
          <a:p>
            <a:pPr marL="0" indent="0">
              <a:buNone/>
            </a:pPr>
            <a:r>
              <a:rPr lang="en-US" sz="1600" dirty="0">
                <a:solidFill>
                  <a:srgbClr val="0070C0"/>
                </a:solidFill>
                <a:hlinkClick r:id="rId2"/>
              </a:rPr>
              <a:t>PA Pennsylvania Unfair Trade Practice </a:t>
            </a:r>
            <a:r>
              <a:rPr lang="en-US" sz="1600" dirty="0" smtClean="0">
                <a:solidFill>
                  <a:srgbClr val="0070C0"/>
                </a:solidFill>
                <a:hlinkClick r:id="rId2"/>
              </a:rPr>
              <a:t>Section</a:t>
            </a:r>
            <a:r>
              <a:rPr lang="en-US" sz="1600" dirty="0" smtClean="0">
                <a:solidFill>
                  <a:srgbClr val="0070C0"/>
                </a:solidFill>
              </a:rPr>
              <a:t> &amp; </a:t>
            </a:r>
            <a:r>
              <a:rPr lang="en-US" sz="1600" dirty="0" smtClean="0">
                <a:hlinkClick r:id="rId3"/>
              </a:rPr>
              <a:t>“</a:t>
            </a:r>
            <a:r>
              <a:rPr lang="en-US" sz="1600" dirty="0">
                <a:hlinkClick r:id="rId3"/>
              </a:rPr>
              <a:t>Unfair Trade Practices and Consumer Protection Law</a:t>
            </a:r>
            <a:r>
              <a:rPr lang="en-US" sz="1600" dirty="0" smtClean="0">
                <a:hlinkClick r:id="rId3"/>
              </a:rPr>
              <a:t>.”</a:t>
            </a:r>
            <a:endParaRPr lang="en-US" sz="1600" dirty="0" smtClean="0"/>
          </a:p>
          <a:p>
            <a:r>
              <a:rPr lang="en-US" sz="1600" dirty="0" smtClean="0"/>
              <a:t>Representing </a:t>
            </a:r>
            <a:r>
              <a:rPr lang="en-US" sz="1600" dirty="0"/>
              <a:t>that goods or services are of a particular standard, quality or grade, or that goods are of a particular style or model, if they are of another</a:t>
            </a:r>
            <a:r>
              <a:rPr lang="en-US" sz="1600" dirty="0" smtClean="0"/>
              <a:t>;</a:t>
            </a:r>
          </a:p>
          <a:p>
            <a:r>
              <a:rPr lang="en-US" sz="1600" dirty="0"/>
              <a:t>Engaging in any other fraudulent or deceptive conduct which creates a likelihood of confusion or of misunderstanding</a:t>
            </a:r>
            <a:r>
              <a:rPr lang="en-US" sz="1600" dirty="0" smtClean="0"/>
              <a:t>.</a:t>
            </a:r>
          </a:p>
          <a:p>
            <a:r>
              <a:rPr lang="en-US" sz="1600" dirty="0"/>
              <a:t>§ 201-4. Restraining prohibited acts Whenever the Attorney General or a District Attorney has reason to believe that any person is using or is about to use any method, act or practice declared by section 34 of this act to be unlawful, and that proceedings would be in the public interest, he may bring an action in the name of the Commonwealth against such person to restrain by temporary or permanent injunction the use of such method, act or practice.</a:t>
            </a:r>
            <a:endParaRPr lang="en-US" sz="1600" dirty="0">
              <a:solidFill>
                <a:srgbClr val="0070C0"/>
              </a:solidFill>
            </a:endParaRPr>
          </a:p>
          <a:p>
            <a:pPr marL="0" indent="0">
              <a:buNone/>
            </a:pPr>
            <a:endParaRPr lang="en-US" sz="1600" dirty="0" smtClean="0">
              <a:solidFill>
                <a:srgbClr val="0070C0"/>
              </a:solidFill>
            </a:endParaRPr>
          </a:p>
        </p:txBody>
      </p:sp>
    </p:spTree>
    <p:extLst>
      <p:ext uri="{BB962C8B-B14F-4D97-AF65-F5344CB8AC3E}">
        <p14:creationId xmlns:p14="http://schemas.microsoft.com/office/powerpoint/2010/main" val="330517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1588"/>
            <a:ext cx="8686800" cy="857251"/>
          </a:xfrm>
        </p:spPr>
        <p:txBody>
          <a:bodyPr>
            <a:normAutofit/>
          </a:bodyPr>
          <a:lstStyle/>
          <a:p>
            <a:r>
              <a:rPr lang="en-US" altLang="en-US" dirty="0" smtClean="0"/>
              <a:t>Current PA Title 34 Uniform Construction Code</a:t>
            </a:r>
          </a:p>
        </p:txBody>
      </p:sp>
      <p:sp>
        <p:nvSpPr>
          <p:cNvPr id="5" name="Content Placeholder 4"/>
          <p:cNvSpPr>
            <a:spLocks noGrp="1"/>
          </p:cNvSpPr>
          <p:nvPr>
            <p:ph idx="1"/>
          </p:nvPr>
        </p:nvSpPr>
        <p:spPr>
          <a:xfrm>
            <a:off x="457200" y="895350"/>
            <a:ext cx="8686800" cy="3505200"/>
          </a:xfrm>
        </p:spPr>
        <p:txBody>
          <a:bodyPr rtlCol="0">
            <a:normAutofit/>
          </a:bodyPr>
          <a:lstStyle/>
          <a:p>
            <a:pPr marL="0" indent="0">
              <a:buNone/>
            </a:pPr>
            <a:r>
              <a:rPr lang="en-US" sz="2000" b="1" dirty="0" smtClean="0">
                <a:hlinkClick r:id="rId2"/>
              </a:rPr>
              <a:t>§ </a:t>
            </a:r>
            <a:r>
              <a:rPr lang="en-US" sz="2000" b="1" dirty="0">
                <a:hlinkClick r:id="rId2"/>
              </a:rPr>
              <a:t>403.21. Uniform Construction </a:t>
            </a:r>
            <a:r>
              <a:rPr lang="en-US" sz="2000" b="1" dirty="0" smtClean="0">
                <a:hlinkClick r:id="rId2"/>
              </a:rPr>
              <a:t>Code (UCC).</a:t>
            </a:r>
            <a:endParaRPr lang="en-US" sz="2000" b="1" dirty="0"/>
          </a:p>
          <a:p>
            <a:r>
              <a:rPr lang="en-US" sz="2000" dirty="0"/>
              <a:t>(a) The Department adopts and incorporates by reference the following codes as the Uniform Construction Code</a:t>
            </a:r>
            <a:r>
              <a:rPr lang="en-US" sz="2000" dirty="0" smtClean="0"/>
              <a:t>:</a:t>
            </a:r>
          </a:p>
          <a:p>
            <a:pPr lvl="1"/>
            <a:r>
              <a:rPr lang="en-US" sz="1600" dirty="0"/>
              <a:t>(7) The "International Residential Code."</a:t>
            </a:r>
          </a:p>
          <a:p>
            <a:pPr lvl="2"/>
            <a:r>
              <a:rPr lang="en-US" sz="1100" dirty="0"/>
              <a:t> </a:t>
            </a:r>
            <a:r>
              <a:rPr lang="en-US" sz="1100" dirty="0" smtClean="0"/>
              <a:t>(</a:t>
            </a:r>
            <a:r>
              <a:rPr lang="en-US" sz="1100" dirty="0"/>
              <a:t>i) The provisions of R314.4 requiring interconnected smoke alarms do not apply to </a:t>
            </a:r>
            <a:r>
              <a:rPr lang="en-US" sz="1100" dirty="0" smtClean="0"/>
              <a:t>one-family….</a:t>
            </a:r>
          </a:p>
          <a:p>
            <a:r>
              <a:rPr lang="en-US" sz="1700" dirty="0" smtClean="0"/>
              <a:t>The scope and intent of the UCC is identical to the IRC</a:t>
            </a:r>
          </a:p>
        </p:txBody>
      </p:sp>
    </p:spTree>
    <p:extLst>
      <p:ext uri="{BB962C8B-B14F-4D97-AF65-F5344CB8AC3E}">
        <p14:creationId xmlns:p14="http://schemas.microsoft.com/office/powerpoint/2010/main" val="164075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1588"/>
            <a:ext cx="8686800" cy="857251"/>
          </a:xfrm>
        </p:spPr>
        <p:txBody>
          <a:bodyPr>
            <a:normAutofit/>
          </a:bodyPr>
          <a:lstStyle/>
          <a:p>
            <a:r>
              <a:rPr lang="en-US" altLang="en-US" dirty="0" smtClean="0"/>
              <a:t>Current IRC Code </a:t>
            </a:r>
            <a:r>
              <a:rPr lang="en-US" altLang="en-US" dirty="0"/>
              <a:t>A</a:t>
            </a:r>
            <a:r>
              <a:rPr lang="en-US" altLang="en-US" dirty="0" smtClean="0"/>
              <a:t>dopted Intent</a:t>
            </a:r>
          </a:p>
        </p:txBody>
      </p:sp>
      <p:sp>
        <p:nvSpPr>
          <p:cNvPr id="5" name="Content Placeholder 4"/>
          <p:cNvSpPr>
            <a:spLocks noGrp="1"/>
          </p:cNvSpPr>
          <p:nvPr>
            <p:ph idx="1"/>
          </p:nvPr>
        </p:nvSpPr>
        <p:spPr>
          <a:xfrm>
            <a:off x="457200" y="895350"/>
            <a:ext cx="8686800" cy="3505200"/>
          </a:xfrm>
        </p:spPr>
        <p:txBody>
          <a:bodyPr rtlCol="0">
            <a:normAutofit fontScale="92500"/>
          </a:bodyPr>
          <a:lstStyle/>
          <a:p>
            <a:pPr marL="0" indent="0" fontAlgn="auto">
              <a:lnSpc>
                <a:spcPct val="120000"/>
              </a:lnSpc>
              <a:spcBef>
                <a:spcPts val="600"/>
              </a:spcBef>
              <a:spcAft>
                <a:spcPts val="0"/>
              </a:spcAft>
              <a:buNone/>
              <a:defRPr/>
            </a:pPr>
            <a:r>
              <a:rPr lang="en-US" sz="1600" dirty="0">
                <a:hlinkClick r:id="rId2"/>
              </a:rPr>
              <a:t>SECTION R101 GENERAL </a:t>
            </a:r>
            <a:endParaRPr lang="en-US" sz="1600" dirty="0"/>
          </a:p>
          <a:p>
            <a:pPr marL="0" indent="0" fontAlgn="auto">
              <a:lnSpc>
                <a:spcPct val="120000"/>
              </a:lnSpc>
              <a:spcBef>
                <a:spcPts val="600"/>
              </a:spcBef>
              <a:spcAft>
                <a:spcPts val="0"/>
              </a:spcAft>
              <a:buNone/>
              <a:defRPr/>
            </a:pPr>
            <a:r>
              <a:rPr lang="en-US" sz="1600" dirty="0" smtClean="0"/>
              <a:t>R101.1 </a:t>
            </a:r>
            <a:r>
              <a:rPr lang="en-US" sz="1600" dirty="0"/>
              <a:t>Title.  </a:t>
            </a:r>
            <a:r>
              <a:rPr lang="en-US" sz="1600" dirty="0" smtClean="0"/>
              <a:t> These </a:t>
            </a:r>
            <a:r>
              <a:rPr lang="en-US" sz="1600" dirty="0"/>
              <a:t>provisions shall be known as the Residential Code for One- and Two-family Dwellings of [NAME OF JURISDICTION], and shall be cited as such and will be referred to herein as "this code.” </a:t>
            </a:r>
          </a:p>
          <a:p>
            <a:pPr marL="0" indent="0" fontAlgn="auto">
              <a:lnSpc>
                <a:spcPct val="120000"/>
              </a:lnSpc>
              <a:spcBef>
                <a:spcPts val="600"/>
              </a:spcBef>
              <a:spcAft>
                <a:spcPts val="0"/>
              </a:spcAft>
              <a:buNone/>
              <a:defRPr/>
            </a:pPr>
            <a:r>
              <a:rPr lang="en-US" sz="1600" dirty="0" smtClean="0"/>
              <a:t>R101.2 </a:t>
            </a:r>
            <a:r>
              <a:rPr lang="en-US" sz="1600" dirty="0"/>
              <a:t>Scope</a:t>
            </a:r>
            <a:r>
              <a:rPr lang="en-US" sz="1600" dirty="0" smtClean="0"/>
              <a:t>.   The </a:t>
            </a:r>
            <a:r>
              <a:rPr lang="en-US" sz="1600" dirty="0"/>
              <a:t>provisions of the International Residential Code for One- and Two-family Dwellings shall apply to the construction, </a:t>
            </a:r>
            <a:r>
              <a:rPr lang="en-US" sz="1600" dirty="0" smtClean="0"/>
              <a:t>alteration, …… detached </a:t>
            </a:r>
            <a:r>
              <a:rPr lang="en-US" sz="1600" dirty="0"/>
              <a:t>one- and two-family dwellings and townhouses not more than three stories above grade plane in height with a separate means of </a:t>
            </a:r>
            <a:r>
              <a:rPr lang="en-US" sz="1600" dirty="0" smtClean="0"/>
              <a:t>egress and their </a:t>
            </a:r>
            <a:r>
              <a:rPr lang="en-US" sz="1600" dirty="0"/>
              <a:t>accessory </a:t>
            </a:r>
            <a:r>
              <a:rPr lang="en-US" sz="1600" dirty="0" smtClean="0"/>
              <a:t>structures…. </a:t>
            </a:r>
            <a:endParaRPr lang="en-US" sz="1600" dirty="0"/>
          </a:p>
          <a:p>
            <a:pPr marL="0" indent="0" fontAlgn="auto">
              <a:lnSpc>
                <a:spcPct val="120000"/>
              </a:lnSpc>
              <a:spcBef>
                <a:spcPts val="600"/>
              </a:spcBef>
              <a:spcAft>
                <a:spcPts val="0"/>
              </a:spcAft>
              <a:buNone/>
              <a:defRPr/>
            </a:pPr>
            <a:r>
              <a:rPr lang="en-US" sz="1600" dirty="0" smtClean="0"/>
              <a:t>R101.3 Intent.   The </a:t>
            </a:r>
            <a:r>
              <a:rPr lang="en-US" sz="1600" dirty="0"/>
              <a:t>purpose of this code is to establish minimum requirements to safeguard the public safety, health and general welfare through affordability, structural strength, </a:t>
            </a:r>
            <a:r>
              <a:rPr lang="en-US" sz="1600" dirty="0" smtClean="0"/>
              <a:t>…. </a:t>
            </a:r>
            <a:r>
              <a:rPr lang="en-US" sz="1600" dirty="0"/>
              <a:t>energy conservation and safety to life and property from </a:t>
            </a:r>
            <a:r>
              <a:rPr lang="en-US" sz="1600" dirty="0" smtClean="0"/>
              <a:t>fire…  </a:t>
            </a:r>
            <a:r>
              <a:rPr lang="en-US" sz="1600" dirty="0"/>
              <a:t>attributed to the built environment </a:t>
            </a:r>
            <a:r>
              <a:rPr lang="en-US" sz="1600" dirty="0">
                <a:solidFill>
                  <a:srgbClr val="C00000"/>
                </a:solidFill>
              </a:rPr>
              <a:t>and to provide safety to fire fighters and emergency responders during emergency operations.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Summary of UL and SBCA Research and Testing Work</a:t>
            </a:r>
          </a:p>
        </p:txBody>
      </p:sp>
    </p:spTree>
    <p:custDataLst>
      <p:tags r:id="rId1"/>
    </p:custDataLst>
    <p:extLst>
      <p:ext uri="{BB962C8B-B14F-4D97-AF65-F5344CB8AC3E}">
        <p14:creationId xmlns:p14="http://schemas.microsoft.com/office/powerpoint/2010/main" val="188381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1588"/>
            <a:ext cx="8686800" cy="857251"/>
          </a:xfrm>
        </p:spPr>
        <p:txBody>
          <a:bodyPr>
            <a:normAutofit fontScale="90000"/>
          </a:bodyPr>
          <a:lstStyle/>
          <a:p>
            <a:r>
              <a:rPr lang="en-US" altLang="en-US" dirty="0" smtClean="0"/>
              <a:t>Current IRC Code </a:t>
            </a:r>
            <a:r>
              <a:rPr lang="en-US" altLang="en-US" dirty="0"/>
              <a:t>A</a:t>
            </a:r>
            <a:r>
              <a:rPr lang="en-US" altLang="en-US" dirty="0" smtClean="0"/>
              <a:t>dopted into Some State Laws</a:t>
            </a:r>
            <a:br>
              <a:rPr lang="en-US" altLang="en-US" dirty="0" smtClean="0"/>
            </a:br>
            <a:r>
              <a:rPr lang="en-US" altLang="en-US" dirty="0" smtClean="0">
                <a:hlinkClick r:id="rId2"/>
              </a:rPr>
              <a:t>R501.3 Fire Protection of Floors</a:t>
            </a:r>
            <a:endParaRPr lang="en-US" altLang="en-US" dirty="0" smtClean="0"/>
          </a:p>
        </p:txBody>
      </p:sp>
      <p:sp>
        <p:nvSpPr>
          <p:cNvPr id="5" name="Content Placeholder 4"/>
          <p:cNvSpPr>
            <a:spLocks noGrp="1"/>
          </p:cNvSpPr>
          <p:nvPr>
            <p:ph idx="1"/>
          </p:nvPr>
        </p:nvSpPr>
        <p:spPr>
          <a:xfrm>
            <a:off x="457200" y="1200150"/>
            <a:ext cx="8686800" cy="3505200"/>
          </a:xfrm>
        </p:spPr>
        <p:txBody>
          <a:bodyPr rtlCol="0">
            <a:normAutofit fontScale="92500" lnSpcReduction="20000"/>
          </a:bodyPr>
          <a:lstStyle/>
          <a:p>
            <a:pPr marL="0" indent="0" fontAlgn="auto">
              <a:spcAft>
                <a:spcPts val="0"/>
              </a:spcAft>
              <a:buNone/>
              <a:defRPr/>
            </a:pPr>
            <a:r>
              <a:rPr lang="en-US" dirty="0"/>
              <a:t>Floor assemblies, not required elsewhere in this code to be fire resistance rated, </a:t>
            </a:r>
            <a:r>
              <a:rPr lang="en-US" dirty="0">
                <a:solidFill>
                  <a:srgbClr val="C00000"/>
                </a:solidFill>
              </a:rPr>
              <a:t>shall be provided with a ½ inch gypsum wallboard membrane</a:t>
            </a:r>
            <a:r>
              <a:rPr lang="en-US" dirty="0"/>
              <a:t>, 5/8 inch wood structural panel membrane, </a:t>
            </a:r>
            <a:r>
              <a:rPr lang="en-US" dirty="0">
                <a:solidFill>
                  <a:srgbClr val="C00000"/>
                </a:solidFill>
              </a:rPr>
              <a:t>or equivalent</a:t>
            </a:r>
            <a:r>
              <a:rPr lang="en-US" dirty="0"/>
              <a:t> on the underside of the floor framing </a:t>
            </a:r>
            <a:r>
              <a:rPr lang="en-US" dirty="0" smtClean="0"/>
              <a:t>member. </a:t>
            </a:r>
          </a:p>
          <a:p>
            <a:pPr marL="400050" lvl="1" indent="0" fontAlgn="auto">
              <a:spcAft>
                <a:spcPts val="0"/>
              </a:spcAft>
              <a:buNone/>
              <a:defRPr/>
            </a:pPr>
            <a:r>
              <a:rPr lang="en-US" sz="1500" dirty="0" smtClean="0"/>
              <a:t>[</a:t>
            </a:r>
            <a:r>
              <a:rPr lang="en-US" sz="1500" dirty="0" smtClean="0">
                <a:hlinkClick r:id="rId3"/>
              </a:rPr>
              <a:t>IBC Section 722.6.2 </a:t>
            </a:r>
            <a:r>
              <a:rPr lang="en-US" sz="1500" dirty="0" smtClean="0"/>
              <a:t>defines “Time Assigned to Wallboard Membranes” – ½ inch gypsum wallboard being 15 minutes plus the time of what it is attached to.]</a:t>
            </a:r>
          </a:p>
          <a:p>
            <a:pPr marL="400050" lvl="1" indent="0" fontAlgn="auto">
              <a:spcAft>
                <a:spcPts val="0"/>
              </a:spcAft>
              <a:buNone/>
              <a:defRPr/>
            </a:pPr>
            <a:r>
              <a:rPr lang="en-US" dirty="0" smtClean="0"/>
              <a:t>Exceptions</a:t>
            </a:r>
            <a:r>
              <a:rPr lang="en-US" dirty="0"/>
              <a:t>: </a:t>
            </a:r>
          </a:p>
          <a:p>
            <a:pPr marL="685800" lvl="1" indent="-385763" fontAlgn="auto">
              <a:spcAft>
                <a:spcPts val="0"/>
              </a:spcAft>
              <a:buFont typeface="+mj-lt"/>
              <a:buAutoNum type="arabicPeriod"/>
              <a:defRPr/>
            </a:pPr>
            <a:r>
              <a:rPr lang="en-US" dirty="0" smtClean="0"/>
              <a:t>Floor </a:t>
            </a:r>
            <a:r>
              <a:rPr lang="en-US" dirty="0"/>
              <a:t>assemblies located directly over a space </a:t>
            </a:r>
            <a:r>
              <a:rPr lang="en-US" dirty="0">
                <a:solidFill>
                  <a:srgbClr val="C00000"/>
                </a:solidFill>
              </a:rPr>
              <a:t>protected by an automatic sprinkler system </a:t>
            </a:r>
            <a:r>
              <a:rPr lang="en-US" dirty="0"/>
              <a:t>in accordance with Section P2904, NFPA13D, or other approved equivalent sprinkler system.</a:t>
            </a:r>
          </a:p>
          <a:p>
            <a:pPr marL="685800" lvl="1" indent="-385763" fontAlgn="auto">
              <a:spcAft>
                <a:spcPts val="0"/>
              </a:spcAft>
              <a:buFont typeface="+mj-lt"/>
              <a:buAutoNum type="arabicPeriod"/>
              <a:defRPr/>
            </a:pPr>
            <a:r>
              <a:rPr lang="en-US" dirty="0" smtClean="0"/>
              <a:t>Floor </a:t>
            </a:r>
            <a:r>
              <a:rPr lang="en-US" dirty="0"/>
              <a:t>assemblies </a:t>
            </a:r>
            <a:r>
              <a:rPr lang="en-US" dirty="0">
                <a:solidFill>
                  <a:srgbClr val="C00000"/>
                </a:solidFill>
              </a:rPr>
              <a:t>located directly over a crawl space </a:t>
            </a:r>
            <a:r>
              <a:rPr lang="en-US" dirty="0"/>
              <a:t>not intended for storage or fuel-fired appliances</a:t>
            </a:r>
            <a:r>
              <a:rPr lang="en-US" dirty="0" smtClean="0"/>
              <a:t>.</a:t>
            </a:r>
            <a:endParaRPr lang="en-US" dirty="0"/>
          </a:p>
        </p:txBody>
      </p:sp>
    </p:spTree>
    <p:extLst>
      <p:ext uri="{BB962C8B-B14F-4D97-AF65-F5344CB8AC3E}">
        <p14:creationId xmlns:p14="http://schemas.microsoft.com/office/powerpoint/2010/main" val="295996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6375"/>
            <a:ext cx="9144000" cy="857250"/>
          </a:xfrm>
        </p:spPr>
        <p:txBody>
          <a:bodyPr/>
          <a:lstStyle/>
          <a:p>
            <a:r>
              <a:rPr lang="en-US" dirty="0" smtClean="0"/>
              <a:t>UL States Clearly – All Unprotected Floor Systems are Dangerous – UL and SBCA Testing Confirms these Facts</a:t>
            </a:r>
            <a:endParaRPr lang="en-US" dirty="0"/>
          </a:p>
        </p:txBody>
      </p:sp>
      <p:sp>
        <p:nvSpPr>
          <p:cNvPr id="5" name="Subtitle 4"/>
          <p:cNvSpPr>
            <a:spLocks noGrp="1"/>
          </p:cNvSpPr>
          <p:nvPr>
            <p:ph idx="1"/>
          </p:nvPr>
        </p:nvSpPr>
        <p:spPr/>
        <p:txBody>
          <a:bodyPr>
            <a:normAutofit fontScale="92500"/>
          </a:bodyPr>
          <a:lstStyle/>
          <a:p>
            <a:r>
              <a:rPr lang="en-US" dirty="0" smtClean="0"/>
              <a:t>There is no safe operating time with an unprotected 2x10 floor system.</a:t>
            </a:r>
          </a:p>
          <a:p>
            <a:r>
              <a:rPr lang="en-US" dirty="0" smtClean="0"/>
              <a:t>The collapse </a:t>
            </a:r>
            <a:r>
              <a:rPr lang="en-US" dirty="0"/>
              <a:t>time of </a:t>
            </a:r>
            <a:r>
              <a:rPr lang="en-US" dirty="0" smtClean="0"/>
              <a:t>2x10 fire test experiments occurred within </a:t>
            </a:r>
            <a:r>
              <a:rPr lang="en-US" dirty="0"/>
              <a:t>the time of the arrival of the fire </a:t>
            </a:r>
            <a:r>
              <a:rPr lang="en-US" dirty="0" smtClean="0"/>
              <a:t>service.</a:t>
            </a:r>
          </a:p>
          <a:p>
            <a:r>
              <a:rPr lang="en-US" dirty="0" smtClean="0"/>
              <a:t>2x10 fire test performance emphasizes </a:t>
            </a:r>
            <a:r>
              <a:rPr lang="en-US" dirty="0"/>
              <a:t>the importance of protecting all types of </a:t>
            </a:r>
            <a:r>
              <a:rPr lang="en-US" dirty="0" smtClean="0"/>
              <a:t>floor systems, including </a:t>
            </a:r>
            <a:r>
              <a:rPr lang="en-US" dirty="0"/>
              <a:t>dimensional lumber</a:t>
            </a:r>
            <a:r>
              <a:rPr lang="en-US" dirty="0" smtClean="0"/>
              <a:t>.</a:t>
            </a:r>
          </a:p>
          <a:p>
            <a:r>
              <a:rPr lang="en-US" dirty="0" smtClean="0"/>
              <a:t>Regardless </a:t>
            </a:r>
            <a:r>
              <a:rPr lang="en-US" dirty="0"/>
              <a:t>of </a:t>
            </a:r>
            <a:r>
              <a:rPr lang="en-US" dirty="0" smtClean="0"/>
              <a:t>what the floor </a:t>
            </a:r>
            <a:r>
              <a:rPr lang="en-US" dirty="0"/>
              <a:t>system </a:t>
            </a:r>
            <a:r>
              <a:rPr lang="en-US" dirty="0" smtClean="0"/>
              <a:t>is made of, </a:t>
            </a:r>
            <a:r>
              <a:rPr lang="en-US" dirty="0"/>
              <a:t>no factor </a:t>
            </a:r>
            <a:r>
              <a:rPr lang="en-US" dirty="0" smtClean="0"/>
              <a:t>of safety </a:t>
            </a:r>
            <a:r>
              <a:rPr lang="en-US" dirty="0"/>
              <a:t>can be </a:t>
            </a:r>
            <a:r>
              <a:rPr lang="en-US" dirty="0" smtClean="0"/>
              <a:t>assumed, if the floor system is unprotected.</a:t>
            </a:r>
            <a:endParaRPr lang="en-US" dirty="0"/>
          </a:p>
        </p:txBody>
      </p:sp>
    </p:spTree>
    <p:extLst>
      <p:ext uri="{BB962C8B-B14F-4D97-AF65-F5344CB8AC3E}">
        <p14:creationId xmlns:p14="http://schemas.microsoft.com/office/powerpoint/2010/main" val="3936359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0341"/>
            <a:ext cx="8497094" cy="829491"/>
          </a:xfrm>
        </p:spPr>
        <p:txBody>
          <a:bodyPr/>
          <a:lstStyle/>
          <a:p>
            <a:r>
              <a:rPr lang="en-US" altLang="en-US" dirty="0" smtClean="0"/>
              <a:t>SBCA Research Findings and Key Recommendations are Fully Aligned with those of UL</a:t>
            </a:r>
          </a:p>
        </p:txBody>
      </p:sp>
      <p:sp>
        <p:nvSpPr>
          <p:cNvPr id="11" name="Content Placeholder 4"/>
          <p:cNvSpPr>
            <a:spLocks noGrp="1"/>
          </p:cNvSpPr>
          <p:nvPr>
            <p:ph idx="1"/>
          </p:nvPr>
        </p:nvSpPr>
        <p:spPr>
          <a:xfrm>
            <a:off x="1" y="1047750"/>
            <a:ext cx="9144000" cy="3886200"/>
          </a:xfrm>
        </p:spPr>
        <p:txBody>
          <a:bodyPr rtlCol="0">
            <a:normAutofit fontScale="92500" lnSpcReduction="10000"/>
          </a:bodyPr>
          <a:lstStyle/>
          <a:p>
            <a:pPr fontAlgn="auto">
              <a:spcAft>
                <a:spcPts val="0"/>
              </a:spcAft>
              <a:defRPr/>
            </a:pPr>
            <a:r>
              <a:rPr lang="en-US" sz="2000" b="1" dirty="0" smtClean="0">
                <a:hlinkClick r:id="rId3"/>
              </a:rPr>
              <a:t>SBCA’s </a:t>
            </a:r>
            <a:r>
              <a:rPr lang="en-US" sz="2000" b="1" dirty="0">
                <a:hlinkClick r:id="rId3"/>
              </a:rPr>
              <a:t>Views on Creating </a:t>
            </a:r>
            <a:r>
              <a:rPr lang="en-US" sz="2000" b="1" dirty="0" smtClean="0">
                <a:hlinkClick r:id="rId3"/>
              </a:rPr>
              <a:t>a Consistent and Fair Public Policy and Code Language</a:t>
            </a:r>
            <a:r>
              <a:rPr lang="en-US" sz="2000" dirty="0" smtClean="0">
                <a:hlinkClick r:id="rId3"/>
              </a:rPr>
              <a:t> </a:t>
            </a:r>
            <a:endParaRPr lang="en-US" sz="2000" dirty="0" smtClean="0"/>
          </a:p>
          <a:p>
            <a:pPr lvl="1"/>
            <a:r>
              <a:rPr lang="en-US" sz="1900" dirty="0" smtClean="0"/>
              <a:t>Option #1-- </a:t>
            </a:r>
            <a:r>
              <a:rPr lang="en-US" sz="1900" dirty="0"/>
              <a:t>Protect all floors with a 15 minute membrane – </a:t>
            </a:r>
            <a:r>
              <a:rPr lang="en-US" sz="1900" u="sng" dirty="0">
                <a:hlinkClick r:id="rId4"/>
              </a:rPr>
              <a:t>IBC Chapter </a:t>
            </a:r>
            <a:r>
              <a:rPr lang="en-US" sz="1900" u="sng" dirty="0" smtClean="0">
                <a:hlinkClick r:id="rId4"/>
              </a:rPr>
              <a:t>7</a:t>
            </a:r>
            <a:r>
              <a:rPr lang="en-US" sz="1900" dirty="0" smtClean="0">
                <a:hlinkClick r:id="rId4"/>
              </a:rPr>
              <a:t> </a:t>
            </a:r>
            <a:endParaRPr lang="en-US" sz="1900" dirty="0" smtClean="0"/>
          </a:p>
          <a:p>
            <a:pPr lvl="2"/>
            <a:r>
              <a:rPr lang="en-US" sz="1700" dirty="0" smtClean="0"/>
              <a:t>Assuming membrane </a:t>
            </a:r>
            <a:r>
              <a:rPr lang="en-US" sz="1700" dirty="0"/>
              <a:t>not </a:t>
            </a:r>
            <a:r>
              <a:rPr lang="en-US" sz="1700" dirty="0" smtClean="0"/>
              <a:t>removed </a:t>
            </a:r>
            <a:r>
              <a:rPr lang="en-US" sz="1700" dirty="0"/>
              <a:t>– fire service can </a:t>
            </a:r>
            <a:r>
              <a:rPr lang="en-US" sz="1700" dirty="0" smtClean="0"/>
              <a:t>expect consistent factor of safety.</a:t>
            </a:r>
            <a:endParaRPr lang="en-US" sz="1700" dirty="0"/>
          </a:p>
          <a:p>
            <a:pPr lvl="1"/>
            <a:r>
              <a:rPr lang="en-US" sz="1900" dirty="0" smtClean="0"/>
              <a:t>Option #2 -- Leave </a:t>
            </a:r>
            <a:r>
              <a:rPr lang="en-US" sz="1900" dirty="0"/>
              <a:t>all structural products </a:t>
            </a:r>
            <a:r>
              <a:rPr lang="en-US" sz="1900" dirty="0" smtClean="0"/>
              <a:t>unprotected</a:t>
            </a:r>
          </a:p>
          <a:p>
            <a:pPr lvl="2"/>
            <a:r>
              <a:rPr lang="en-US" sz="1700" dirty="0"/>
              <a:t>F</a:t>
            </a:r>
            <a:r>
              <a:rPr lang="en-US" sz="1700" dirty="0" smtClean="0"/>
              <a:t>ast burn times, no factor of safety, but consistent fire ground performance</a:t>
            </a:r>
          </a:p>
          <a:p>
            <a:pPr lvl="2"/>
            <a:r>
              <a:rPr lang="en-US" sz="1700" dirty="0" smtClean="0"/>
              <a:t>Least </a:t>
            </a:r>
            <a:r>
              <a:rPr lang="en-US" sz="1700" dirty="0"/>
              <a:t>safe </a:t>
            </a:r>
            <a:r>
              <a:rPr lang="en-US" sz="1700" dirty="0" smtClean="0"/>
              <a:t>– fire </a:t>
            </a:r>
            <a:r>
              <a:rPr lang="en-US" sz="1700" dirty="0"/>
              <a:t>ground decision making </a:t>
            </a:r>
            <a:r>
              <a:rPr lang="en-US" sz="1700" dirty="0" smtClean="0"/>
              <a:t>then has to be conservative</a:t>
            </a:r>
          </a:p>
          <a:p>
            <a:pPr lvl="2"/>
            <a:r>
              <a:rPr lang="en-US" sz="1700" dirty="0"/>
              <a:t>S</a:t>
            </a:r>
            <a:r>
              <a:rPr lang="en-US" sz="1700" dirty="0" smtClean="0"/>
              <a:t>ame as when single membrane </a:t>
            </a:r>
            <a:r>
              <a:rPr lang="en-US" sz="1700" dirty="0"/>
              <a:t>removed by </a:t>
            </a:r>
            <a:r>
              <a:rPr lang="en-US" sz="1700" dirty="0" smtClean="0"/>
              <a:t>any owner</a:t>
            </a:r>
            <a:r>
              <a:rPr lang="en-US" sz="1700" dirty="0"/>
              <a:t>. </a:t>
            </a:r>
          </a:p>
          <a:p>
            <a:pPr lvl="1"/>
            <a:r>
              <a:rPr lang="en-US" sz="1900" dirty="0" smtClean="0"/>
              <a:t>Option #3 -- Use </a:t>
            </a:r>
            <a:r>
              <a:rPr lang="en-US" sz="1900" dirty="0"/>
              <a:t>at least NFPA </a:t>
            </a:r>
            <a:r>
              <a:rPr lang="en-US" sz="1900" dirty="0" smtClean="0"/>
              <a:t>13 D sprinkler system; by legislation plumber allowed to  install so install is most </a:t>
            </a:r>
            <a:r>
              <a:rPr lang="en-US" sz="1900" dirty="0"/>
              <a:t>cost </a:t>
            </a:r>
            <a:r>
              <a:rPr lang="en-US" sz="1900" dirty="0" smtClean="0"/>
              <a:t>effective. Proven and best fire safety</a:t>
            </a:r>
            <a:r>
              <a:rPr lang="en-US" sz="1900" dirty="0"/>
              <a:t>, most expensive. </a:t>
            </a:r>
          </a:p>
          <a:p>
            <a:r>
              <a:rPr lang="en-US" sz="2000" dirty="0"/>
              <a:t>F</a:t>
            </a:r>
            <a:r>
              <a:rPr lang="en-US" sz="2000" dirty="0" smtClean="0"/>
              <a:t>ire performance policy needs </a:t>
            </a:r>
            <a:r>
              <a:rPr lang="en-US" sz="2000" dirty="0"/>
              <a:t>to be </a:t>
            </a:r>
            <a:r>
              <a:rPr lang="en-US" sz="2000" dirty="0" smtClean="0"/>
              <a:t>consistent, fair</a:t>
            </a:r>
            <a:r>
              <a:rPr lang="en-US" sz="2000" dirty="0"/>
              <a:t>, safe and simple to remember</a:t>
            </a:r>
            <a:r>
              <a:rPr lang="en-US" sz="2000" dirty="0" smtClean="0"/>
              <a:t>.</a:t>
            </a:r>
            <a:endParaRPr lang="en-US" sz="2000" dirty="0"/>
          </a:p>
        </p:txBody>
      </p:sp>
    </p:spTree>
    <p:extLst>
      <p:ext uri="{BB962C8B-B14F-4D97-AF65-F5344CB8AC3E}">
        <p14:creationId xmlns:p14="http://schemas.microsoft.com/office/powerpoint/2010/main" val="3072684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0" y="3621"/>
            <a:ext cx="9144000" cy="1162051"/>
          </a:xfrm>
        </p:spPr>
        <p:txBody>
          <a:bodyPr>
            <a:noAutofit/>
          </a:bodyPr>
          <a:lstStyle/>
          <a:p>
            <a:pPr algn="ctr"/>
            <a:r>
              <a:rPr lang="en-US" altLang="en-US" sz="2400" dirty="0" smtClean="0"/>
              <a:t>To Reduce Most if not All Downstream Unintended Consequences</a:t>
            </a:r>
            <a:br>
              <a:rPr lang="en-US" altLang="en-US" sz="2400" dirty="0" smtClean="0"/>
            </a:br>
            <a:r>
              <a:rPr lang="en-US" altLang="en-US" sz="2400" dirty="0" smtClean="0"/>
              <a:t>SBCA Recommends the Following R501.3 Modification</a:t>
            </a:r>
          </a:p>
        </p:txBody>
      </p:sp>
      <p:sp>
        <p:nvSpPr>
          <p:cNvPr id="5" name="Content Placeholder 4"/>
          <p:cNvSpPr>
            <a:spLocks noGrp="1"/>
          </p:cNvSpPr>
          <p:nvPr>
            <p:ph idx="1"/>
          </p:nvPr>
        </p:nvSpPr>
        <p:spPr>
          <a:xfrm>
            <a:off x="457200" y="1069791"/>
            <a:ext cx="8686800" cy="3867150"/>
          </a:xfrm>
        </p:spPr>
        <p:txBody>
          <a:bodyPr rtlCol="0">
            <a:normAutofit fontScale="62500" lnSpcReduction="20000"/>
          </a:bodyPr>
          <a:lstStyle/>
          <a:p>
            <a:pPr marL="0" indent="0" fontAlgn="auto">
              <a:lnSpc>
                <a:spcPct val="120000"/>
              </a:lnSpc>
              <a:spcBef>
                <a:spcPts val="600"/>
              </a:spcBef>
              <a:spcAft>
                <a:spcPts val="0"/>
              </a:spcAft>
              <a:buNone/>
              <a:defRPr/>
            </a:pPr>
            <a:r>
              <a:rPr lang="en-US" dirty="0"/>
              <a:t>Floor assemblies, not required elsewhere in this code to be fire resistance rated, shall be provided with a ½ inch gypsum wallboard membrane, 5/8 inch wood structural panel membrane, or equivalent on the underside of the floor framing member. </a:t>
            </a:r>
          </a:p>
          <a:p>
            <a:pPr marL="400050" lvl="1" indent="0" fontAlgn="auto">
              <a:lnSpc>
                <a:spcPct val="120000"/>
              </a:lnSpc>
              <a:spcBef>
                <a:spcPts val="600"/>
              </a:spcBef>
              <a:spcAft>
                <a:spcPts val="0"/>
              </a:spcAft>
              <a:buNone/>
              <a:defRPr/>
            </a:pPr>
            <a:r>
              <a:rPr lang="en-US" sz="1500" dirty="0"/>
              <a:t>[</a:t>
            </a:r>
            <a:r>
              <a:rPr lang="en-US" sz="1500" dirty="0">
                <a:hlinkClick r:id="rId2"/>
              </a:rPr>
              <a:t>IBC Section 722.6.2 </a:t>
            </a:r>
            <a:r>
              <a:rPr lang="en-US" sz="1500" dirty="0"/>
              <a:t>defines “Time Assigned to Wallboard Membranes” – ½ inch gypsum wallboard being 15 minutes plus the time of what it is attached to.]</a:t>
            </a:r>
          </a:p>
          <a:p>
            <a:pPr marL="400050" lvl="1" indent="0" fontAlgn="auto">
              <a:lnSpc>
                <a:spcPct val="120000"/>
              </a:lnSpc>
              <a:spcBef>
                <a:spcPts val="600"/>
              </a:spcBef>
              <a:spcAft>
                <a:spcPts val="0"/>
              </a:spcAft>
              <a:buNone/>
              <a:defRPr/>
            </a:pPr>
            <a:r>
              <a:rPr lang="en-US" dirty="0"/>
              <a:t>Exceptions: </a:t>
            </a:r>
          </a:p>
          <a:p>
            <a:pPr marL="685800" lvl="1" indent="-385763" fontAlgn="auto">
              <a:lnSpc>
                <a:spcPct val="120000"/>
              </a:lnSpc>
              <a:spcBef>
                <a:spcPts val="600"/>
              </a:spcBef>
              <a:spcAft>
                <a:spcPts val="0"/>
              </a:spcAft>
              <a:buFont typeface="+mj-lt"/>
              <a:buAutoNum type="arabicPeriod"/>
              <a:defRPr/>
            </a:pPr>
            <a:r>
              <a:rPr lang="en-US" dirty="0"/>
              <a:t>Floor assemblies located directly over a space protected by an automatic sprinkler system in accordance with Section P2904, NFPA13D, or other approved equivalent sprinkler system.</a:t>
            </a:r>
          </a:p>
          <a:p>
            <a:pPr marL="685800" lvl="1" indent="-385763" fontAlgn="auto">
              <a:lnSpc>
                <a:spcPct val="120000"/>
              </a:lnSpc>
              <a:spcBef>
                <a:spcPts val="600"/>
              </a:spcBef>
              <a:spcAft>
                <a:spcPts val="0"/>
              </a:spcAft>
              <a:buFont typeface="+mj-lt"/>
              <a:buAutoNum type="arabicPeriod"/>
              <a:defRPr/>
            </a:pPr>
            <a:r>
              <a:rPr lang="en-US" dirty="0"/>
              <a:t>Floor assemblies located directly over a crawl space not intended for storage or fuel-fired appliances.</a:t>
            </a:r>
          </a:p>
          <a:p>
            <a:pPr marL="685800" lvl="1" indent="-385763" fontAlgn="auto">
              <a:lnSpc>
                <a:spcPct val="120000"/>
              </a:lnSpc>
              <a:spcBef>
                <a:spcPts val="600"/>
              </a:spcBef>
              <a:spcAft>
                <a:spcPts val="0"/>
              </a:spcAft>
              <a:buFont typeface="+mj-lt"/>
              <a:buAutoNum type="arabicPeriod"/>
              <a:defRPr/>
            </a:pPr>
            <a:r>
              <a:rPr lang="en-US" dirty="0" smtClean="0"/>
              <a:t>Portions of floor assemblies can be unprotected when complying with the following: </a:t>
            </a:r>
          </a:p>
          <a:p>
            <a:pPr marL="757238" lvl="3" indent="-205740" fontAlgn="auto">
              <a:lnSpc>
                <a:spcPct val="120000"/>
              </a:lnSpc>
              <a:spcBef>
                <a:spcPts val="600"/>
              </a:spcBef>
              <a:spcAft>
                <a:spcPts val="0"/>
              </a:spcAft>
              <a:buNone/>
              <a:defRPr/>
            </a:pPr>
            <a:r>
              <a:rPr lang="en-US" sz="1700" dirty="0" smtClean="0"/>
              <a:t>3.1 The aggregate area of the unprotected portions shall not exceed 80 square feet per story.</a:t>
            </a:r>
          </a:p>
          <a:p>
            <a:pPr marL="757238" lvl="3" indent="-205740" fontAlgn="auto">
              <a:lnSpc>
                <a:spcPct val="120000"/>
              </a:lnSpc>
              <a:spcBef>
                <a:spcPts val="600"/>
              </a:spcBef>
              <a:spcAft>
                <a:spcPts val="0"/>
              </a:spcAft>
              <a:buNone/>
              <a:defRPr/>
            </a:pPr>
            <a:r>
              <a:rPr lang="en-US" sz="1700" dirty="0" smtClean="0"/>
              <a:t>3.2 Fire blocking in accordance with Section R302.11.1 shall be installed along the perimeter of the unprotected portion to separate the unprotected portion from the remainder of the floor assembly. </a:t>
            </a:r>
          </a:p>
          <a:p>
            <a:pPr marL="685800" lvl="1" indent="-385763" fontAlgn="auto">
              <a:lnSpc>
                <a:spcPct val="120000"/>
              </a:lnSpc>
              <a:spcBef>
                <a:spcPts val="600"/>
              </a:spcBef>
              <a:spcAft>
                <a:spcPts val="0"/>
              </a:spcAft>
              <a:buFont typeface="+mj-lt"/>
              <a:buAutoNum type="arabicPeriod"/>
              <a:defRPr/>
            </a:pPr>
            <a:r>
              <a:rPr lang="en-US" strike="sngStrike" dirty="0" smtClean="0">
                <a:solidFill>
                  <a:srgbClr val="0070C0"/>
                </a:solidFill>
              </a:rPr>
              <a:t>Wood </a:t>
            </a:r>
            <a:r>
              <a:rPr lang="en-US" strike="sngStrike" dirty="0">
                <a:solidFill>
                  <a:srgbClr val="0070C0"/>
                </a:solidFill>
              </a:rPr>
              <a:t>floor assemblies using dimension lumber or structural composite lumber equal to or greater than 2-inch by 10-inch nominal dimension, or other approved floor assemblies demonstrating equivalent fire performance</a:t>
            </a:r>
            <a:r>
              <a:rPr lang="en-US" sz="1400" strike="sngStrike" dirty="0">
                <a:solidFill>
                  <a:srgbClr val="0070C0"/>
                </a:solidFill>
              </a:rPr>
              <a:t>. </a:t>
            </a:r>
          </a:p>
        </p:txBody>
      </p:sp>
    </p:spTree>
    <p:extLst>
      <p:ext uri="{BB962C8B-B14F-4D97-AF65-F5344CB8AC3E}">
        <p14:creationId xmlns:p14="http://schemas.microsoft.com/office/powerpoint/2010/main" val="4080348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noAutofit/>
          </a:bodyPr>
          <a:lstStyle/>
          <a:p>
            <a:r>
              <a:rPr lang="en-US" altLang="en-US" sz="2800" dirty="0"/>
              <a:t>Any Questions Please Call</a:t>
            </a:r>
            <a:br>
              <a:rPr lang="en-US" altLang="en-US" sz="2800" dirty="0"/>
            </a:br>
            <a:r>
              <a:rPr lang="en-US" altLang="en-US" sz="2800" dirty="0"/>
              <a:t/>
            </a:r>
            <a:br>
              <a:rPr lang="en-US" altLang="en-US" sz="2800" dirty="0"/>
            </a:br>
            <a:r>
              <a:rPr lang="en-US" altLang="en-US" sz="2800" dirty="0"/>
              <a:t>For NGT Test Reports and Additional Support Information </a:t>
            </a:r>
            <a:br>
              <a:rPr lang="en-US" altLang="en-US" sz="2800" dirty="0"/>
            </a:br>
            <a:r>
              <a:rPr lang="en-US" altLang="en-US" sz="2800" dirty="0"/>
              <a:t>Please call 608-217-3713 as Needed</a:t>
            </a:r>
            <a:endParaRPr lang="en-US" altLang="en-US" sz="2400" dirty="0" smtClean="0"/>
          </a:p>
        </p:txBody>
      </p:sp>
    </p:spTree>
    <p:custDataLst>
      <p:tags r:id="rId1"/>
    </p:custDataLst>
    <p:extLst>
      <p:ext uri="{BB962C8B-B14F-4D97-AF65-F5344CB8AC3E}">
        <p14:creationId xmlns:p14="http://schemas.microsoft.com/office/powerpoint/2010/main" val="214496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a:xfrm>
            <a:off x="457200" y="-1588"/>
            <a:ext cx="8229600" cy="857251"/>
          </a:xfrm>
        </p:spPr>
        <p:txBody>
          <a:bodyPr>
            <a:normAutofit fontScale="90000"/>
          </a:bodyPr>
          <a:lstStyle/>
          <a:p>
            <a:r>
              <a:rPr lang="en-US" altLang="en-US" dirty="0"/>
              <a:t>Current IRC Code Adopted into Some State Laws</a:t>
            </a:r>
            <a:br>
              <a:rPr lang="en-US" altLang="en-US" dirty="0"/>
            </a:br>
            <a:r>
              <a:rPr lang="en-US" altLang="en-US" dirty="0">
                <a:hlinkClick r:id="rId2"/>
              </a:rPr>
              <a:t>R501.3 Fire Protection of Floors</a:t>
            </a:r>
            <a:endParaRPr lang="en-US" altLang="en-US" dirty="0" smtClean="0"/>
          </a:p>
        </p:txBody>
      </p:sp>
      <p:sp>
        <p:nvSpPr>
          <p:cNvPr id="5" name="Content Placeholder 4"/>
          <p:cNvSpPr>
            <a:spLocks noGrp="1"/>
          </p:cNvSpPr>
          <p:nvPr>
            <p:ph idx="1"/>
          </p:nvPr>
        </p:nvSpPr>
        <p:spPr>
          <a:xfrm>
            <a:off x="609600" y="1063625"/>
            <a:ext cx="8534400" cy="3641725"/>
          </a:xfrm>
        </p:spPr>
        <p:txBody>
          <a:bodyPr rtlCol="0">
            <a:normAutofit/>
          </a:bodyPr>
          <a:lstStyle/>
          <a:p>
            <a:pPr marL="300038" lvl="2" indent="-205740" fontAlgn="auto">
              <a:spcAft>
                <a:spcPts val="0"/>
              </a:spcAft>
              <a:buFont typeface="Arial" panose="020B0604020202020204" pitchFamily="34" charset="0"/>
              <a:buNone/>
              <a:defRPr/>
            </a:pPr>
            <a:r>
              <a:rPr lang="en-US" sz="2000" dirty="0" smtClean="0"/>
              <a:t>3</a:t>
            </a:r>
            <a:r>
              <a:rPr lang="en-US" sz="2000" dirty="0"/>
              <a:t>. Portions of floor assemblies can be unprotected when    complying with the following: </a:t>
            </a:r>
            <a:endParaRPr lang="en-US" sz="2000" dirty="0" smtClean="0"/>
          </a:p>
          <a:p>
            <a:pPr marL="757238" lvl="3" indent="-205740" fontAlgn="auto">
              <a:spcAft>
                <a:spcPts val="0"/>
              </a:spcAft>
              <a:buFont typeface="Arial" panose="020B0604020202020204" pitchFamily="34" charset="0"/>
              <a:buNone/>
              <a:defRPr/>
            </a:pPr>
            <a:r>
              <a:rPr lang="en-US" sz="1800" dirty="0" smtClean="0"/>
              <a:t>3.1 </a:t>
            </a:r>
            <a:r>
              <a:rPr lang="en-US" sz="1800" dirty="0"/>
              <a:t>The aggregate area of the unprotected portions </a:t>
            </a:r>
            <a:r>
              <a:rPr lang="en-US" sz="1800" dirty="0">
                <a:solidFill>
                  <a:srgbClr val="C00000"/>
                </a:solidFill>
              </a:rPr>
              <a:t>shall not exceed 80 square feet </a:t>
            </a:r>
            <a:r>
              <a:rPr lang="en-US" sz="1800" dirty="0"/>
              <a:t>per </a:t>
            </a:r>
            <a:r>
              <a:rPr lang="en-US" sz="1800" dirty="0" smtClean="0"/>
              <a:t>story.</a:t>
            </a:r>
          </a:p>
          <a:p>
            <a:pPr marL="757238" lvl="3" indent="-205740" fontAlgn="auto">
              <a:spcAft>
                <a:spcPts val="0"/>
              </a:spcAft>
              <a:buFont typeface="Arial" panose="020B0604020202020204" pitchFamily="34" charset="0"/>
              <a:buNone/>
              <a:defRPr/>
            </a:pPr>
            <a:r>
              <a:rPr lang="en-US" sz="1800" dirty="0" smtClean="0"/>
              <a:t>3.2 </a:t>
            </a:r>
            <a:r>
              <a:rPr lang="en-US" sz="1800" dirty="0"/>
              <a:t>Fire blocking in accordance with Section R302.11.1 shall be installed along the perimeter of the unprotected portion to separate the unprotected portion from the remainder of the floor assembly. </a:t>
            </a:r>
          </a:p>
          <a:p>
            <a:pPr marL="300038" lvl="2" indent="0" fontAlgn="auto">
              <a:spcAft>
                <a:spcPts val="0"/>
              </a:spcAft>
              <a:buFont typeface="Arial" panose="020B0604020202020204" pitchFamily="34" charset="0"/>
              <a:buNone/>
              <a:defRPr/>
            </a:pPr>
            <a:r>
              <a:rPr lang="en-US" sz="2000" dirty="0"/>
              <a:t>4. </a:t>
            </a:r>
            <a:r>
              <a:rPr lang="en-US" sz="2000" dirty="0">
                <a:solidFill>
                  <a:srgbClr val="C00000"/>
                </a:solidFill>
              </a:rPr>
              <a:t>Wood floor assemblies using dimension lumber or structural composite lumber equal to or greater than 2-inch by 10-inch nominal dimension</a:t>
            </a:r>
            <a:r>
              <a:rPr lang="en-US" sz="2000" dirty="0"/>
              <a:t>, </a:t>
            </a:r>
            <a:r>
              <a:rPr lang="en-US" sz="2000" dirty="0">
                <a:solidFill>
                  <a:srgbClr val="00467F"/>
                </a:solidFill>
              </a:rPr>
              <a:t>or</a:t>
            </a:r>
            <a:r>
              <a:rPr lang="en-US" sz="2000" dirty="0"/>
              <a:t> other approved floor assemblies </a:t>
            </a:r>
            <a:r>
              <a:rPr lang="en-US" sz="2000" dirty="0">
                <a:solidFill>
                  <a:srgbClr val="00467F"/>
                </a:solidFill>
              </a:rPr>
              <a:t>demonstrating equivalent fire performance. </a:t>
            </a:r>
          </a:p>
          <a:p>
            <a:pPr fontAlgn="auto">
              <a:spcAft>
                <a:spcPts val="0"/>
              </a:spcAft>
              <a:defRPr/>
            </a:pPr>
            <a:endParaRPr lang="en-US" dirty="0"/>
          </a:p>
        </p:txBody>
      </p:sp>
    </p:spTree>
    <p:extLst>
      <p:ext uri="{BB962C8B-B14F-4D97-AF65-F5344CB8AC3E}">
        <p14:creationId xmlns:p14="http://schemas.microsoft.com/office/powerpoint/2010/main" val="51106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IRC Fire Protection of Floors</a:t>
            </a:r>
            <a:br>
              <a:rPr lang="en-US" altLang="en-US" dirty="0" smtClean="0"/>
            </a:br>
            <a:r>
              <a:rPr lang="en-US" altLang="en-US" dirty="0" smtClean="0"/>
              <a:t/>
            </a:r>
            <a:br>
              <a:rPr lang="en-US" altLang="en-US" dirty="0" smtClean="0"/>
            </a:br>
            <a:r>
              <a:rPr lang="en-US" altLang="en-US" dirty="0" smtClean="0"/>
              <a:t>2012 Report and Test Results by UL</a:t>
            </a:r>
          </a:p>
        </p:txBody>
      </p:sp>
    </p:spTree>
    <p:custDataLst>
      <p:tags r:id="rId1"/>
    </p:custDataLst>
    <p:extLst>
      <p:ext uri="{BB962C8B-B14F-4D97-AF65-F5344CB8AC3E}">
        <p14:creationId xmlns:p14="http://schemas.microsoft.com/office/powerpoint/2010/main" val="1323659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Screen Clippin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0"/>
            <a:ext cx="469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400" y="0"/>
            <a:ext cx="4187221" cy="4705350"/>
          </a:xfrm>
        </p:spPr>
        <p:txBody>
          <a:bodyPr/>
          <a:lstStyle/>
          <a:p>
            <a:pPr algn="ctr"/>
            <a:r>
              <a:rPr lang="en-US" altLang="en-US" dirty="0" smtClean="0"/>
              <a:t>Fire Protection of Floors</a:t>
            </a:r>
            <a:br>
              <a:rPr lang="en-US" altLang="en-US" dirty="0" smtClean="0"/>
            </a:br>
            <a:r>
              <a:rPr lang="en-US" altLang="en-US" dirty="0" smtClean="0"/>
              <a:t/>
            </a:r>
            <a:br>
              <a:rPr lang="en-US" altLang="en-US" dirty="0" smtClean="0"/>
            </a:br>
            <a:r>
              <a:rPr lang="en-US" altLang="en-US" dirty="0" smtClean="0">
                <a:hlinkClick r:id="rId4"/>
              </a:rPr>
              <a:t>Global </a:t>
            </a:r>
            <a:r>
              <a:rPr lang="en-US" altLang="en-US" dirty="0">
                <a:hlinkClick r:id="rId4"/>
              </a:rPr>
              <a:t>Fire </a:t>
            </a:r>
            <a:r>
              <a:rPr lang="en-US" altLang="en-US" dirty="0" smtClean="0">
                <a:hlinkClick r:id="rId4"/>
              </a:rPr>
              <a:t>Research Site</a:t>
            </a:r>
            <a:r>
              <a:rPr lang="en-US" altLang="en-US" dirty="0" smtClean="0"/>
              <a:t/>
            </a:r>
            <a:br>
              <a:rPr lang="en-US" altLang="en-US" dirty="0" smtClean="0"/>
            </a:br>
            <a:r>
              <a:rPr lang="en-US" altLang="en-US" dirty="0" smtClean="0">
                <a:hlinkClick r:id="rId5"/>
              </a:rPr>
              <a:t>UL Report Findings</a:t>
            </a:r>
            <a:r>
              <a:rPr lang="en-US" altLang="en-US" dirty="0" smtClean="0"/>
              <a:t> (PDF)</a:t>
            </a:r>
          </a:p>
        </p:txBody>
      </p:sp>
    </p:spTree>
    <p:extLst>
      <p:ext uri="{BB962C8B-B14F-4D97-AF65-F5344CB8AC3E}">
        <p14:creationId xmlns:p14="http://schemas.microsoft.com/office/powerpoint/2010/main" val="415776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
            <a:ext cx="5314950" cy="857250"/>
          </a:xfrm>
        </p:spPr>
        <p:txBody>
          <a:bodyPr/>
          <a:lstStyle/>
          <a:p>
            <a:r>
              <a:rPr lang="en-US" sz="2700" dirty="0" smtClean="0"/>
              <a:t>UL Residential </a:t>
            </a:r>
            <a:r>
              <a:rPr lang="en-US" sz="2700" dirty="0"/>
              <a:t>2x10 </a:t>
            </a:r>
            <a:r>
              <a:rPr lang="en-US" sz="2700" dirty="0" smtClean="0"/>
              <a:t>Floor Construction Fire Test Video Floor Collapses at 6:55 minutes</a:t>
            </a:r>
            <a:endParaRPr lang="en-US" sz="2700" dirty="0"/>
          </a:p>
        </p:txBody>
      </p:sp>
      <p:pic>
        <p:nvPicPr>
          <p:cNvPr id="3" name="Furnace Com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3704" r="50000"/>
          <a:stretch/>
        </p:blipFill>
        <p:spPr>
          <a:xfrm>
            <a:off x="935361" y="1352550"/>
            <a:ext cx="5295037" cy="3352800"/>
          </a:xfrm>
          <a:prstGeom prst="rect">
            <a:avLst/>
          </a:prstGeom>
        </p:spPr>
      </p:pic>
    </p:spTree>
    <p:extLst>
      <p:ext uri="{BB962C8B-B14F-4D97-AF65-F5344CB8AC3E}">
        <p14:creationId xmlns:p14="http://schemas.microsoft.com/office/powerpoint/2010/main" val="370642216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71450"/>
            <a:ext cx="4114800" cy="857250"/>
          </a:xfrm>
        </p:spPr>
        <p:txBody>
          <a:bodyPr/>
          <a:lstStyle/>
          <a:p>
            <a:r>
              <a:rPr lang="en-US" sz="2700" dirty="0"/>
              <a:t>Furnace Test Results</a:t>
            </a:r>
          </a:p>
        </p:txBody>
      </p:sp>
      <p:sp>
        <p:nvSpPr>
          <p:cNvPr id="3" name="Content Placeholder 2"/>
          <p:cNvSpPr>
            <a:spLocks noGrp="1"/>
          </p:cNvSpPr>
          <p:nvPr>
            <p:ph idx="1"/>
          </p:nvPr>
        </p:nvSpPr>
        <p:spPr>
          <a:xfrm>
            <a:off x="1257300" y="1200150"/>
            <a:ext cx="6267450" cy="3486150"/>
          </a:xfrm>
          <a:solidFill>
            <a:srgbClr val="8E0000"/>
          </a:solidFill>
        </p:spPr>
        <p:txBody>
          <a:bodyPr>
            <a:normAutofit/>
          </a:bodyPr>
          <a:lstStyle/>
          <a:p>
            <a:pPr>
              <a:buNone/>
            </a:pPr>
            <a:r>
              <a:rPr lang="en-US" sz="1200" b="1" dirty="0"/>
              <a:t>	First Column -- Time Of Structural Failure for the Assembly (m/s) </a:t>
            </a:r>
          </a:p>
          <a:p>
            <a:pPr>
              <a:buNone/>
            </a:pPr>
            <a:r>
              <a:rPr lang="en-US" sz="1200" b="1" dirty="0"/>
              <a:t>	Second Column – Failure of Load Bearing Capacity for the Assembly (m/s)</a:t>
            </a:r>
          </a:p>
          <a:p>
            <a:pPr>
              <a:buNone/>
            </a:pPr>
            <a:endParaRPr lang="en-US" sz="1200" b="1" dirty="0"/>
          </a:p>
          <a:p>
            <a:pPr>
              <a:buNone/>
            </a:pPr>
            <a:r>
              <a:rPr lang="en-US" sz="1725" dirty="0"/>
              <a:t>   </a:t>
            </a:r>
            <a:r>
              <a:rPr lang="en-US" sz="1125" dirty="0"/>
              <a:t>1. Engineered I Joists with Openings 			</a:t>
            </a:r>
            <a:r>
              <a:rPr lang="en-US" sz="1125" b="1" dirty="0"/>
              <a:t>8:10 	6:10</a:t>
            </a:r>
          </a:p>
          <a:p>
            <a:pPr>
              <a:lnSpc>
                <a:spcPct val="200000"/>
              </a:lnSpc>
              <a:buNone/>
            </a:pPr>
            <a:r>
              <a:rPr lang="en-US" sz="1125" dirty="0"/>
              <a:t>     2. Engineered Wood and Metal Hybrid </a:t>
            </a:r>
            <a:r>
              <a:rPr lang="en-US" sz="1125" dirty="0" smtClean="0"/>
              <a:t>Trusses</a:t>
            </a:r>
            <a:r>
              <a:rPr lang="en-US" sz="1125" dirty="0"/>
              <a:t>		</a:t>
            </a:r>
            <a:r>
              <a:rPr lang="en-US" sz="1125" b="1" dirty="0"/>
              <a:t>5:30	4:20</a:t>
            </a:r>
          </a:p>
          <a:p>
            <a:pPr>
              <a:lnSpc>
                <a:spcPct val="200000"/>
              </a:lnSpc>
              <a:buNone/>
            </a:pPr>
            <a:r>
              <a:rPr lang="en-US" sz="1125" dirty="0">
                <a:solidFill>
                  <a:srgbClr val="FFFF00"/>
                </a:solidFill>
              </a:rPr>
              <a:t>     3</a:t>
            </a:r>
            <a:r>
              <a:rPr lang="en-US" sz="1125" dirty="0" smtClean="0">
                <a:solidFill>
                  <a:srgbClr val="FFFF00"/>
                </a:solidFill>
              </a:rPr>
              <a:t>. </a:t>
            </a:r>
            <a:r>
              <a:rPr lang="en-US" sz="1125" dirty="0">
                <a:solidFill>
                  <a:srgbClr val="FFFF00"/>
                </a:solidFill>
              </a:rPr>
              <a:t>Engineered I Joists (100% Load</a:t>
            </a:r>
            <a:r>
              <a:rPr lang="en-US" sz="1125" dirty="0" smtClean="0">
                <a:solidFill>
                  <a:srgbClr val="FFFF00"/>
                </a:solidFill>
              </a:rPr>
              <a:t>)</a:t>
            </a:r>
            <a:r>
              <a:rPr lang="en-US" sz="1125" dirty="0"/>
              <a:t>			</a:t>
            </a:r>
            <a:r>
              <a:rPr lang="en-US" sz="1125" b="1" dirty="0" smtClean="0">
                <a:solidFill>
                  <a:srgbClr val="FFFF00"/>
                </a:solidFill>
              </a:rPr>
              <a:t>2:20</a:t>
            </a:r>
            <a:r>
              <a:rPr lang="en-US" sz="1125" b="1" dirty="0">
                <a:solidFill>
                  <a:srgbClr val="FFFF00"/>
                </a:solidFill>
              </a:rPr>
              <a:t>	</a:t>
            </a:r>
            <a:r>
              <a:rPr lang="en-US" sz="1125" b="1" dirty="0" smtClean="0">
                <a:solidFill>
                  <a:srgbClr val="FFFF00"/>
                </a:solidFill>
              </a:rPr>
              <a:t>2:20</a:t>
            </a:r>
            <a:endParaRPr lang="en-US" sz="1125" b="1" dirty="0">
              <a:solidFill>
                <a:srgbClr val="FFFF00"/>
              </a:solidFill>
            </a:endParaRPr>
          </a:p>
          <a:p>
            <a:pPr>
              <a:lnSpc>
                <a:spcPct val="200000"/>
              </a:lnSpc>
              <a:buNone/>
            </a:pPr>
            <a:r>
              <a:rPr lang="en-US" sz="1125" dirty="0"/>
              <a:t>     4</a:t>
            </a:r>
            <a:r>
              <a:rPr lang="en-US" sz="1125" dirty="0" smtClean="0"/>
              <a:t>. </a:t>
            </a:r>
            <a:r>
              <a:rPr lang="en-US" sz="1125" dirty="0"/>
              <a:t>Engineered I Joists w/ Fire Retardant </a:t>
            </a:r>
            <a:r>
              <a:rPr lang="en-US" sz="1125" dirty="0" smtClean="0"/>
              <a:t>Coating</a:t>
            </a:r>
            <a:r>
              <a:rPr lang="en-US" sz="1125" dirty="0"/>
              <a:t>		</a:t>
            </a:r>
            <a:r>
              <a:rPr lang="en-US" sz="1125" b="1" dirty="0"/>
              <a:t> 8:40    </a:t>
            </a:r>
            <a:r>
              <a:rPr lang="en-US" sz="1125" b="1" dirty="0" smtClean="0"/>
              <a:t>	7:50</a:t>
            </a:r>
            <a:endParaRPr lang="en-US" sz="1125" b="1" dirty="0"/>
          </a:p>
          <a:p>
            <a:pPr>
              <a:lnSpc>
                <a:spcPct val="200000"/>
              </a:lnSpc>
              <a:buNone/>
            </a:pPr>
            <a:r>
              <a:rPr lang="en-US" sz="1125" dirty="0">
                <a:solidFill>
                  <a:srgbClr val="FFFF00"/>
                </a:solidFill>
              </a:rPr>
              <a:t>     5</a:t>
            </a:r>
            <a:r>
              <a:rPr lang="en-US" sz="1125" dirty="0" smtClean="0">
                <a:solidFill>
                  <a:srgbClr val="FFFF00"/>
                </a:solidFill>
              </a:rPr>
              <a:t>. </a:t>
            </a:r>
            <a:r>
              <a:rPr lang="en-US" sz="1125" dirty="0">
                <a:solidFill>
                  <a:srgbClr val="FFFF00"/>
                </a:solidFill>
              </a:rPr>
              <a:t>Nominal </a:t>
            </a:r>
            <a:r>
              <a:rPr lang="en-US" sz="1125" dirty="0" smtClean="0">
                <a:solidFill>
                  <a:srgbClr val="FFFF00"/>
                </a:solidFill>
              </a:rPr>
              <a:t>2” </a:t>
            </a:r>
            <a:r>
              <a:rPr lang="en-US" sz="1125" dirty="0">
                <a:solidFill>
                  <a:srgbClr val="FFFF00"/>
                </a:solidFill>
              </a:rPr>
              <a:t>by </a:t>
            </a:r>
            <a:r>
              <a:rPr lang="en-US" sz="1125" dirty="0" smtClean="0">
                <a:solidFill>
                  <a:srgbClr val="FFFF00"/>
                </a:solidFill>
              </a:rPr>
              <a:t>10” </a:t>
            </a:r>
            <a:r>
              <a:rPr lang="en-US" sz="1125" dirty="0">
                <a:solidFill>
                  <a:srgbClr val="FFFF00"/>
                </a:solidFill>
              </a:rPr>
              <a:t>Dimensional Lumber (100% Load</a:t>
            </a:r>
            <a:r>
              <a:rPr lang="en-US" sz="1125" dirty="0" smtClean="0">
                <a:solidFill>
                  <a:srgbClr val="FFFF00"/>
                </a:solidFill>
              </a:rPr>
              <a:t>)</a:t>
            </a:r>
            <a:r>
              <a:rPr lang="en-US" sz="1125" dirty="0"/>
              <a:t>	</a:t>
            </a:r>
            <a:r>
              <a:rPr lang="en-US" sz="1125" b="1" dirty="0">
                <a:solidFill>
                  <a:srgbClr val="FFFF00"/>
                </a:solidFill>
              </a:rPr>
              <a:t> </a:t>
            </a:r>
            <a:r>
              <a:rPr lang="en-US" sz="1125" b="1" dirty="0" smtClean="0">
                <a:solidFill>
                  <a:srgbClr val="FFFF00"/>
                </a:solidFill>
              </a:rPr>
              <a:t>7:04     	7:04</a:t>
            </a:r>
            <a:endParaRPr lang="en-US" sz="1125" b="1" dirty="0">
              <a:solidFill>
                <a:srgbClr val="FFFF00"/>
              </a:solidFill>
            </a:endParaRPr>
          </a:p>
          <a:p>
            <a:pPr>
              <a:lnSpc>
                <a:spcPct val="200000"/>
              </a:lnSpc>
              <a:buNone/>
            </a:pPr>
            <a:r>
              <a:rPr lang="en-US" sz="1125" dirty="0"/>
              <a:t>     </a:t>
            </a:r>
            <a:r>
              <a:rPr lang="en-US" sz="1125" dirty="0" smtClean="0"/>
              <a:t>6. 1940 Legacy Nominal 2” </a:t>
            </a:r>
            <a:r>
              <a:rPr lang="en-US" sz="1125" dirty="0"/>
              <a:t>by </a:t>
            </a:r>
            <a:r>
              <a:rPr lang="en-US" sz="1125" dirty="0" smtClean="0"/>
              <a:t>8” </a:t>
            </a:r>
            <a:r>
              <a:rPr lang="en-US" sz="1125" dirty="0"/>
              <a:t>Dimensional Lumber (100% Load) 	</a:t>
            </a:r>
            <a:r>
              <a:rPr lang="en-US" sz="1125" b="1" dirty="0" smtClean="0"/>
              <a:t>18:05  </a:t>
            </a:r>
            <a:r>
              <a:rPr lang="en-US" sz="1125" b="1" dirty="0"/>
              <a:t>	</a:t>
            </a:r>
            <a:r>
              <a:rPr lang="en-US" sz="1125" b="1" dirty="0" smtClean="0"/>
              <a:t>17:40</a:t>
            </a:r>
            <a:endParaRPr lang="en-US" sz="1125" b="1" dirty="0"/>
          </a:p>
        </p:txBody>
      </p:sp>
    </p:spTree>
    <p:extLst>
      <p:ext uri="{BB962C8B-B14F-4D97-AF65-F5344CB8AC3E}">
        <p14:creationId xmlns:p14="http://schemas.microsoft.com/office/powerpoint/2010/main" val="2263637193"/>
      </p:ext>
    </p:extLst>
  </p:cSld>
  <p:clrMapOvr>
    <a:masterClrMapping/>
  </p:clrMapOvr>
  <p:transition>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457200" y="2114550"/>
            <a:ext cx="5638800" cy="2209800"/>
          </a:xfrm>
          <a:solidFill>
            <a:schemeClr val="accent2">
              <a:lumMod val="40000"/>
              <a:lumOff val="60000"/>
            </a:schemeClr>
          </a:solidFill>
        </p:spPr>
        <p:txBody>
          <a:bodyPr/>
          <a:lstStyle/>
          <a:p>
            <a:r>
              <a:rPr lang="en-US" altLang="en-US" dirty="0" smtClean="0"/>
              <a:t>IRC Fire Protection of Floors</a:t>
            </a:r>
            <a:br>
              <a:rPr lang="en-US" altLang="en-US" dirty="0" smtClean="0"/>
            </a:br>
            <a:r>
              <a:rPr lang="en-US" altLang="en-US" dirty="0" smtClean="0"/>
              <a:t/>
            </a:r>
            <a:br>
              <a:rPr lang="en-US" altLang="en-US" dirty="0" smtClean="0"/>
            </a:br>
            <a:r>
              <a:rPr lang="en-US" altLang="en-US" dirty="0" smtClean="0"/>
              <a:t>2015 Confirmation Testing </a:t>
            </a:r>
            <a:br>
              <a:rPr lang="en-US" altLang="en-US" dirty="0" smtClean="0"/>
            </a:br>
            <a:r>
              <a:rPr lang="en-US" altLang="en-US" dirty="0" smtClean="0"/>
              <a:t>by SBCA</a:t>
            </a:r>
          </a:p>
        </p:txBody>
      </p:sp>
    </p:spTree>
    <p:custDataLst>
      <p:tags r:id="rId1"/>
    </p:custDataLst>
    <p:extLst>
      <p:ext uri="{BB962C8B-B14F-4D97-AF65-F5344CB8AC3E}">
        <p14:creationId xmlns:p14="http://schemas.microsoft.com/office/powerpoint/2010/main" val="4266886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55420"/>
            <a:ext cx="8229600" cy="714935"/>
          </a:xfrm>
        </p:spPr>
        <p:txBody>
          <a:bodyPr/>
          <a:lstStyle/>
          <a:p>
            <a:r>
              <a:rPr lang="en-US" altLang="en-US" dirty="0" smtClean="0"/>
              <a:t>UL and SBCA ASTM E119 100% Design Load</a:t>
            </a:r>
            <a:br>
              <a:rPr lang="en-US" altLang="en-US" dirty="0" smtClean="0"/>
            </a:br>
            <a:r>
              <a:rPr lang="en-US" altLang="en-US" dirty="0" smtClean="0"/>
              <a:t>Fire Test Data is Aligned – Says Protect Everything</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895350"/>
            <a:ext cx="7880180" cy="3787859"/>
          </a:xfr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25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BCA 16_9">
  <a:themeElements>
    <a:clrScheme name="SBCA Workshop Color Scheme">
      <a:dk1>
        <a:sysClr val="windowText" lastClr="000000"/>
      </a:dk1>
      <a:lt1>
        <a:sysClr val="window" lastClr="FFFFFF"/>
      </a:lt1>
      <a:dk2>
        <a:srgbClr val="8D8A8A"/>
      </a:dk2>
      <a:lt2>
        <a:srgbClr val="E6E7E8"/>
      </a:lt2>
      <a:accent1>
        <a:srgbClr val="8D8A8A"/>
      </a:accent1>
      <a:accent2>
        <a:srgbClr val="BF2F38"/>
      </a:accent2>
      <a:accent3>
        <a:srgbClr val="FFCC00"/>
      </a:accent3>
      <a:accent4>
        <a:srgbClr val="BCBEC0"/>
      </a:accent4>
      <a:accent5>
        <a:srgbClr val="E6E7E8"/>
      </a:accent5>
      <a:accent6>
        <a:srgbClr val="8D8A8A"/>
      </a:accent6>
      <a:hlink>
        <a:srgbClr val="BF2F38"/>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SBCA Workshop Color Scheme">
      <a:dk1>
        <a:sysClr val="windowText" lastClr="000000"/>
      </a:dk1>
      <a:lt1>
        <a:sysClr val="window" lastClr="FFFFFF"/>
      </a:lt1>
      <a:dk2>
        <a:srgbClr val="8D8A8A"/>
      </a:dk2>
      <a:lt2>
        <a:srgbClr val="E6E7E8"/>
      </a:lt2>
      <a:accent1>
        <a:srgbClr val="8D8A8A"/>
      </a:accent1>
      <a:accent2>
        <a:srgbClr val="BF2F38"/>
      </a:accent2>
      <a:accent3>
        <a:srgbClr val="FFCC00"/>
      </a:accent3>
      <a:accent4>
        <a:srgbClr val="BCBEC0"/>
      </a:accent4>
      <a:accent5>
        <a:srgbClr val="E6E7E8"/>
      </a:accent5>
      <a:accent6>
        <a:srgbClr val="8D8A8A"/>
      </a:accent6>
      <a:hlink>
        <a:srgbClr val="BF2F38"/>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BCMC 2014 Sessions Template</Template>
  <TotalTime>6165</TotalTime>
  <Words>1787</Words>
  <Application>Microsoft Office PowerPoint</Application>
  <PresentationFormat>On-screen Show (16:9)</PresentationFormat>
  <Paragraphs>106</Paragraphs>
  <Slides>23</Slides>
  <Notes>10</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23</vt:i4>
      </vt:variant>
    </vt:vector>
  </HeadingPairs>
  <TitlesOfParts>
    <vt:vector size="30" baseType="lpstr">
      <vt:lpstr>Arial</vt:lpstr>
      <vt:lpstr>Calibri</vt:lpstr>
      <vt:lpstr>Helvetica</vt:lpstr>
      <vt:lpstr>SBCA 16_9</vt:lpstr>
      <vt:lpstr>2_Custom Design</vt:lpstr>
      <vt:lpstr>Custom Design</vt:lpstr>
      <vt:lpstr>Blank Presentation</vt:lpstr>
      <vt:lpstr>IRC Fire Protection of Floors Code Language 2012 IRC R501.3 2015 IRC R302.13</vt:lpstr>
      <vt:lpstr>Current IRC Code Adopted into Some State Laws R501.3 Fire Protection of Floors</vt:lpstr>
      <vt:lpstr>Current IRC Code Adopted into Some State Laws R501.3 Fire Protection of Floors</vt:lpstr>
      <vt:lpstr>IRC Fire Protection of Floors  2012 Report and Test Results by UL</vt:lpstr>
      <vt:lpstr>Fire Protection of Floors  Global Fire Research Site UL Report Findings (PDF)</vt:lpstr>
      <vt:lpstr>UL Residential 2x10 Floor Construction Fire Test Video Floor Collapses at 6:55 minutes</vt:lpstr>
      <vt:lpstr>Furnace Test Results</vt:lpstr>
      <vt:lpstr>IRC Fire Protection of Floors  2015 Confirmation Testing  by SBCA</vt:lpstr>
      <vt:lpstr>UL and SBCA ASTM E119 100% Design Load Fire Test Data is Aligned – Says Protect Everything</vt:lpstr>
      <vt:lpstr>IRC Fire Protection of Floors  2012 Report Recommendations by UL</vt:lpstr>
      <vt:lpstr>UL Research Finding (Section 7.1 Starting at Bottom of Page 51 and all of Page 52 for Context)</vt:lpstr>
      <vt:lpstr>UL Research Findings (Page 67)</vt:lpstr>
      <vt:lpstr>PowerPoint Presentation</vt:lpstr>
      <vt:lpstr>Relevant Pennsylvania Law</vt:lpstr>
      <vt:lpstr>Pennsylvania Unfair Trade Practice</vt:lpstr>
      <vt:lpstr>Pennsylvania Unfair Trade Practice</vt:lpstr>
      <vt:lpstr>Current PA Title 34 Uniform Construction Code</vt:lpstr>
      <vt:lpstr>Current IRC Code Adopted Intent</vt:lpstr>
      <vt:lpstr>Summary of UL and SBCA Research and Testing Work</vt:lpstr>
      <vt:lpstr>UL States Clearly – All Unprotected Floor Systems are Dangerous – UL and SBCA Testing Confirms these Facts</vt:lpstr>
      <vt:lpstr>SBCA Research Findings and Key Recommendations are Fully Aligned with those of UL</vt:lpstr>
      <vt:lpstr>To Reduce Most if not All Downstream Unintended Consequences SBCA Recommends the Following R501.3 Modification</vt:lpstr>
      <vt:lpstr>Any Questions Please Call  For NGT Test Reports and Additional Support Information  Please call 608-217-3713 as Needed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2015 Georgia Inspectors Presentation</dc:title>
  <dc:creator>Trish Kutz;Molly Butz;Kirk Grundahl</dc:creator>
  <cp:lastModifiedBy>Dale Erlandson</cp:lastModifiedBy>
  <cp:revision>288</cp:revision>
  <cp:lastPrinted>2015-03-09T16:44:41Z</cp:lastPrinted>
  <dcterms:created xsi:type="dcterms:W3CDTF">2014-08-06T12:44:16Z</dcterms:created>
  <dcterms:modified xsi:type="dcterms:W3CDTF">2016-06-06T16:32:25Z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87488CAE-5F74-4C5D-9CC1-F9D22D9F7BF0</vt:lpwstr>
  </property>
  <property fmtid="{D5CDD505-2E9C-101B-9397-08002B2CF9AE}" pid="3" name="ArticulatePath">
    <vt:lpwstr>150430 sbc industry inspector's guide design, install, repair</vt:lpwstr>
  </property>
</Properties>
</file>