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3"/>
  </p:notesMasterIdLst>
  <p:handoutMasterIdLst>
    <p:handoutMasterId r:id="rId54"/>
  </p:handoutMasterIdLst>
  <p:sldIdLst>
    <p:sldId id="281" r:id="rId3"/>
    <p:sldId id="282" r:id="rId4"/>
    <p:sldId id="283" r:id="rId5"/>
    <p:sldId id="308" r:id="rId6"/>
    <p:sldId id="284" r:id="rId7"/>
    <p:sldId id="310" r:id="rId8"/>
    <p:sldId id="312" r:id="rId9"/>
    <p:sldId id="285" r:id="rId10"/>
    <p:sldId id="309" r:id="rId11"/>
    <p:sldId id="311" r:id="rId12"/>
    <p:sldId id="286" r:id="rId13"/>
    <p:sldId id="278" r:id="rId14"/>
    <p:sldId id="326" r:id="rId15"/>
    <p:sldId id="289" r:id="rId16"/>
    <p:sldId id="291" r:id="rId17"/>
    <p:sldId id="290" r:id="rId18"/>
    <p:sldId id="314" r:id="rId19"/>
    <p:sldId id="294" r:id="rId20"/>
    <p:sldId id="315" r:id="rId21"/>
    <p:sldId id="293" r:id="rId22"/>
    <p:sldId id="295" r:id="rId23"/>
    <p:sldId id="297" r:id="rId24"/>
    <p:sldId id="298" r:id="rId25"/>
    <p:sldId id="301" r:id="rId26"/>
    <p:sldId id="279" r:id="rId27"/>
    <p:sldId id="302" r:id="rId28"/>
    <p:sldId id="336" r:id="rId29"/>
    <p:sldId id="319" r:id="rId30"/>
    <p:sldId id="320" r:id="rId31"/>
    <p:sldId id="321" r:id="rId32"/>
    <p:sldId id="333" r:id="rId33"/>
    <p:sldId id="342" r:id="rId34"/>
    <p:sldId id="343" r:id="rId35"/>
    <p:sldId id="344" r:id="rId36"/>
    <p:sldId id="345" r:id="rId37"/>
    <p:sldId id="346" r:id="rId38"/>
    <p:sldId id="317" r:id="rId39"/>
    <p:sldId id="332" r:id="rId40"/>
    <p:sldId id="322" r:id="rId41"/>
    <p:sldId id="327" r:id="rId42"/>
    <p:sldId id="318" r:id="rId43"/>
    <p:sldId id="340" r:id="rId44"/>
    <p:sldId id="341" r:id="rId45"/>
    <p:sldId id="306" r:id="rId46"/>
    <p:sldId id="305" r:id="rId47"/>
    <p:sldId id="329" r:id="rId48"/>
    <p:sldId id="328" r:id="rId49"/>
    <p:sldId id="334" r:id="rId50"/>
    <p:sldId id="273" r:id="rId51"/>
    <p:sldId id="307" r:id="rId5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by Davidson" initials="AD" lastIdx="10" clrIdx="0"/>
  <p:cmAuthor id="1" name="John Fredrick" initials="JF"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61" autoAdjust="0"/>
    <p:restoredTop sz="94660"/>
  </p:normalViewPr>
  <p:slideViewPr>
    <p:cSldViewPr>
      <p:cViewPr varScale="1">
        <p:scale>
          <a:sx n="159" d="100"/>
          <a:sy n="159" d="100"/>
        </p:scale>
        <p:origin x="180" y="132"/>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notesViewPr>
    <p:cSldViewPr>
      <p:cViewPr varScale="1">
        <p:scale>
          <a:sx n="92" d="100"/>
          <a:sy n="92" d="100"/>
        </p:scale>
        <p:origin x="-354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87C4F1-2F09-495F-927A-DA7251803ED1}" type="datetimeFigureOut">
              <a:rPr lang="en-US" smtClean="0"/>
              <a:t>11/17/2016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E04CB7-AF36-4682-9A26-B567D20EAD50}" type="slidenum">
              <a:rPr lang="en-US" smtClean="0"/>
              <a:t>‹#›</a:t>
            </a:fld>
            <a:endParaRPr lang="en-US" dirty="0"/>
          </a:p>
        </p:txBody>
      </p:sp>
    </p:spTree>
    <p:extLst>
      <p:ext uri="{BB962C8B-B14F-4D97-AF65-F5344CB8AC3E}">
        <p14:creationId xmlns:p14="http://schemas.microsoft.com/office/powerpoint/2010/main" val="1168899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568565-BADD-4A1F-A2D8-8F524E7BA04B}" type="datetimeFigureOut">
              <a:rPr lang="en-US" smtClean="0"/>
              <a:t>11/17/2016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09C8C6-8EB2-4028-874C-F727987D0E6C}" type="slidenum">
              <a:rPr lang="en-US" smtClean="0"/>
              <a:t>‹#›</a:t>
            </a:fld>
            <a:endParaRPr lang="en-US" dirty="0"/>
          </a:p>
        </p:txBody>
      </p:sp>
    </p:spTree>
    <p:extLst>
      <p:ext uri="{BB962C8B-B14F-4D97-AF65-F5344CB8AC3E}">
        <p14:creationId xmlns:p14="http://schemas.microsoft.com/office/powerpoint/2010/main" val="370690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A2E2B-D2B6-4E9B-85D1-422BEE4B385D}" type="slidenum">
              <a:rPr lang="en-US" smtClean="0"/>
              <a:t>2</a:t>
            </a:fld>
            <a:endParaRPr lang="en-US" dirty="0"/>
          </a:p>
        </p:txBody>
      </p:sp>
    </p:spTree>
    <p:extLst>
      <p:ext uri="{BB962C8B-B14F-4D97-AF65-F5344CB8AC3E}">
        <p14:creationId xmlns:p14="http://schemas.microsoft.com/office/powerpoint/2010/main" val="43136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7010400" y="4857750"/>
            <a:ext cx="2133600" cy="273844"/>
          </a:xfr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1196884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11/17/2016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1041404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11/17/2016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521799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11/17/2016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251110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Slide Number Placeholder 5"/>
          <p:cNvSpPr>
            <a:spLocks noGrp="1"/>
          </p:cNvSpPr>
          <p:nvPr>
            <p:ph type="sldNum" sz="quarter" idx="12"/>
          </p:nvPr>
        </p:nvSpPr>
        <p:spPr>
          <a:xfrm>
            <a:off x="7010400" y="4857750"/>
            <a:ext cx="2133600" cy="273844"/>
          </a:xfrm>
          <a:prstGeom prst="rect">
            <a:avLst/>
          </a:prstGeo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2043353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11/17/2016</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2905902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11/17/2016</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496299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11/17/2016</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738982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11/17/2016</a:t>
            </a:fld>
            <a:endParaRPr lang="en-US" dirty="0"/>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347202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11/17/2016</a:t>
            </a:fld>
            <a:endParaRPr lang="en-US" dirty="0"/>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498788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11/17/2016</a:t>
            </a:fld>
            <a:endParaRPr lang="en-US" dirty="0"/>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706459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11/17/2016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217825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11/17/2016</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435677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11/17/2016</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2166646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11/17/2016</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82874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11/17/2016</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1484292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11/17/2016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487062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11/17/2016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077581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8229600" cy="1676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2952749"/>
            <a:ext cx="8229600" cy="16418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11/17/2016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1475706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11/17/2016</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1109533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11/17/2016</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1917089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11/17/2016</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642127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11/17/2016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528706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6200" y="481250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2745988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76200" y="4812506"/>
            <a:ext cx="2133600" cy="273844"/>
          </a:xfrm>
          <a:prstGeom prst="rect">
            <a:avLst/>
          </a:prstGeom>
        </p:spPr>
        <p:txBody>
          <a:bodyPr/>
          <a:lstStyle>
            <a:lvl1pPr>
              <a:defRPr>
                <a:solidFill>
                  <a:schemeClr val="bg1">
                    <a:lumMod val="85000"/>
                  </a:schemeClr>
                </a:solidFill>
              </a:defRPr>
            </a:lvl1p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1502650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codes.iccsafe.org/app/book/content/2015-I-Codes/2015%20IRC%20HTML/Chapter%207.html"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codes.iccsafe.org/app/book/content/2015-I-Codes/2015%20IRC%20HTML/Chapter%207.html"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codes.iccsafe.org/app/book/content/2015-I-Codes/2015%20IRC%20HTML/Chapter%203.html"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codes.iccsafe.org/app/book/content/2015-I-Codes/2015%20IBC%20HTML/Chapter%2023.html"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concrete.org/Store/ProductDetail.aspx?ItemID=53011" TargetMode="External"/><Relationship Id="rId2" Type="http://schemas.openxmlformats.org/officeDocument/2006/relationships/hyperlink" Target="http://www.asce.org/templates/publications-book-detail.aspx?id=6725" TargetMode="External"/><Relationship Id="rId1" Type="http://schemas.openxmlformats.org/officeDocument/2006/relationships/slideLayout" Target="../slideLayouts/slideLayout2.xml"/><Relationship Id="rId5" Type="http://schemas.openxmlformats.org/officeDocument/2006/relationships/hyperlink" Target="http://gobrick.com/Portals/25/docs/Technical%20Notes/TN28B.pdf" TargetMode="External"/><Relationship Id="rId4" Type="http://schemas.openxmlformats.org/officeDocument/2006/relationships/hyperlink" Target="http://gobrick.com/Portals/25/docs/Technical%20Notes/tn28.pdf"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astm.org/Standards/A580.htm" TargetMode="External"/><Relationship Id="rId2" Type="http://schemas.openxmlformats.org/officeDocument/2006/relationships/hyperlink" Target="https://www.astm.org/Standards/A240.htm" TargetMode="Externa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hyperlink" Target="https://www.astm.org/Standards/A153.htm" TargetMode="External"/><Relationship Id="rId4" Type="http://schemas.openxmlformats.org/officeDocument/2006/relationships/hyperlink" Target="https://www.astm.org/Standards/A653.htm"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gobrick.com/Portals/25/docs/Technical%20Notes/tn28.pdf" TargetMode="External"/><Relationship Id="rId2" Type="http://schemas.openxmlformats.org/officeDocument/2006/relationships/hyperlink" Target="https://www.fema.gov/media-library-data/20130726-1537-20490-2673/fema499_5_4.pdf"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gobrick.com/Portals/25/docs/Technical%20Notes/tn28.pdf" TargetMode="External"/><Relationship Id="rId2" Type="http://schemas.openxmlformats.org/officeDocument/2006/relationships/hyperlink" Target="https://www.fema.gov/media-library-data/20130726-1537-20490-2673/fema499_5_4.pdf"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hyperlink" Target="http://www.gobrick.com/Portals/25/docs/Technical%20Notes/TN18A.pdf" TargetMode="External"/><Relationship Id="rId3" Type="http://schemas.openxmlformats.org/officeDocument/2006/relationships/hyperlink" Target="http://www.asce.org/Product.aspx?ID=2147487569&amp;ProductID=197024187" TargetMode="External"/><Relationship Id="rId7" Type="http://schemas.openxmlformats.org/officeDocument/2006/relationships/hyperlink" Target="http://www.maconline.org/tech/construction/bwood/bwood4/bwood4.html" TargetMode="External"/><Relationship Id="rId2" Type="http://schemas.openxmlformats.org/officeDocument/2006/relationships/hyperlink" Target="http://www.awc.org/" TargetMode="External"/><Relationship Id="rId1" Type="http://schemas.openxmlformats.org/officeDocument/2006/relationships/slideLayout" Target="../slideLayouts/slideLayout2.xml"/><Relationship Id="rId6" Type="http://schemas.openxmlformats.org/officeDocument/2006/relationships/hyperlink" Target="http://www.asce.org/Product.aspx?id=25769807967&amp;productid=154164477" TargetMode="External"/><Relationship Id="rId5" Type="http://schemas.openxmlformats.org/officeDocument/2006/relationships/hyperlink" Target="http://publicecodes.cyberregs.com/icod/ibc/2015/index.htm" TargetMode="External"/><Relationship Id="rId10" Type="http://schemas.openxmlformats.org/officeDocument/2006/relationships/hyperlink" Target="http://www.gobrick.com/Technical-Notes" TargetMode="External"/><Relationship Id="rId4" Type="http://schemas.openxmlformats.org/officeDocument/2006/relationships/hyperlink" Target="http://publicecodes.cyberregs.com/icod/irc/2015/index.htm" TargetMode="External"/><Relationship Id="rId9" Type="http://schemas.openxmlformats.org/officeDocument/2006/relationships/hyperlink" Target="http://gobrick.com/Portals/25/docs/Technical%20Notes/tn28.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Exterior Brick Masonry Veneer</a:t>
            </a:r>
            <a:br>
              <a:rPr lang="en-US" dirty="0"/>
            </a:br>
            <a:r>
              <a:rPr lang="en-US" dirty="0" smtClean="0"/>
              <a:t>Supported </a:t>
            </a:r>
            <a:r>
              <a:rPr lang="en-US" dirty="0"/>
              <a:t>by Metal Plate Connected Wood </a:t>
            </a:r>
            <a:r>
              <a:rPr lang="en-US" dirty="0" smtClean="0"/>
              <a:t>Trusses (MPCWT)</a:t>
            </a:r>
            <a:endParaRPr lang="en-US" dirty="0"/>
          </a:p>
        </p:txBody>
      </p:sp>
      <p:sp>
        <p:nvSpPr>
          <p:cNvPr id="3" name="Subtitle 2"/>
          <p:cNvSpPr>
            <a:spLocks noGrp="1"/>
          </p:cNvSpPr>
          <p:nvPr>
            <p:ph type="subTitle" idx="1"/>
          </p:nvPr>
        </p:nvSpPr>
        <p:spPr/>
        <p:txBody>
          <a:bodyPr/>
          <a:lstStyle/>
          <a:p>
            <a:r>
              <a:rPr lang="en-US" dirty="0" smtClean="0"/>
              <a:t>Overview</a:t>
            </a:r>
          </a:p>
          <a:p>
            <a:r>
              <a:rPr lang="en-US" dirty="0" smtClean="0"/>
              <a:t>Revised 11/17/2016</a:t>
            </a:r>
            <a:endParaRPr lang="en-US" dirty="0"/>
          </a:p>
        </p:txBody>
      </p:sp>
    </p:spTree>
    <p:extLst>
      <p:ext uri="{BB962C8B-B14F-4D97-AF65-F5344CB8AC3E}">
        <p14:creationId xmlns:p14="http://schemas.microsoft.com/office/powerpoint/2010/main" val="20845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a:xfrm>
            <a:off x="457200" y="1200151"/>
            <a:ext cx="4038600" cy="3429000"/>
          </a:xfrm>
        </p:spPr>
        <p:txBody>
          <a:bodyPr>
            <a:normAutofit fontScale="32500" lnSpcReduction="20000"/>
          </a:bodyPr>
          <a:lstStyle/>
          <a:p>
            <a:r>
              <a:rPr lang="en-US" sz="6000" dirty="0" smtClean="0"/>
              <a:t>Supporting brick veneer cladding above larger openings such as a two-car garage door or large patio door can be more difficult </a:t>
            </a:r>
          </a:p>
          <a:p>
            <a:r>
              <a:rPr lang="en-US" sz="6000" dirty="0"/>
              <a:t>The use of brick veneer supported by </a:t>
            </a:r>
            <a:r>
              <a:rPr lang="en-US" sz="6000" dirty="0" smtClean="0"/>
              <a:t>MPCWT </a:t>
            </a:r>
            <a:r>
              <a:rPr lang="en-US" sz="6000" dirty="0"/>
              <a:t>is not covered by the prescriptive methods </a:t>
            </a:r>
            <a:r>
              <a:rPr lang="en-US" sz="6000" dirty="0" smtClean="0"/>
              <a:t>in the codes </a:t>
            </a:r>
          </a:p>
          <a:p>
            <a:r>
              <a:rPr lang="en-US" sz="6000" dirty="0"/>
              <a:t>However, code </a:t>
            </a:r>
            <a:r>
              <a:rPr lang="en-US" sz="6000" dirty="0" smtClean="0"/>
              <a:t>compliance can be </a:t>
            </a:r>
            <a:r>
              <a:rPr lang="en-US" sz="6000" dirty="0"/>
              <a:t>accomplished by both individual designs and by adhering to the recommendations that </a:t>
            </a:r>
            <a:r>
              <a:rPr lang="en-US" sz="6000" dirty="0" smtClean="0"/>
              <a:t>follow </a:t>
            </a:r>
            <a:endParaRPr lang="en-US" sz="6000" dirty="0"/>
          </a:p>
          <a:p>
            <a:endParaRPr lang="en-US" dirty="0" smtClean="0"/>
          </a:p>
          <a:p>
            <a:endParaRPr lang="en-US" dirty="0"/>
          </a:p>
        </p:txBody>
      </p:sp>
      <p:pic>
        <p:nvPicPr>
          <p:cNvPr id="8" name="Picture 4" descr="http://www.clopaydoor.com/images/default-source/product-image-gallery/residential/garage-door/coachman/gallery/highres/beautycoachman12.jpg?sfvrsn=0"/>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723905"/>
            <a:ext cx="4038600" cy="234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979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a:t>
            </a:r>
            <a:endParaRPr lang="en-US" dirty="0"/>
          </a:p>
        </p:txBody>
      </p:sp>
      <p:sp>
        <p:nvSpPr>
          <p:cNvPr id="3" name="Content Placeholder 2"/>
          <p:cNvSpPr>
            <a:spLocks noGrp="1"/>
          </p:cNvSpPr>
          <p:nvPr>
            <p:ph sz="half" idx="1"/>
          </p:nvPr>
        </p:nvSpPr>
        <p:spPr/>
        <p:txBody>
          <a:bodyPr>
            <a:normAutofit lnSpcReduction="10000"/>
          </a:bodyPr>
          <a:lstStyle/>
          <a:p>
            <a:r>
              <a:rPr lang="en-US" sz="2600" dirty="0" smtClean="0"/>
              <a:t>This presentation </a:t>
            </a:r>
            <a:r>
              <a:rPr lang="en-US" sz="2600" dirty="0"/>
              <a:t>focuses on </a:t>
            </a:r>
            <a:r>
              <a:rPr lang="en-US" sz="2600" dirty="0" smtClean="0"/>
              <a:t>the </a:t>
            </a:r>
            <a:r>
              <a:rPr lang="en-US" sz="2600" dirty="0"/>
              <a:t>gable end at the transition from a wider section of a building to a narrower </a:t>
            </a:r>
            <a:r>
              <a:rPr lang="en-US" sz="2600" dirty="0" smtClean="0"/>
              <a:t>section </a:t>
            </a:r>
          </a:p>
          <a:p>
            <a:r>
              <a:rPr lang="en-US" sz="2600" dirty="0" smtClean="0"/>
              <a:t>The </a:t>
            </a:r>
            <a:r>
              <a:rPr lang="en-US" sz="2600" dirty="0"/>
              <a:t>concepts shown can be applied to many different situations utilizing </a:t>
            </a:r>
            <a:r>
              <a:rPr lang="en-US" sz="2600" dirty="0" smtClean="0"/>
              <a:t>MPCWT’s  </a:t>
            </a:r>
            <a:endParaRPr lang="en-US" sz="2600" dirty="0"/>
          </a:p>
          <a:p>
            <a:endParaRPr lang="en-US" dirty="0"/>
          </a:p>
        </p:txBody>
      </p:sp>
      <p:pic>
        <p:nvPicPr>
          <p:cNvPr id="19458" name="Picture 2" descr="http://hitec.ca/images/trans.gi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15466" y="1200150"/>
            <a:ext cx="3504068" cy="339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634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a:xfrm>
            <a:off x="457200" y="1200150"/>
            <a:ext cx="4038600" cy="3505199"/>
          </a:xfrm>
        </p:spPr>
        <p:txBody>
          <a:bodyPr>
            <a:normAutofit fontScale="77500" lnSpcReduction="20000"/>
          </a:bodyPr>
          <a:lstStyle/>
          <a:p>
            <a:r>
              <a:rPr lang="en-US" dirty="0" smtClean="0"/>
              <a:t>Per IRC 2015, brick </a:t>
            </a:r>
            <a:r>
              <a:rPr lang="en-US" dirty="0"/>
              <a:t>veneer masonry can be supported by wood framing when observing  the stated </a:t>
            </a:r>
            <a:r>
              <a:rPr lang="en-US" dirty="0" smtClean="0"/>
              <a:t>limitations</a:t>
            </a:r>
          </a:p>
          <a:p>
            <a:pPr lvl="1"/>
            <a:r>
              <a:rPr lang="en-US" dirty="0" smtClean="0"/>
              <a:t>Supporting brick veneer can include steel angles bolted to wall framing or steel angles supported by beefed-up rafters</a:t>
            </a:r>
          </a:p>
          <a:p>
            <a:pPr lvl="1"/>
            <a:r>
              <a:rPr lang="en-US" dirty="0" smtClean="0"/>
              <a:t>A movement joint is required to be installed between veneers supported by foundation and veneers supported by wood or steel</a:t>
            </a:r>
          </a:p>
        </p:txBody>
      </p:sp>
      <p:sp>
        <p:nvSpPr>
          <p:cNvPr id="4" name="Content Placeholder 3"/>
          <p:cNvSpPr>
            <a:spLocks noGrp="1"/>
          </p:cNvSpPr>
          <p:nvPr>
            <p:ph sz="half" idx="2"/>
          </p:nvPr>
        </p:nvSpPr>
        <p:spPr/>
        <p:txBody>
          <a:bodyPr>
            <a:normAutofit fontScale="77500" lnSpcReduction="20000"/>
          </a:bodyPr>
          <a:lstStyle/>
          <a:p>
            <a:r>
              <a:rPr lang="en-US" dirty="0" smtClean="0">
                <a:hlinkClick r:id="rId2"/>
              </a:rPr>
              <a:t>R703.8.2 Exterior veneer support</a:t>
            </a:r>
            <a:r>
              <a:rPr lang="en-US" dirty="0" smtClean="0"/>
              <a:t> </a:t>
            </a:r>
          </a:p>
          <a:p>
            <a:r>
              <a:rPr lang="en-US" dirty="0" smtClean="0">
                <a:hlinkClick r:id="rId2"/>
              </a:rPr>
              <a:t>R703.8.2.1 Support by steel angle</a:t>
            </a:r>
            <a:endParaRPr lang="en-US" dirty="0" smtClean="0"/>
          </a:p>
          <a:p>
            <a:r>
              <a:rPr lang="en-US" dirty="0" smtClean="0">
                <a:hlinkClick r:id="rId2"/>
              </a:rPr>
              <a:t>R703.8.2.2 Support by roof construction</a:t>
            </a:r>
            <a:endParaRPr lang="en-US" dirty="0" smtClean="0"/>
          </a:p>
          <a:p>
            <a:endParaRPr lang="en-US" dirty="0"/>
          </a:p>
        </p:txBody>
      </p:sp>
    </p:spTree>
    <p:extLst>
      <p:ext uri="{BB962C8B-B14F-4D97-AF65-F5344CB8AC3E}">
        <p14:creationId xmlns:p14="http://schemas.microsoft.com/office/powerpoint/2010/main" val="3258594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Additional</a:t>
            </a:r>
            <a:r>
              <a:rPr lang="en-US" dirty="0"/>
              <a:t>, prescriptive installation requirements are specified in </a:t>
            </a:r>
            <a:endParaRPr lang="en-US" dirty="0" smtClean="0"/>
          </a:p>
          <a:p>
            <a:pPr lvl="1"/>
            <a:r>
              <a:rPr lang="en-US" dirty="0" smtClean="0"/>
              <a:t>The </a:t>
            </a:r>
            <a:r>
              <a:rPr lang="en-US" dirty="0"/>
              <a:t>Masonry Society (TMS) </a:t>
            </a:r>
            <a:r>
              <a:rPr lang="en-US" dirty="0" smtClean="0"/>
              <a:t>402/602</a:t>
            </a:r>
          </a:p>
          <a:p>
            <a:pPr lvl="1"/>
            <a:r>
              <a:rPr lang="en-US" dirty="0" smtClean="0"/>
              <a:t>The </a:t>
            </a:r>
            <a:r>
              <a:rPr lang="en-US" dirty="0"/>
              <a:t>Brick Industry Association (BIA) Technical Notes 18A, 28, 31B, and </a:t>
            </a:r>
            <a:r>
              <a:rPr lang="en-US" dirty="0" smtClean="0"/>
              <a:t>44B</a:t>
            </a:r>
            <a:endParaRPr lang="en-US" dirty="0"/>
          </a:p>
          <a:p>
            <a:endParaRPr lang="en-US" dirty="0"/>
          </a:p>
        </p:txBody>
      </p:sp>
      <p:pic>
        <p:nvPicPr>
          <p:cNvPr id="18434" name="Picture 2" descr="http://www.masonrysociety.org/gfx/gif/tms-logo.gi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34000" y="1428750"/>
            <a:ext cx="285750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The Brick Industry Association"/>
          <p:cNvPicPr>
            <a:picLocks noChangeAspect="1" noChangeArrowheads="1"/>
          </p:cNvPicPr>
          <p:nvPr/>
        </p:nvPicPr>
        <p:blipFill rotWithShape="1">
          <a:blip r:embed="rId3">
            <a:extLst>
              <a:ext uri="{28A0092B-C50C-407E-A947-70E740481C1C}">
                <a14:useLocalDpi xmlns:a14="http://schemas.microsoft.com/office/drawing/2010/main" val="0"/>
              </a:ext>
            </a:extLst>
          </a:blip>
          <a:srcRect b="30469"/>
          <a:stretch/>
        </p:blipFill>
        <p:spPr bwMode="auto">
          <a:xfrm>
            <a:off x="5486400" y="2794396"/>
            <a:ext cx="2541152" cy="1072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369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4" name="Content Placeholder 3"/>
          <p:cNvSpPr>
            <a:spLocks noGrp="1"/>
          </p:cNvSpPr>
          <p:nvPr>
            <p:ph sz="half" idx="1"/>
          </p:nvPr>
        </p:nvSpPr>
        <p:spPr/>
        <p:txBody>
          <a:bodyPr>
            <a:normAutofit/>
          </a:bodyPr>
          <a:lstStyle/>
          <a:p>
            <a:r>
              <a:rPr lang="en-US" dirty="0"/>
              <a:t>The </a:t>
            </a:r>
            <a:r>
              <a:rPr lang="en-US" i="1" dirty="0"/>
              <a:t>IRC</a:t>
            </a:r>
            <a:r>
              <a:rPr lang="en-US" dirty="0"/>
              <a:t> provides two details for attaching a steel angle to wood </a:t>
            </a:r>
            <a:r>
              <a:rPr lang="en-US" dirty="0" smtClean="0"/>
              <a:t>framing, Figures </a:t>
            </a:r>
            <a:r>
              <a:rPr lang="en-US" u="sng" dirty="0">
                <a:hlinkClick r:id="rId2"/>
              </a:rPr>
              <a:t>R703.8.2.1</a:t>
            </a:r>
            <a:r>
              <a:rPr lang="en-US" dirty="0"/>
              <a:t> </a:t>
            </a:r>
            <a:r>
              <a:rPr lang="en-US" dirty="0" smtClean="0"/>
              <a:t>(right) and </a:t>
            </a:r>
            <a:r>
              <a:rPr lang="en-US" u="sng" dirty="0" smtClean="0">
                <a:hlinkClick r:id="rId2"/>
              </a:rPr>
              <a:t>R703.8.2.2</a:t>
            </a:r>
            <a:r>
              <a:rPr lang="en-US" dirty="0"/>
              <a:t> </a:t>
            </a:r>
            <a:r>
              <a:rPr lang="en-US" dirty="0" smtClean="0"/>
              <a:t>(following slide)</a:t>
            </a:r>
          </a:p>
        </p:txBody>
      </p:sp>
      <p:pic>
        <p:nvPicPr>
          <p:cNvPr id="9" name="Content Placeholder 8"/>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78465" y="1200150"/>
            <a:ext cx="2978069" cy="3394075"/>
          </a:xfrm>
          <a:prstGeom prst="rect">
            <a:avLst/>
          </a:prstGeom>
          <a:ln>
            <a:noFill/>
          </a:ln>
        </p:spPr>
      </p:pic>
    </p:spTree>
    <p:extLst>
      <p:ext uri="{BB962C8B-B14F-4D97-AF65-F5344CB8AC3E}">
        <p14:creationId xmlns:p14="http://schemas.microsoft.com/office/powerpoint/2010/main" val="4194475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4" name="Content Placeholder 3"/>
          <p:cNvSpPr>
            <a:spLocks noGrp="1"/>
          </p:cNvSpPr>
          <p:nvPr>
            <p:ph sz="half" idx="1"/>
          </p:nvPr>
        </p:nvSpPr>
        <p:spPr/>
        <p:txBody>
          <a:bodyPr>
            <a:normAutofit/>
          </a:bodyPr>
          <a:lstStyle/>
          <a:p>
            <a:r>
              <a:rPr lang="en-US" sz="2400" dirty="0"/>
              <a:t>In both details, there is an adjacent wood framed backup </a:t>
            </a:r>
            <a:r>
              <a:rPr lang="en-US" sz="2400" dirty="0" smtClean="0"/>
              <a:t>wall</a:t>
            </a:r>
            <a:endParaRPr lang="en-US" sz="2400" dirty="0"/>
          </a:p>
          <a:p>
            <a:endParaRPr lang="en-US" dirty="0" smtClean="0"/>
          </a:p>
        </p:txBody>
      </p:sp>
      <p:pic>
        <p:nvPicPr>
          <p:cNvPr id="6" name="Content Placeholder 5"/>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26278" y="1200150"/>
            <a:ext cx="3082443" cy="3394075"/>
          </a:xfrm>
          <a:prstGeom prst="rect">
            <a:avLst/>
          </a:prstGeom>
          <a:ln>
            <a:noFill/>
          </a:ln>
        </p:spPr>
      </p:pic>
    </p:spTree>
    <p:extLst>
      <p:ext uri="{BB962C8B-B14F-4D97-AF65-F5344CB8AC3E}">
        <p14:creationId xmlns:p14="http://schemas.microsoft.com/office/powerpoint/2010/main" val="2197665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4" name="Content Placeholder 3"/>
          <p:cNvSpPr>
            <a:spLocks noGrp="1"/>
          </p:cNvSpPr>
          <p:nvPr>
            <p:ph sz="half" idx="1"/>
          </p:nvPr>
        </p:nvSpPr>
        <p:spPr/>
        <p:txBody>
          <a:bodyPr>
            <a:normAutofit/>
          </a:bodyPr>
          <a:lstStyle/>
          <a:p>
            <a:r>
              <a:rPr lang="en-US" sz="2400" dirty="0"/>
              <a:t>However, the </a:t>
            </a:r>
            <a:r>
              <a:rPr lang="en-US" sz="2400" i="1" dirty="0"/>
              <a:t>IRC 2015</a:t>
            </a:r>
            <a:r>
              <a:rPr lang="en-US" sz="2400" dirty="0"/>
              <a:t> includes no prescriptive provisions to specifically address an exterior brick veneer wall supported directly by </a:t>
            </a:r>
            <a:r>
              <a:rPr lang="en-US" sz="2400" dirty="0" smtClean="0"/>
              <a:t>MPCWT</a:t>
            </a:r>
            <a:endParaRPr lang="en-US" sz="2400" dirty="0"/>
          </a:p>
          <a:p>
            <a:endParaRPr lang="en-US" dirty="0"/>
          </a:p>
          <a:p>
            <a:endParaRPr lang="en-US" dirty="0"/>
          </a:p>
        </p:txBody>
      </p:sp>
      <p:pic>
        <p:nvPicPr>
          <p:cNvPr id="8" name="Picture 2" descr="http://hitec.ca/images/trans.gif"/>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7167" t="76348"/>
          <a:stretch/>
        </p:blipFill>
        <p:spPr bwMode="auto">
          <a:xfrm>
            <a:off x="4800600" y="2421649"/>
            <a:ext cx="4073513" cy="1281313"/>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nvSpPr>
        <p:spPr>
          <a:xfrm>
            <a:off x="6667500" y="1306314"/>
            <a:ext cx="1447800" cy="1066800"/>
          </a:xfrm>
          <a:prstGeom prst="cloudCallou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
        <p:nvSpPr>
          <p:cNvPr id="7" name="TextBox 6"/>
          <p:cNvSpPr txBox="1"/>
          <p:nvPr/>
        </p:nvSpPr>
        <p:spPr>
          <a:xfrm>
            <a:off x="7048500" y="1429229"/>
            <a:ext cx="685800" cy="830997"/>
          </a:xfrm>
          <a:prstGeom prst="rect">
            <a:avLst/>
          </a:prstGeom>
          <a:noFill/>
        </p:spPr>
        <p:txBody>
          <a:bodyPr wrap="square" rtlCol="0">
            <a:spAutoFit/>
          </a:bodyPr>
          <a:lstStyle/>
          <a:p>
            <a:pPr algn="ctr"/>
            <a:r>
              <a:rPr lang="en-US" sz="4800" dirty="0" smtClean="0"/>
              <a:t>?</a:t>
            </a:r>
            <a:endParaRPr lang="en-US" sz="4800" dirty="0"/>
          </a:p>
        </p:txBody>
      </p:sp>
    </p:spTree>
    <p:extLst>
      <p:ext uri="{BB962C8B-B14F-4D97-AF65-F5344CB8AC3E}">
        <p14:creationId xmlns:p14="http://schemas.microsoft.com/office/powerpoint/2010/main" val="4258124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Background</a:t>
            </a:r>
            <a:endParaRPr lang="en-US" dirty="0"/>
          </a:p>
        </p:txBody>
      </p:sp>
      <p:sp>
        <p:nvSpPr>
          <p:cNvPr id="4" name="Content Placeholder 3"/>
          <p:cNvSpPr>
            <a:spLocks noGrp="1"/>
          </p:cNvSpPr>
          <p:nvPr>
            <p:ph sz="half" idx="1"/>
          </p:nvPr>
        </p:nvSpPr>
        <p:spPr>
          <a:xfrm>
            <a:off x="457200" y="1063229"/>
            <a:ext cx="8229600" cy="746521"/>
          </a:xfrm>
        </p:spPr>
        <p:txBody>
          <a:bodyPr>
            <a:normAutofit fontScale="70000" lnSpcReduction="20000"/>
          </a:bodyPr>
          <a:lstStyle/>
          <a:p>
            <a:r>
              <a:rPr lang="en-US" sz="3400" dirty="0" smtClean="0"/>
              <a:t>The detail below may be referred to by the building designer to achieve a code-conforming steel lintel connection </a:t>
            </a:r>
          </a:p>
          <a:p>
            <a:endParaRPr lang="en-US" dirty="0"/>
          </a:p>
        </p:txBody>
      </p:sp>
      <p:pic>
        <p:nvPicPr>
          <p:cNvPr id="11" name="Content Placeholder 10"/>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9600" y="1962150"/>
            <a:ext cx="8468552" cy="2506513"/>
          </a:xfrm>
          <a:prstGeom prst="rect">
            <a:avLst/>
          </a:prstGeom>
          <a:effectLst/>
        </p:spPr>
      </p:pic>
    </p:spTree>
    <p:extLst>
      <p:ext uri="{BB962C8B-B14F-4D97-AF65-F5344CB8AC3E}">
        <p14:creationId xmlns:p14="http://schemas.microsoft.com/office/powerpoint/2010/main" val="212638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6" name="Content Placeholder 5"/>
          <p:cNvSpPr>
            <a:spLocks noGrp="1"/>
          </p:cNvSpPr>
          <p:nvPr>
            <p:ph sz="half" idx="1"/>
          </p:nvPr>
        </p:nvSpPr>
        <p:spPr/>
        <p:txBody>
          <a:bodyPr>
            <a:noAutofit/>
          </a:bodyPr>
          <a:lstStyle/>
          <a:p>
            <a:r>
              <a:rPr lang="en-US" sz="2400" dirty="0" smtClean="0"/>
              <a:t>Section view of previous slide</a:t>
            </a:r>
            <a:endParaRPr lang="en-US" sz="2400" dirty="0"/>
          </a:p>
        </p:txBody>
      </p:sp>
      <p:pic>
        <p:nvPicPr>
          <p:cNvPr id="7" name="Content Placeholder 6"/>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138131" y="971550"/>
            <a:ext cx="4979636" cy="3685473"/>
          </a:xfrm>
          <a:prstGeom prst="rect">
            <a:avLst/>
          </a:prstGeom>
          <a:effectLst/>
        </p:spPr>
      </p:pic>
    </p:spTree>
    <p:extLst>
      <p:ext uri="{BB962C8B-B14F-4D97-AF65-F5344CB8AC3E}">
        <p14:creationId xmlns:p14="http://schemas.microsoft.com/office/powerpoint/2010/main" val="4281677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4" name="Content Placeholder 3"/>
          <p:cNvSpPr>
            <a:spLocks noGrp="1"/>
          </p:cNvSpPr>
          <p:nvPr>
            <p:ph sz="half" idx="1"/>
          </p:nvPr>
        </p:nvSpPr>
        <p:spPr/>
        <p:txBody>
          <a:bodyPr>
            <a:normAutofit fontScale="77500" lnSpcReduction="20000"/>
          </a:bodyPr>
          <a:lstStyle/>
          <a:p>
            <a:r>
              <a:rPr lang="en-US" dirty="0" smtClean="0"/>
              <a:t>The </a:t>
            </a:r>
            <a:r>
              <a:rPr lang="en-US" dirty="0"/>
              <a:t>lateral support of brick veneer should be provided by the ties and wood backing system, including proper restraint of the MPCWT to resist the lateral loads </a:t>
            </a:r>
            <a:r>
              <a:rPr lang="en-US" dirty="0" smtClean="0"/>
              <a:t>imposed</a:t>
            </a:r>
          </a:p>
          <a:p>
            <a:r>
              <a:rPr lang="en-US" dirty="0" smtClean="0"/>
              <a:t>The </a:t>
            </a:r>
            <a:r>
              <a:rPr lang="en-US" dirty="0"/>
              <a:t>ties must be capable of resisting tension and compression resulting from forces acting perpendicular to the truss </a:t>
            </a:r>
            <a:r>
              <a:rPr lang="en-US" dirty="0" smtClean="0"/>
              <a:t>plane</a:t>
            </a:r>
            <a:endParaRPr lang="en-US" dirty="0"/>
          </a:p>
          <a:p>
            <a:endParaRPr lang="en-US" dirty="0"/>
          </a:p>
        </p:txBody>
      </p:sp>
      <p:pic>
        <p:nvPicPr>
          <p:cNvPr id="12290" name="Picture 2" descr="Corrugated sheet metal anchors are only allowed with wood frame backup."/>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369920"/>
            <a:ext cx="4038600" cy="30545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98040" y="4423369"/>
            <a:ext cx="2392771" cy="307777"/>
          </a:xfrm>
          <a:prstGeom prst="rect">
            <a:avLst/>
          </a:prstGeom>
          <a:noFill/>
        </p:spPr>
        <p:txBody>
          <a:bodyPr wrap="none" rtlCol="0">
            <a:spAutoFit/>
          </a:bodyPr>
          <a:lstStyle/>
          <a:p>
            <a:r>
              <a:rPr lang="en-US" sz="1400" dirty="0" smtClean="0"/>
              <a:t>Photo: masonrymagazine.com</a:t>
            </a:r>
            <a:endParaRPr lang="en-US" sz="1400" dirty="0"/>
          </a:p>
        </p:txBody>
      </p:sp>
      <p:cxnSp>
        <p:nvCxnSpPr>
          <p:cNvPr id="7" name="Straight Arrow Connector 6"/>
          <p:cNvCxnSpPr/>
          <p:nvPr/>
        </p:nvCxnSpPr>
        <p:spPr>
          <a:xfrm flipH="1" flipV="1">
            <a:off x="6189034" y="3458728"/>
            <a:ext cx="819516" cy="332222"/>
          </a:xfrm>
          <a:prstGeom prst="straightConnector1">
            <a:avLst/>
          </a:prstGeom>
          <a:ln w="57150">
            <a:solidFill>
              <a:srgbClr val="FFFF00"/>
            </a:solidFill>
            <a:tailEnd type="triangle"/>
          </a:ln>
        </p:spPr>
        <p:style>
          <a:lnRef idx="3">
            <a:schemeClr val="accent5"/>
          </a:lnRef>
          <a:fillRef idx="0">
            <a:schemeClr val="accent5"/>
          </a:fillRef>
          <a:effectRef idx="2">
            <a:schemeClr val="accent5"/>
          </a:effectRef>
          <a:fontRef idx="minor">
            <a:schemeClr val="tx1"/>
          </a:fontRef>
        </p:style>
      </p:cxnSp>
      <p:cxnSp>
        <p:nvCxnSpPr>
          <p:cNvPr id="8" name="Straight Arrow Connector 7"/>
          <p:cNvCxnSpPr/>
          <p:nvPr/>
        </p:nvCxnSpPr>
        <p:spPr>
          <a:xfrm>
            <a:off x="5850273" y="2010429"/>
            <a:ext cx="893856" cy="294620"/>
          </a:xfrm>
          <a:prstGeom prst="straightConnector1">
            <a:avLst/>
          </a:prstGeom>
          <a:ln w="76200">
            <a:solidFill>
              <a:srgbClr val="FFFF00"/>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V="1">
            <a:off x="5538176" y="3219735"/>
            <a:ext cx="624195" cy="457200"/>
          </a:xfrm>
          <a:prstGeom prst="straightConnector1">
            <a:avLst/>
          </a:prstGeom>
          <a:ln w="57150">
            <a:solidFill>
              <a:srgbClr val="FFFF00"/>
            </a:solidFill>
            <a:tailEnd type="triangle"/>
          </a:ln>
        </p:spPr>
        <p:style>
          <a:lnRef idx="3">
            <a:schemeClr val="accent5"/>
          </a:lnRef>
          <a:fillRef idx="0">
            <a:schemeClr val="accent5"/>
          </a:fillRef>
          <a:effectRef idx="2">
            <a:schemeClr val="accent5"/>
          </a:effectRef>
          <a:fontRef idx="minor">
            <a:schemeClr val="tx1"/>
          </a:fontRef>
        </p:style>
      </p:cxnSp>
      <p:cxnSp>
        <p:nvCxnSpPr>
          <p:cNvPr id="18" name="Straight Arrow Connector 17"/>
          <p:cNvCxnSpPr/>
          <p:nvPr/>
        </p:nvCxnSpPr>
        <p:spPr>
          <a:xfrm flipH="1">
            <a:off x="6721252" y="2419350"/>
            <a:ext cx="710699" cy="439742"/>
          </a:xfrm>
          <a:prstGeom prst="straightConnector1">
            <a:avLst/>
          </a:prstGeom>
          <a:ln w="76200">
            <a:solidFill>
              <a:srgbClr val="FFFF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86800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1295400" y="1123949"/>
            <a:ext cx="6553200" cy="2677656"/>
          </a:xfrm>
          <a:prstGeom prst="rect">
            <a:avLst/>
          </a:prstGeom>
          <a:solidFill>
            <a:schemeClr val="accent2"/>
          </a:solidFill>
          <a:ln>
            <a:noFill/>
          </a:ln>
          <a:effectLst/>
        </p:spPr>
        <p:txBody>
          <a:bodyPr vert="horz" wrap="square" lIns="228600" tIns="228600" rIns="228600" bIns="228600" numCol="1" anchor="ctr" anchorCtr="0" compatLnSpc="1">
            <a:prstTxWarp prst="textNoShape">
              <a:avLst/>
            </a:prstTxWarp>
            <a:spAutoFit/>
          </a:bodyPr>
          <a:lstStyle/>
          <a:p>
            <a:pPr algn="just" eaLnBrk="0" fontAlgn="base" hangingPunct="0">
              <a:spcBef>
                <a:spcPct val="0"/>
              </a:spcBef>
              <a:spcAft>
                <a:spcPct val="0"/>
              </a:spcAft>
            </a:pPr>
            <a:r>
              <a:rPr lang="en-US" altLang="en-US" b="1" dirty="0" smtClean="0">
                <a:solidFill>
                  <a:schemeClr val="bg1"/>
                </a:solidFill>
                <a:latin typeface="Segoe UI" panose="020B0502040204020203" pitchFamily="34" charset="0"/>
                <a:cs typeface="Segoe UI" panose="020B0502040204020203" pitchFamily="34" charset="0"/>
              </a:rPr>
              <a:t>SBCA</a:t>
            </a:r>
            <a:r>
              <a:rPr lang="en-US" altLang="en-US" dirty="0">
                <a:solidFill>
                  <a:schemeClr val="bg1"/>
                </a:solidFill>
                <a:latin typeface="Segoe UI" panose="020B0502040204020203" pitchFamily="34" charset="0"/>
                <a:cs typeface="Segoe UI" panose="020B0502040204020203" pitchFamily="34" charset="0"/>
              </a:rPr>
              <a:t> has been the voice of the structural building components industry since 1983, providing educational programs and technical information, disseminating industry news, and facilitating networking opportunities for manufacturers of roof trusses, wall panels and floor trusses. </a:t>
            </a:r>
            <a:r>
              <a:rPr lang="en-US" altLang="en-US" b="1" dirty="0">
                <a:solidFill>
                  <a:schemeClr val="bg1"/>
                </a:solidFill>
                <a:latin typeface="Segoe UI" panose="020B0502040204020203" pitchFamily="34" charset="0"/>
                <a:cs typeface="Segoe UI" panose="020B0502040204020203" pitchFamily="34" charset="0"/>
              </a:rPr>
              <a:t>SBCA</a:t>
            </a:r>
            <a:r>
              <a:rPr lang="en-US" altLang="en-US" dirty="0">
                <a:solidFill>
                  <a:schemeClr val="bg1"/>
                </a:solidFill>
                <a:latin typeface="Segoe UI" panose="020B0502040204020203" pitchFamily="34" charset="0"/>
                <a:cs typeface="Segoe UI" panose="020B0502040204020203" pitchFamily="34" charset="0"/>
              </a:rPr>
              <a:t> endeavors to expand component manufacturers’ market share and enhance the professionalism of the component manufacturing industry</a:t>
            </a:r>
            <a:r>
              <a:rPr lang="en-US" altLang="en-US" dirty="0" smtClean="0">
                <a:solidFill>
                  <a:schemeClr val="bg1"/>
                </a:solidFill>
                <a:latin typeface="Segoe UI" panose="020B0502040204020203" pitchFamily="34" charset="0"/>
                <a:cs typeface="Segoe UI" panose="020B0502040204020203" pitchFamily="34" charset="0"/>
              </a:rPr>
              <a:t>.</a:t>
            </a:r>
          </a:p>
        </p:txBody>
      </p:sp>
      <p:sp>
        <p:nvSpPr>
          <p:cNvPr id="12" name="TextBox 11"/>
          <p:cNvSpPr txBox="1"/>
          <p:nvPr/>
        </p:nvSpPr>
        <p:spPr>
          <a:xfrm>
            <a:off x="1961028" y="4095750"/>
            <a:ext cx="5221942" cy="307777"/>
          </a:xfrm>
          <a:prstGeom prst="rect">
            <a:avLst/>
          </a:prstGeom>
          <a:noFill/>
        </p:spPr>
        <p:txBody>
          <a:bodyPr wrap="none" rtlCol="0">
            <a:spAutoFit/>
          </a:bodyPr>
          <a:lstStyle/>
          <a:p>
            <a:pPr algn="ctr"/>
            <a:r>
              <a:rPr lang="en-US" altLang="en-US" sz="1400" dirty="0" smtClean="0">
                <a:latin typeface="Segoe UI" panose="020B0502040204020203" pitchFamily="34" charset="0"/>
                <a:cs typeface="Segoe UI" panose="020B0502040204020203" pitchFamily="34" charset="0"/>
              </a:rPr>
              <a:t>Copyright © 2016 Structural Building Components Association. </a:t>
            </a:r>
          </a:p>
        </p:txBody>
      </p:sp>
    </p:spTree>
    <p:extLst>
      <p:ext uri="{BB962C8B-B14F-4D97-AF65-F5344CB8AC3E}">
        <p14:creationId xmlns:p14="http://schemas.microsoft.com/office/powerpoint/2010/main" val="4022849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a:xfrm>
            <a:off x="457200" y="1200150"/>
            <a:ext cx="4038600" cy="3394473"/>
          </a:xfrm>
        </p:spPr>
        <p:txBody>
          <a:bodyPr>
            <a:normAutofit fontScale="77500" lnSpcReduction="20000"/>
          </a:bodyPr>
          <a:lstStyle/>
          <a:p>
            <a:r>
              <a:rPr lang="en-US" dirty="0" smtClean="0"/>
              <a:t>Direction for the design of MPCWTs carrying the brick veneer needs to be presented to the truss designer and/or the building designer</a:t>
            </a:r>
          </a:p>
          <a:p>
            <a:r>
              <a:rPr lang="en-US" dirty="0" smtClean="0"/>
              <a:t>Typical MPCWT design only accounts </a:t>
            </a:r>
            <a:r>
              <a:rPr lang="en-US" dirty="0"/>
              <a:t>for </a:t>
            </a:r>
            <a:r>
              <a:rPr lang="en-US" dirty="0" smtClean="0"/>
              <a:t>loads in the plane </a:t>
            </a:r>
            <a:r>
              <a:rPr lang="en-US" dirty="0"/>
              <a:t>of the </a:t>
            </a:r>
            <a:r>
              <a:rPr lang="en-US" dirty="0" smtClean="0"/>
              <a:t>truss.</a:t>
            </a:r>
          </a:p>
          <a:p>
            <a:pPr lvl="1"/>
            <a:r>
              <a:rPr lang="en-US" dirty="0" smtClean="0"/>
              <a:t>Lateral </a:t>
            </a:r>
            <a:r>
              <a:rPr lang="en-US" dirty="0"/>
              <a:t>loads (i.e., wind and seismic) </a:t>
            </a:r>
            <a:r>
              <a:rPr lang="en-US" dirty="0" smtClean="0"/>
              <a:t>acting </a:t>
            </a:r>
            <a:r>
              <a:rPr lang="en-US" dirty="0"/>
              <a:t>perpendicular to the face of the </a:t>
            </a:r>
            <a:r>
              <a:rPr lang="en-US" dirty="0" smtClean="0"/>
              <a:t>truss are </a:t>
            </a:r>
            <a:r>
              <a:rPr lang="en-US" dirty="0"/>
              <a:t>not </a:t>
            </a:r>
            <a:r>
              <a:rPr lang="en-US" dirty="0" smtClean="0"/>
              <a:t>considered</a:t>
            </a:r>
          </a:p>
        </p:txBody>
      </p:sp>
      <p:pic>
        <p:nvPicPr>
          <p:cNvPr id="10" name="Content Placeholder 9"/>
          <p:cNvPicPr>
            <a:picLocks noGrp="1" noChangeAspect="1"/>
          </p:cNvPicPr>
          <p:nvPr>
            <p:ph sz="half" idx="2"/>
          </p:nvPr>
        </p:nvPicPr>
        <p:blipFill>
          <a:blip r:embed="rId2"/>
          <a:stretch>
            <a:fillRect/>
          </a:stretch>
        </p:blipFill>
        <p:spPr>
          <a:xfrm>
            <a:off x="5354352" y="1200150"/>
            <a:ext cx="2626295" cy="3394075"/>
          </a:xfrm>
          <a:prstGeom prst="rect">
            <a:avLst/>
          </a:prstGeom>
        </p:spPr>
      </p:pic>
    </p:spTree>
    <p:extLst>
      <p:ext uri="{BB962C8B-B14F-4D97-AF65-F5344CB8AC3E}">
        <p14:creationId xmlns:p14="http://schemas.microsoft.com/office/powerpoint/2010/main" val="3062997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a:xfrm>
            <a:off x="457200" y="1123951"/>
            <a:ext cx="8229600" cy="685800"/>
          </a:xfrm>
        </p:spPr>
        <p:txBody>
          <a:bodyPr>
            <a:normAutofit fontScale="85000" lnSpcReduction="20000"/>
          </a:bodyPr>
          <a:lstStyle/>
          <a:p>
            <a:r>
              <a:rPr lang="en-US" dirty="0" smtClean="0"/>
              <a:t>Examples </a:t>
            </a:r>
            <a:r>
              <a:rPr lang="en-US" dirty="0"/>
              <a:t>of supporting brick veneer with MPCWT utilizing a steel lintel are given </a:t>
            </a:r>
            <a:r>
              <a:rPr lang="en-US" dirty="0" smtClean="0"/>
              <a:t>in the following examples (a) and (b)</a:t>
            </a:r>
            <a:endParaRPr lang="en-US" dirty="0"/>
          </a:p>
        </p:txBody>
      </p:sp>
      <p:pic>
        <p:nvPicPr>
          <p:cNvPr id="5" name="Content Placeholder 3"/>
          <p:cNvPicPr>
            <a:picLocks noGrp="1"/>
          </p:cNvPicPr>
          <p:nvPr>
            <p:ph sz="half" idx="2"/>
          </p:nvPr>
        </p:nvPicPr>
        <p:blipFill rotWithShape="1">
          <a:blip r:embed="rId2">
            <a:extLst>
              <a:ext uri="{28A0092B-C50C-407E-A947-70E740481C1C}">
                <a14:useLocalDpi xmlns:a14="http://schemas.microsoft.com/office/drawing/2010/main" val="0"/>
              </a:ext>
            </a:extLst>
          </a:blip>
          <a:srcRect b="46118"/>
          <a:stretch/>
        </p:blipFill>
        <p:spPr>
          <a:xfrm>
            <a:off x="1182967" y="1809750"/>
            <a:ext cx="6778066" cy="2784475"/>
          </a:xfrm>
        </p:spPr>
      </p:pic>
    </p:spTree>
    <p:extLst>
      <p:ext uri="{BB962C8B-B14F-4D97-AF65-F5344CB8AC3E}">
        <p14:creationId xmlns:p14="http://schemas.microsoft.com/office/powerpoint/2010/main" val="3312760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t="53882"/>
          <a:stretch/>
        </p:blipFill>
        <p:spPr>
          <a:xfrm>
            <a:off x="457200" y="1450373"/>
            <a:ext cx="8229600" cy="2893629"/>
          </a:xfrm>
        </p:spPr>
      </p:pic>
    </p:spTree>
    <p:extLst>
      <p:ext uri="{BB962C8B-B14F-4D97-AF65-F5344CB8AC3E}">
        <p14:creationId xmlns:p14="http://schemas.microsoft.com/office/powerpoint/2010/main" val="38218973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p:txBody>
          <a:bodyPr>
            <a:normAutofit fontScale="70000" lnSpcReduction="20000"/>
          </a:bodyPr>
          <a:lstStyle/>
          <a:p>
            <a:r>
              <a:rPr lang="en-US" sz="3100" dirty="0"/>
              <a:t>For buildings with conventional construction that contain structural elements exceeding the limits in </a:t>
            </a:r>
            <a:r>
              <a:rPr lang="en-US" sz="3100" i="1" dirty="0"/>
              <a:t>IRC</a:t>
            </a:r>
            <a:r>
              <a:rPr lang="en-US" sz="3100" dirty="0"/>
              <a:t> </a:t>
            </a:r>
            <a:r>
              <a:rPr lang="en-US" sz="3100" u="sng" dirty="0">
                <a:hlinkClick r:id="rId2"/>
              </a:rPr>
              <a:t>Section R301</a:t>
            </a:r>
            <a:r>
              <a:rPr lang="en-US" sz="3100" dirty="0"/>
              <a:t> Design Criteria or otherwise not conforming to this code, the </a:t>
            </a:r>
            <a:r>
              <a:rPr lang="en-US" sz="3100" i="1" dirty="0"/>
              <a:t>IRC</a:t>
            </a:r>
            <a:r>
              <a:rPr lang="en-US" sz="3100" dirty="0"/>
              <a:t> has provisions regarding designing these elements in accordance with accepted engineering </a:t>
            </a:r>
            <a:r>
              <a:rPr lang="en-US" sz="3100" dirty="0" smtClean="0"/>
              <a:t>practice</a:t>
            </a:r>
            <a:endParaRPr lang="en-US" sz="3100" dirty="0"/>
          </a:p>
          <a:p>
            <a:endParaRPr lang="en-US" dirty="0"/>
          </a:p>
        </p:txBody>
      </p:sp>
      <p:sp>
        <p:nvSpPr>
          <p:cNvPr id="4" name="Content Placeholder 3"/>
          <p:cNvSpPr>
            <a:spLocks noGrp="1"/>
          </p:cNvSpPr>
          <p:nvPr>
            <p:ph sz="half" idx="2"/>
          </p:nvPr>
        </p:nvSpPr>
        <p:spPr/>
        <p:txBody>
          <a:bodyPr>
            <a:normAutofit fontScale="70000" lnSpcReduction="20000"/>
          </a:bodyPr>
          <a:lstStyle/>
          <a:p>
            <a:r>
              <a:rPr lang="en-US" b="1" u="sng" dirty="0">
                <a:hlinkClick r:id="rId2"/>
              </a:rPr>
              <a:t>R301.1.3. Engineered design</a:t>
            </a:r>
            <a:r>
              <a:rPr lang="en-US" u="sng" dirty="0">
                <a:hlinkClick r:id="rId2"/>
              </a:rPr>
              <a:t> </a:t>
            </a:r>
            <a:endParaRPr lang="en-US" dirty="0"/>
          </a:p>
          <a:p>
            <a:endParaRPr lang="en-US" dirty="0"/>
          </a:p>
        </p:txBody>
      </p:sp>
    </p:spTree>
    <p:extLst>
      <p:ext uri="{BB962C8B-B14F-4D97-AF65-F5344CB8AC3E}">
        <p14:creationId xmlns:p14="http://schemas.microsoft.com/office/powerpoint/2010/main" val="1530377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p:txBody>
          <a:bodyPr>
            <a:normAutofit/>
          </a:bodyPr>
          <a:lstStyle/>
          <a:p>
            <a:r>
              <a:rPr lang="en-US" sz="2200" dirty="0"/>
              <a:t>Furthermore, similar conceptual provision for structural components and/or assembly exceeding the limitation of conventional construction is addressed in </a:t>
            </a:r>
            <a:r>
              <a:rPr lang="en-US" sz="2200" u="sng" dirty="0">
                <a:hlinkClick r:id="rId2"/>
              </a:rPr>
              <a:t>Section 2308.1.1</a:t>
            </a:r>
            <a:r>
              <a:rPr lang="en-US" sz="2200" dirty="0"/>
              <a:t> of the </a:t>
            </a:r>
            <a:r>
              <a:rPr lang="en-US" sz="2200" i="1" dirty="0"/>
              <a:t>2012 International Building Code (IBC</a:t>
            </a:r>
            <a:r>
              <a:rPr lang="en-US" sz="2200" i="1" dirty="0" smtClean="0"/>
              <a:t>)</a:t>
            </a:r>
            <a:endParaRPr lang="en-US" sz="2200" dirty="0"/>
          </a:p>
          <a:p>
            <a:endParaRPr lang="en-US" dirty="0"/>
          </a:p>
        </p:txBody>
      </p:sp>
      <p:sp>
        <p:nvSpPr>
          <p:cNvPr id="4" name="Content Placeholder 3"/>
          <p:cNvSpPr>
            <a:spLocks noGrp="1"/>
          </p:cNvSpPr>
          <p:nvPr>
            <p:ph sz="half" idx="2"/>
          </p:nvPr>
        </p:nvSpPr>
        <p:spPr/>
        <p:txBody>
          <a:bodyPr>
            <a:normAutofit/>
          </a:bodyPr>
          <a:lstStyle/>
          <a:p>
            <a:r>
              <a:rPr lang="en-US" sz="2200" b="1" u="sng" dirty="0">
                <a:hlinkClick r:id="rId2"/>
              </a:rPr>
              <a:t>2308.1.1 Portions exceeding limitations of conventional light-frame construction</a:t>
            </a:r>
            <a:r>
              <a:rPr lang="en-US" sz="2200" dirty="0"/>
              <a:t>  </a:t>
            </a:r>
          </a:p>
          <a:p>
            <a:endParaRPr lang="en-US" dirty="0"/>
          </a:p>
        </p:txBody>
      </p:sp>
    </p:spTree>
    <p:extLst>
      <p:ext uri="{BB962C8B-B14F-4D97-AF65-F5344CB8AC3E}">
        <p14:creationId xmlns:p14="http://schemas.microsoft.com/office/powerpoint/2010/main" val="3196720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normAutofit fontScale="92500" lnSpcReduction="10000"/>
          </a:bodyPr>
          <a:lstStyle/>
          <a:p>
            <a:r>
              <a:rPr lang="en-US" dirty="0"/>
              <a:t>For the individual truss carrying the brick/masonry wall through a steel lintel attached to the truss, the </a:t>
            </a:r>
            <a:r>
              <a:rPr lang="en-US" dirty="0" smtClean="0"/>
              <a:t>guidance </a:t>
            </a:r>
            <a:r>
              <a:rPr lang="en-US" dirty="0"/>
              <a:t>and recommendations </a:t>
            </a:r>
            <a:r>
              <a:rPr lang="en-US" dirty="0" smtClean="0"/>
              <a:t>on the following slides are provided based </a:t>
            </a:r>
            <a:r>
              <a:rPr lang="en-US" dirty="0"/>
              <a:t>on </a:t>
            </a:r>
            <a:r>
              <a:rPr lang="en-US" dirty="0" smtClean="0"/>
              <a:t>our professional judgment and the following sources:</a:t>
            </a:r>
          </a:p>
          <a:p>
            <a:pPr lvl="1"/>
            <a:r>
              <a:rPr lang="en-US" dirty="0"/>
              <a:t>2015 IRC and 2015 IBC</a:t>
            </a:r>
          </a:p>
          <a:p>
            <a:pPr lvl="1"/>
            <a:r>
              <a:rPr lang="en-US" dirty="0"/>
              <a:t>Wind loads specified in </a:t>
            </a:r>
            <a:r>
              <a:rPr lang="en-US" u="sng" dirty="0">
                <a:hlinkClick r:id="rId2"/>
              </a:rPr>
              <a:t>ASCE 7-10</a:t>
            </a:r>
            <a:r>
              <a:rPr lang="en-US" dirty="0"/>
              <a:t> </a:t>
            </a:r>
          </a:p>
          <a:p>
            <a:pPr lvl="1"/>
            <a:r>
              <a:rPr lang="en-US" dirty="0"/>
              <a:t>Fastener strengths specified in the NDS</a:t>
            </a:r>
          </a:p>
          <a:p>
            <a:pPr lvl="1"/>
            <a:r>
              <a:rPr lang="en-US" dirty="0"/>
              <a:t>Masonry Structures standards contained in </a:t>
            </a:r>
            <a:r>
              <a:rPr lang="en-US" u="sng" dirty="0">
                <a:hlinkClick r:id="rId3"/>
              </a:rPr>
              <a:t>TMS 402/602</a:t>
            </a:r>
            <a:r>
              <a:rPr lang="en-US" dirty="0"/>
              <a:t>. </a:t>
            </a:r>
          </a:p>
          <a:p>
            <a:pPr lvl="1"/>
            <a:r>
              <a:rPr lang="en-US" dirty="0"/>
              <a:t>General guidance given in </a:t>
            </a:r>
            <a:r>
              <a:rPr lang="en-US" u="sng" dirty="0">
                <a:hlinkClick r:id="rId4"/>
              </a:rPr>
              <a:t>Brick Industry Association’s Technical Notes 18A, 28</a:t>
            </a:r>
            <a:r>
              <a:rPr lang="en-US" u="sng" dirty="0"/>
              <a:t>, </a:t>
            </a:r>
            <a:r>
              <a:rPr lang="en-US" u="sng" dirty="0">
                <a:hlinkClick r:id="rId5"/>
              </a:rPr>
              <a:t>28B</a:t>
            </a:r>
            <a:r>
              <a:rPr lang="en-US" u="sng" dirty="0"/>
              <a:t> and 44B</a:t>
            </a:r>
            <a:endParaRPr lang="en-US" dirty="0"/>
          </a:p>
          <a:p>
            <a:pPr lvl="1"/>
            <a:endParaRPr lang="en-US" dirty="0" smtClean="0"/>
          </a:p>
        </p:txBody>
      </p:sp>
    </p:spTree>
    <p:extLst>
      <p:ext uri="{BB962C8B-B14F-4D97-AF65-F5344CB8AC3E}">
        <p14:creationId xmlns:p14="http://schemas.microsoft.com/office/powerpoint/2010/main" val="18633598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Analysis</a:t>
            </a:r>
            <a:endParaRPr lang="en-US" dirty="0"/>
          </a:p>
        </p:txBody>
      </p:sp>
      <p:sp>
        <p:nvSpPr>
          <p:cNvPr id="3" name="Content Placeholder 2"/>
          <p:cNvSpPr>
            <a:spLocks noGrp="1"/>
          </p:cNvSpPr>
          <p:nvPr>
            <p:ph sz="half" idx="1"/>
          </p:nvPr>
        </p:nvSpPr>
        <p:spPr/>
        <p:txBody>
          <a:bodyPr>
            <a:normAutofit fontScale="77500" lnSpcReduction="20000"/>
          </a:bodyPr>
          <a:lstStyle/>
          <a:p>
            <a:pPr lvl="0"/>
            <a:r>
              <a:rPr lang="en-US" dirty="0"/>
              <a:t>The MPCWT must be designed for the additional loading from the brick </a:t>
            </a:r>
            <a:r>
              <a:rPr lang="en-US" dirty="0" smtClean="0"/>
              <a:t>where bearing is not directly below the brick </a:t>
            </a:r>
          </a:p>
          <a:p>
            <a:pPr lvl="0"/>
            <a:r>
              <a:rPr lang="en-US" dirty="0" smtClean="0"/>
              <a:t>If </a:t>
            </a:r>
            <a:r>
              <a:rPr lang="en-US" dirty="0"/>
              <a:t>the angle iron is being supported by bolts attached directly to the MPCWT, then the MPCWT must be designed with the holes for the bolts taken into account</a:t>
            </a:r>
            <a:r>
              <a:rPr lang="en-US" dirty="0" smtClean="0"/>
              <a:t>.</a:t>
            </a:r>
            <a:endParaRPr lang="en-US" dirty="0"/>
          </a:p>
        </p:txBody>
      </p:sp>
      <p:pic>
        <p:nvPicPr>
          <p:cNvPr id="7" name="Content Placeholder 6"/>
          <p:cNvPicPr>
            <a:picLocks noGrp="1" noChangeAspect="1"/>
          </p:cNvPicPr>
          <p:nvPr>
            <p:ph sz="half" idx="2"/>
          </p:nvPr>
        </p:nvPicPr>
        <p:blipFill>
          <a:blip r:embed="rId2"/>
          <a:stretch>
            <a:fillRect/>
          </a:stretch>
        </p:blipFill>
        <p:spPr>
          <a:xfrm>
            <a:off x="4648200" y="2030892"/>
            <a:ext cx="4038600" cy="1732590"/>
          </a:xfrm>
          <a:prstGeom prst="rect">
            <a:avLst/>
          </a:prstGeom>
        </p:spPr>
      </p:pic>
    </p:spTree>
    <p:extLst>
      <p:ext uri="{BB962C8B-B14F-4D97-AF65-F5344CB8AC3E}">
        <p14:creationId xmlns:p14="http://schemas.microsoft.com/office/powerpoint/2010/main" val="2923665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Analysis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Truss </a:t>
            </a:r>
            <a:r>
              <a:rPr lang="en-US" dirty="0"/>
              <a:t>total load deflection is limited to </a:t>
            </a:r>
            <a:r>
              <a:rPr lang="en-US" dirty="0" smtClean="0"/>
              <a:t>L/600</a:t>
            </a:r>
            <a:endParaRPr lang="en-US" dirty="0"/>
          </a:p>
          <a:p>
            <a:pPr lvl="0"/>
            <a:r>
              <a:rPr lang="en-US" dirty="0"/>
              <a:t>Load Duration factor is </a:t>
            </a:r>
            <a:r>
              <a:rPr lang="en-US" dirty="0" smtClean="0"/>
              <a:t>C</a:t>
            </a:r>
            <a:r>
              <a:rPr lang="en-US" baseline="-25000" dirty="0" smtClean="0"/>
              <a:t>D</a:t>
            </a:r>
            <a:r>
              <a:rPr lang="en-US" dirty="0" smtClean="0"/>
              <a:t>=0.9</a:t>
            </a:r>
            <a:endParaRPr lang="en-US" dirty="0"/>
          </a:p>
          <a:p>
            <a:pPr lvl="0"/>
            <a:r>
              <a:rPr lang="en-US" dirty="0"/>
              <a:t>Creep factor for long-term deflection calculation shall be 1.5 for dry lumber and 2.0 for unseasoned </a:t>
            </a:r>
            <a:r>
              <a:rPr lang="en-US" dirty="0" smtClean="0"/>
              <a:t>lumber</a:t>
            </a:r>
            <a:endParaRPr lang="en-US" dirty="0"/>
          </a:p>
          <a:p>
            <a:pPr lvl="1"/>
            <a:r>
              <a:rPr lang="en-US" dirty="0" smtClean="0"/>
              <a:t>Creep </a:t>
            </a:r>
            <a:r>
              <a:rPr lang="en-US" dirty="0"/>
              <a:t>is defined as time-dependent deformation of a structural member under constant load. In this case brick dead load is a constant and/or sustained load (see ANSI/TPI 1-2002, 2007</a:t>
            </a:r>
            <a:r>
              <a:rPr lang="en-US" dirty="0" smtClean="0"/>
              <a:t>)</a:t>
            </a:r>
          </a:p>
          <a:p>
            <a:pPr lvl="0"/>
            <a:r>
              <a:rPr lang="en-US" dirty="0"/>
              <a:t>Maximum weight of brick masonry veneer is 40 </a:t>
            </a:r>
            <a:r>
              <a:rPr lang="en-US" dirty="0" err="1"/>
              <a:t>psf</a:t>
            </a:r>
            <a:endParaRPr lang="en-US" dirty="0"/>
          </a:p>
          <a:p>
            <a:pPr lvl="0"/>
            <a:r>
              <a:rPr lang="en-US" dirty="0"/>
              <a:t>Maximum height of brick masonry is 12’-8” per the IRC</a:t>
            </a:r>
          </a:p>
          <a:p>
            <a:r>
              <a:rPr lang="en-US" dirty="0"/>
              <a:t>Sheathing must be covered with a water-resistant membrane, unless the sheathing is water resistant and the joints are sealed.</a:t>
            </a:r>
          </a:p>
          <a:p>
            <a:pPr lvl="1"/>
            <a:endParaRPr lang="en-US" dirty="0"/>
          </a:p>
        </p:txBody>
      </p:sp>
    </p:spTree>
    <p:extLst>
      <p:ext uri="{BB962C8B-B14F-4D97-AF65-F5344CB8AC3E}">
        <p14:creationId xmlns:p14="http://schemas.microsoft.com/office/powerpoint/2010/main" val="1566787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9" name="Content Placeholder 8"/>
          <p:cNvSpPr>
            <a:spLocks noGrp="1"/>
          </p:cNvSpPr>
          <p:nvPr>
            <p:ph sz="half" idx="1"/>
          </p:nvPr>
        </p:nvSpPr>
        <p:spPr>
          <a:xfrm>
            <a:off x="457200" y="1123951"/>
            <a:ext cx="8229600" cy="533400"/>
          </a:xfrm>
        </p:spPr>
        <p:txBody>
          <a:bodyPr>
            <a:noAutofit/>
          </a:bodyPr>
          <a:lstStyle/>
          <a:p>
            <a:pPr lvl="0"/>
            <a:r>
              <a:rPr lang="en-US" sz="2400" dirty="0" smtClean="0"/>
              <a:t>Steel </a:t>
            </a:r>
            <a:r>
              <a:rPr lang="en-US" sz="2400" dirty="0"/>
              <a:t>lintel </a:t>
            </a:r>
            <a:r>
              <a:rPr lang="en-US" sz="2400" dirty="0" smtClean="0"/>
              <a:t>attachment to MPCWT should </a:t>
            </a:r>
            <a:r>
              <a:rPr lang="en-US" sz="2400" dirty="0"/>
              <a:t>be </a:t>
            </a:r>
            <a:r>
              <a:rPr lang="en-US" sz="2400" b="1" dirty="0" smtClean="0"/>
              <a:t>per the following details</a:t>
            </a:r>
            <a:r>
              <a:rPr lang="en-US" sz="2400" dirty="0" smtClean="0"/>
              <a:t>:</a:t>
            </a:r>
            <a:endParaRPr lang="en-US" sz="2400" dirty="0"/>
          </a:p>
          <a:p>
            <a:endParaRPr lang="en-US" sz="2400" dirty="0"/>
          </a:p>
        </p:txBody>
      </p:sp>
      <p:pic>
        <p:nvPicPr>
          <p:cNvPr id="6" name="Content Placeholder 5"/>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04800" y="1962150"/>
            <a:ext cx="8635328" cy="2555875"/>
          </a:xfrm>
          <a:prstGeom prst="rect">
            <a:avLst/>
          </a:prstGeom>
          <a:effectLst/>
        </p:spPr>
      </p:pic>
    </p:spTree>
    <p:extLst>
      <p:ext uri="{BB962C8B-B14F-4D97-AF65-F5344CB8AC3E}">
        <p14:creationId xmlns:p14="http://schemas.microsoft.com/office/powerpoint/2010/main" val="1142093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3600" y="1063230"/>
            <a:ext cx="4916356" cy="3642120"/>
          </a:xfrm>
          <a:prstGeom prst="rect">
            <a:avLst/>
          </a:prstGeom>
          <a:effectLst/>
        </p:spPr>
      </p:pic>
    </p:spTree>
    <p:extLst>
      <p:ext uri="{BB962C8B-B14F-4D97-AF65-F5344CB8AC3E}">
        <p14:creationId xmlns:p14="http://schemas.microsoft.com/office/powerpoint/2010/main" val="4226547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a:t>Wood frame structures with attached brick masonry veneer cladding are a common form of residential construction throughout the United States, particularly in central and southeastern regions with moderate seismic and/or high wind </a:t>
            </a:r>
            <a:r>
              <a:rPr lang="en-US" dirty="0" smtClean="0"/>
              <a:t>activity </a:t>
            </a:r>
          </a:p>
          <a:p>
            <a:pPr marL="0" indent="0">
              <a:buNone/>
            </a:pPr>
            <a:endParaRPr lang="en-US" dirty="0"/>
          </a:p>
          <a:p>
            <a:endParaRPr lang="en-US" dirty="0"/>
          </a:p>
        </p:txBody>
      </p:sp>
      <p:pic>
        <p:nvPicPr>
          <p:cNvPr id="3078" name="Picture 6" descr="House, Brick Home, Residential, Construction, Suburba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382712"/>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218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sz="half" idx="1"/>
          </p:nvPr>
        </p:nvSpPr>
        <p:spPr>
          <a:xfrm>
            <a:off x="457200" y="1200152"/>
            <a:ext cx="8229600" cy="904108"/>
          </a:xfrm>
        </p:spPr>
        <p:txBody>
          <a:bodyPr>
            <a:normAutofit fontScale="70000" lnSpcReduction="20000"/>
          </a:bodyPr>
          <a:lstStyle/>
          <a:p>
            <a:pPr marL="342900" lvl="1" indent="-342900">
              <a:buFont typeface="Arial" panose="020B0604020202020204" pitchFamily="34" charset="0"/>
              <a:buChar char="•"/>
            </a:pPr>
            <a:r>
              <a:rPr lang="en-US" dirty="0" smtClean="0"/>
              <a:t>A minimum 6” x 4” x 5/16” (152 mm by 102 mm by 8 mm) steel angle, with the long leg placed vertically, shall be anchored to MPCWT using bolts per the following tables</a:t>
            </a:r>
          </a:p>
          <a:p>
            <a:pPr marL="342900" lvl="1" indent="-342900">
              <a:buFont typeface="Arial" panose="020B0604020202020204" pitchFamily="34" charset="0"/>
              <a:buChar char="•"/>
            </a:pPr>
            <a:r>
              <a:rPr lang="en-US" dirty="0" smtClean="0"/>
              <a:t>For assemblies with Structural Sheathing: </a:t>
            </a:r>
          </a:p>
          <a:p>
            <a:pPr marL="342900" lvl="1" indent="-342900">
              <a:buFont typeface="Arial" panose="020B0604020202020204" pitchFamily="34" charset="0"/>
              <a:buChar char="•"/>
            </a:pPr>
            <a:endParaRPr lang="en-US" dirty="0" smtClean="0"/>
          </a:p>
          <a:p>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138055895"/>
              </p:ext>
            </p:extLst>
          </p:nvPr>
        </p:nvGraphicFramePr>
        <p:xfrm>
          <a:off x="990600" y="2104259"/>
          <a:ext cx="7353300" cy="2544154"/>
        </p:xfrm>
        <a:graphic>
          <a:graphicData uri="http://schemas.openxmlformats.org/drawingml/2006/table">
            <a:tbl>
              <a:tblPr firstRow="1" bandRow="1">
                <a:tableStyleId>{5C22544A-7EE6-4342-B048-85BDC9FD1C3A}</a:tableStyleId>
              </a:tblPr>
              <a:tblGrid>
                <a:gridCol w="1470660">
                  <a:extLst>
                    <a:ext uri="{9D8B030D-6E8A-4147-A177-3AD203B41FA5}">
                      <a16:colId xmlns:a16="http://schemas.microsoft.com/office/drawing/2014/main" val="2479512122"/>
                    </a:ext>
                  </a:extLst>
                </a:gridCol>
                <a:gridCol w="1470660">
                  <a:extLst>
                    <a:ext uri="{9D8B030D-6E8A-4147-A177-3AD203B41FA5}">
                      <a16:colId xmlns:a16="http://schemas.microsoft.com/office/drawing/2014/main" val="1827502854"/>
                    </a:ext>
                  </a:extLst>
                </a:gridCol>
                <a:gridCol w="1470660">
                  <a:extLst>
                    <a:ext uri="{9D8B030D-6E8A-4147-A177-3AD203B41FA5}">
                      <a16:colId xmlns:a16="http://schemas.microsoft.com/office/drawing/2014/main" val="2870743899"/>
                    </a:ext>
                  </a:extLst>
                </a:gridCol>
                <a:gridCol w="1470660">
                  <a:extLst>
                    <a:ext uri="{9D8B030D-6E8A-4147-A177-3AD203B41FA5}">
                      <a16:colId xmlns:a16="http://schemas.microsoft.com/office/drawing/2014/main" val="1091411272"/>
                    </a:ext>
                  </a:extLst>
                </a:gridCol>
                <a:gridCol w="1470660">
                  <a:extLst>
                    <a:ext uri="{9D8B030D-6E8A-4147-A177-3AD203B41FA5}">
                      <a16:colId xmlns:a16="http://schemas.microsoft.com/office/drawing/2014/main" val="1679379686"/>
                    </a:ext>
                  </a:extLst>
                </a:gridCol>
              </a:tblGrid>
              <a:tr h="331353">
                <a:tc rowSpan="2">
                  <a:txBody>
                    <a:bodyPr/>
                    <a:lstStyle/>
                    <a:p>
                      <a:pPr marL="0" marR="0" algn="ctr">
                        <a:spcBef>
                          <a:spcPts val="0"/>
                        </a:spcBef>
                        <a:spcAft>
                          <a:spcPts val="0"/>
                        </a:spcAft>
                      </a:pPr>
                      <a:r>
                        <a:rPr lang="en-US" sz="900" dirty="0">
                          <a:effectLst/>
                        </a:rPr>
                        <a:t>Bolt Spacing</a:t>
                      </a:r>
                      <a:br>
                        <a:rPr lang="en-US" sz="900" dirty="0">
                          <a:effectLst/>
                        </a:rPr>
                      </a:br>
                      <a:r>
                        <a:rPr lang="en-US" sz="900" dirty="0">
                          <a:effectLst/>
                        </a:rPr>
                        <a:t>(Truss Vertical Member Spacing)</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943" marR="7943" marT="7943" marB="7943" anchor="ctr"/>
                </a:tc>
                <a:tc gridSpan="4">
                  <a:txBody>
                    <a:bodyPr/>
                    <a:lstStyle/>
                    <a:p>
                      <a:pPr marL="0" marR="0" algn="ctr">
                        <a:spcBef>
                          <a:spcPts val="0"/>
                        </a:spcBef>
                        <a:spcAft>
                          <a:spcPts val="0"/>
                        </a:spcAft>
                      </a:pPr>
                      <a:r>
                        <a:rPr lang="en-US" sz="900" dirty="0">
                          <a:effectLst/>
                        </a:rPr>
                        <a:t>Bolt Diameter </a:t>
                      </a:r>
                      <a:r>
                        <a:rPr lang="en-US" sz="900" baseline="30000" dirty="0">
                          <a:effectLst/>
                        </a:rPr>
                        <a:t>1,b</a:t>
                      </a:r>
                      <a:endParaRPr lang="en-US" sz="900" dirty="0">
                        <a:effectLst/>
                      </a:endParaRPr>
                    </a:p>
                    <a:p>
                      <a:pPr marL="0" marR="0" algn="ctr">
                        <a:spcBef>
                          <a:spcPts val="0"/>
                        </a:spcBef>
                        <a:spcAft>
                          <a:spcPts val="0"/>
                        </a:spcAft>
                      </a:pPr>
                      <a:r>
                        <a:rPr lang="en-US" sz="900" dirty="0">
                          <a:effectLst/>
                        </a:rPr>
                        <a:t>With Structural Sheathing (OSB, Plywood)</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943" marR="7943" marT="7943" marB="7943"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88862468"/>
                  </a:ext>
                </a:extLst>
              </a:tr>
              <a:tr h="331353">
                <a:tc vMerge="1">
                  <a:txBody>
                    <a:bodyPr/>
                    <a:lstStyle/>
                    <a:p>
                      <a:endParaRPr lang="en-US"/>
                    </a:p>
                  </a:txBody>
                  <a:tcPr/>
                </a:tc>
                <a:tc>
                  <a:txBody>
                    <a:bodyPr/>
                    <a:lstStyle/>
                    <a:p>
                      <a:pPr marL="0" marR="0" algn="ctr">
                        <a:spcBef>
                          <a:spcPts val="0"/>
                        </a:spcBef>
                        <a:spcAft>
                          <a:spcPts val="0"/>
                        </a:spcAft>
                      </a:pPr>
                      <a:r>
                        <a:rPr lang="en-US" sz="900" b="1" dirty="0">
                          <a:effectLst/>
                        </a:rPr>
                        <a:t>3/8-inch bolt diam. </a:t>
                      </a:r>
                      <a:endParaRPr lang="en-US"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943" marR="7943" marT="7943" marB="7943" anchor="ctr"/>
                </a:tc>
                <a:tc>
                  <a:txBody>
                    <a:bodyPr/>
                    <a:lstStyle/>
                    <a:p>
                      <a:pPr marL="0" marR="0" algn="ctr">
                        <a:spcBef>
                          <a:spcPts val="0"/>
                        </a:spcBef>
                        <a:spcAft>
                          <a:spcPts val="0"/>
                        </a:spcAft>
                      </a:pPr>
                      <a:r>
                        <a:rPr lang="en-US" sz="900" b="1" dirty="0">
                          <a:effectLst/>
                        </a:rPr>
                        <a:t>1/2-inch bolt diam. </a:t>
                      </a:r>
                      <a:endParaRPr lang="en-US"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943" marR="7943" marT="7943" marB="7943" anchor="ctr"/>
                </a:tc>
                <a:tc>
                  <a:txBody>
                    <a:bodyPr/>
                    <a:lstStyle/>
                    <a:p>
                      <a:pPr marL="0" marR="0" algn="ctr">
                        <a:spcBef>
                          <a:spcPts val="0"/>
                        </a:spcBef>
                        <a:spcAft>
                          <a:spcPts val="0"/>
                        </a:spcAft>
                      </a:pPr>
                      <a:r>
                        <a:rPr lang="en-US" sz="900" b="1" dirty="0">
                          <a:effectLst/>
                        </a:rPr>
                        <a:t>5/8-inch bolt diam. </a:t>
                      </a:r>
                      <a:endParaRPr lang="en-US"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943" marR="7943" marT="7943" marB="7943" anchor="ctr"/>
                </a:tc>
                <a:tc>
                  <a:txBody>
                    <a:bodyPr/>
                    <a:lstStyle/>
                    <a:p>
                      <a:pPr marL="0" marR="0" algn="ctr">
                        <a:spcBef>
                          <a:spcPts val="0"/>
                        </a:spcBef>
                        <a:spcAft>
                          <a:spcPts val="0"/>
                        </a:spcAft>
                      </a:pPr>
                      <a:r>
                        <a:rPr lang="en-US" sz="900" b="1" dirty="0">
                          <a:effectLst/>
                        </a:rPr>
                        <a:t>3/4-inch bolt diam. </a:t>
                      </a:r>
                      <a:r>
                        <a:rPr lang="en-US" sz="900" b="1" baseline="30000" dirty="0">
                          <a:effectLst/>
                        </a:rPr>
                        <a:t>2</a:t>
                      </a:r>
                      <a:endParaRPr lang="en-US"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943" marR="7943" marT="7943" marB="7943" anchor="ctr"/>
                </a:tc>
                <a:extLst>
                  <a:ext uri="{0D108BD9-81ED-4DB2-BD59-A6C34878D82A}">
                    <a16:rowId xmlns:a16="http://schemas.microsoft.com/office/drawing/2014/main" val="3905626892"/>
                  </a:ext>
                </a:extLst>
              </a:tr>
              <a:tr h="331353">
                <a:tc>
                  <a:txBody>
                    <a:bodyPr/>
                    <a:lstStyle/>
                    <a:p>
                      <a:pPr marL="0" marR="0" algn="ctr">
                        <a:spcBef>
                          <a:spcPts val="0"/>
                        </a:spcBef>
                        <a:spcAft>
                          <a:spcPts val="0"/>
                        </a:spcAft>
                      </a:pPr>
                      <a:r>
                        <a:rPr lang="en-US" sz="900" b="1" dirty="0">
                          <a:effectLst/>
                        </a:rPr>
                        <a:t>24 inches </a:t>
                      </a:r>
                      <a:r>
                        <a:rPr lang="en-US" sz="900" b="1" dirty="0" err="1">
                          <a:effectLst/>
                        </a:rPr>
                        <a:t>o.c.</a:t>
                      </a:r>
                      <a:r>
                        <a:rPr lang="en-US" sz="900" b="1" baseline="30000" dirty="0" err="1">
                          <a:effectLst/>
                        </a:rPr>
                        <a:t>c</a:t>
                      </a:r>
                      <a:endParaRPr lang="en-US"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943" marR="7943" marT="7943" marB="7943" anchor="ctr"/>
                </a:tc>
                <a:tc>
                  <a:txBody>
                    <a:bodyPr/>
                    <a:lstStyle/>
                    <a:p>
                      <a:pPr marL="0" marR="0" algn="ctr">
                        <a:spcBef>
                          <a:spcPts val="0"/>
                        </a:spcBef>
                        <a:spcAft>
                          <a:spcPts val="0"/>
                        </a:spcAft>
                      </a:pPr>
                      <a:r>
                        <a:rPr lang="en-US" sz="900">
                          <a:effectLst/>
                        </a:rPr>
                        <a:t>Max. 4’-6”</a:t>
                      </a:r>
                    </a:p>
                    <a:p>
                      <a:pPr marL="0" marR="0" algn="ctr">
                        <a:spcBef>
                          <a:spcPts val="0"/>
                        </a:spcBef>
                        <a:spcAft>
                          <a:spcPts val="0"/>
                        </a:spcAft>
                      </a:pPr>
                      <a:r>
                        <a:rPr lang="en-US" sz="900">
                          <a:effectLst/>
                        </a:rPr>
                        <a:t>brick height</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7943" marR="7943" marT="7943" marB="7943"/>
                </a:tc>
                <a:tc>
                  <a:txBody>
                    <a:bodyPr/>
                    <a:lstStyle/>
                    <a:p>
                      <a:pPr marL="0" marR="0" algn="ctr">
                        <a:spcBef>
                          <a:spcPts val="0"/>
                        </a:spcBef>
                        <a:spcAft>
                          <a:spcPts val="0"/>
                        </a:spcAft>
                      </a:pPr>
                      <a:r>
                        <a:rPr lang="en-US" sz="900">
                          <a:effectLst/>
                        </a:rPr>
                        <a:t>Max. 6’-1”</a:t>
                      </a:r>
                    </a:p>
                    <a:p>
                      <a:pPr marL="0" marR="0" algn="ctr">
                        <a:spcBef>
                          <a:spcPts val="0"/>
                        </a:spcBef>
                        <a:spcAft>
                          <a:spcPts val="0"/>
                        </a:spcAft>
                      </a:pPr>
                      <a:r>
                        <a:rPr lang="en-US" sz="900">
                          <a:effectLst/>
                        </a:rPr>
                        <a:t>brick height</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7943" marR="7943" marT="7943" marB="7943"/>
                </a:tc>
                <a:tc>
                  <a:txBody>
                    <a:bodyPr/>
                    <a:lstStyle/>
                    <a:p>
                      <a:pPr marL="0" marR="0" algn="ctr">
                        <a:spcBef>
                          <a:spcPts val="0"/>
                        </a:spcBef>
                        <a:spcAft>
                          <a:spcPts val="0"/>
                        </a:spcAft>
                      </a:pPr>
                      <a:r>
                        <a:rPr lang="en-US" sz="900" dirty="0">
                          <a:effectLst/>
                        </a:rPr>
                        <a:t>Max. 7’-9”</a:t>
                      </a:r>
                    </a:p>
                    <a:p>
                      <a:pPr marL="0" marR="0" algn="ctr">
                        <a:spcBef>
                          <a:spcPts val="0"/>
                        </a:spcBef>
                        <a:spcAft>
                          <a:spcPts val="0"/>
                        </a:spcAft>
                      </a:pPr>
                      <a:r>
                        <a:rPr lang="en-US" sz="900" dirty="0">
                          <a:effectLst/>
                        </a:rPr>
                        <a:t>brick height</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943" marR="7943" marT="7943" marB="7943"/>
                </a:tc>
                <a:tc>
                  <a:txBody>
                    <a:bodyPr/>
                    <a:lstStyle/>
                    <a:p>
                      <a:pPr marL="0" marR="0" algn="ctr">
                        <a:spcBef>
                          <a:spcPts val="0"/>
                        </a:spcBef>
                        <a:spcAft>
                          <a:spcPts val="0"/>
                        </a:spcAft>
                      </a:pPr>
                      <a:r>
                        <a:rPr lang="en-US" sz="900" dirty="0">
                          <a:effectLst/>
                        </a:rPr>
                        <a:t>Max. 9’-5”</a:t>
                      </a:r>
                    </a:p>
                    <a:p>
                      <a:pPr marL="0" marR="0" algn="ctr">
                        <a:spcBef>
                          <a:spcPts val="0"/>
                        </a:spcBef>
                        <a:spcAft>
                          <a:spcPts val="0"/>
                        </a:spcAft>
                      </a:pPr>
                      <a:r>
                        <a:rPr lang="en-US" sz="900" dirty="0">
                          <a:effectLst/>
                        </a:rPr>
                        <a:t>brick height</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943" marR="7943" marT="7943" marB="7943"/>
                </a:tc>
                <a:extLst>
                  <a:ext uri="{0D108BD9-81ED-4DB2-BD59-A6C34878D82A}">
                    <a16:rowId xmlns:a16="http://schemas.microsoft.com/office/drawing/2014/main" val="3336079273"/>
                  </a:ext>
                </a:extLst>
              </a:tr>
              <a:tr h="331353">
                <a:tc>
                  <a:txBody>
                    <a:bodyPr/>
                    <a:lstStyle/>
                    <a:p>
                      <a:pPr marL="0" marR="0" algn="ctr">
                        <a:spcBef>
                          <a:spcPts val="0"/>
                        </a:spcBef>
                        <a:spcAft>
                          <a:spcPts val="0"/>
                        </a:spcAft>
                      </a:pPr>
                      <a:r>
                        <a:rPr lang="en-US" sz="900" b="1" dirty="0">
                          <a:effectLst/>
                        </a:rPr>
                        <a:t>16 inches </a:t>
                      </a:r>
                      <a:r>
                        <a:rPr lang="en-US" sz="900" b="1" dirty="0" err="1">
                          <a:effectLst/>
                        </a:rPr>
                        <a:t>o.c.</a:t>
                      </a:r>
                      <a:r>
                        <a:rPr lang="en-US" sz="900" b="1" baseline="30000" dirty="0" err="1">
                          <a:effectLst/>
                        </a:rPr>
                        <a:t>c</a:t>
                      </a:r>
                      <a:endParaRPr lang="en-US"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943" marR="7943" marT="7943" marB="7943" anchor="ctr"/>
                </a:tc>
                <a:tc>
                  <a:txBody>
                    <a:bodyPr/>
                    <a:lstStyle/>
                    <a:p>
                      <a:pPr marL="0" marR="0" algn="ctr">
                        <a:spcBef>
                          <a:spcPts val="0"/>
                        </a:spcBef>
                        <a:spcAft>
                          <a:spcPts val="0"/>
                        </a:spcAft>
                      </a:pPr>
                      <a:r>
                        <a:rPr lang="en-US" sz="900">
                          <a:effectLst/>
                        </a:rPr>
                        <a:t>Max. 6’-11”</a:t>
                      </a:r>
                    </a:p>
                    <a:p>
                      <a:pPr marL="0" marR="0" algn="ctr">
                        <a:spcBef>
                          <a:spcPts val="0"/>
                        </a:spcBef>
                        <a:spcAft>
                          <a:spcPts val="0"/>
                        </a:spcAft>
                      </a:pPr>
                      <a:r>
                        <a:rPr lang="en-US" sz="900">
                          <a:effectLst/>
                        </a:rPr>
                        <a:t>brick height</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7943" marR="7943" marT="7943" marB="7943"/>
                </a:tc>
                <a:tc>
                  <a:txBody>
                    <a:bodyPr/>
                    <a:lstStyle/>
                    <a:p>
                      <a:pPr marL="0" marR="0" algn="ctr">
                        <a:spcBef>
                          <a:spcPts val="0"/>
                        </a:spcBef>
                        <a:spcAft>
                          <a:spcPts val="0"/>
                        </a:spcAft>
                      </a:pPr>
                      <a:r>
                        <a:rPr lang="en-US" sz="900">
                          <a:effectLst/>
                        </a:rPr>
                        <a:t>Max. 9’-5”</a:t>
                      </a:r>
                    </a:p>
                    <a:p>
                      <a:pPr marL="0" marR="0" algn="ctr">
                        <a:spcBef>
                          <a:spcPts val="0"/>
                        </a:spcBef>
                        <a:spcAft>
                          <a:spcPts val="0"/>
                        </a:spcAft>
                      </a:pPr>
                      <a:r>
                        <a:rPr lang="en-US" sz="900">
                          <a:effectLst/>
                        </a:rPr>
                        <a:t>brick height</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7943" marR="7943" marT="7943" marB="7943"/>
                </a:tc>
                <a:tc>
                  <a:txBody>
                    <a:bodyPr/>
                    <a:lstStyle/>
                    <a:p>
                      <a:pPr marL="0" marR="0" algn="ctr">
                        <a:spcBef>
                          <a:spcPts val="0"/>
                        </a:spcBef>
                        <a:spcAft>
                          <a:spcPts val="0"/>
                        </a:spcAft>
                      </a:pPr>
                      <a:r>
                        <a:rPr lang="en-US" sz="900">
                          <a:effectLst/>
                        </a:rPr>
                        <a:t>Max. 11’-10”</a:t>
                      </a:r>
                    </a:p>
                    <a:p>
                      <a:pPr marL="0" marR="0" algn="ctr">
                        <a:spcBef>
                          <a:spcPts val="0"/>
                        </a:spcBef>
                        <a:spcAft>
                          <a:spcPts val="0"/>
                        </a:spcAft>
                      </a:pPr>
                      <a:r>
                        <a:rPr lang="en-US" sz="900">
                          <a:effectLst/>
                        </a:rPr>
                        <a:t>brick height</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7943" marR="7943" marT="7943" marB="7943"/>
                </a:tc>
                <a:tc>
                  <a:txBody>
                    <a:bodyPr/>
                    <a:lstStyle/>
                    <a:p>
                      <a:pPr marL="0" marR="0" algn="ctr">
                        <a:spcBef>
                          <a:spcPts val="0"/>
                        </a:spcBef>
                        <a:spcAft>
                          <a:spcPts val="0"/>
                        </a:spcAft>
                      </a:pPr>
                      <a:r>
                        <a:rPr lang="en-US" sz="900">
                          <a:effectLst/>
                        </a:rPr>
                        <a:t>Max. 14’-3” </a:t>
                      </a:r>
                      <a:r>
                        <a:rPr lang="en-US" sz="900" baseline="30000">
                          <a:effectLst/>
                        </a:rPr>
                        <a:t>a</a:t>
                      </a:r>
                      <a:endParaRPr lang="en-US" sz="900">
                        <a:effectLst/>
                      </a:endParaRPr>
                    </a:p>
                    <a:p>
                      <a:pPr marL="0" marR="0" algn="ctr">
                        <a:spcBef>
                          <a:spcPts val="0"/>
                        </a:spcBef>
                        <a:spcAft>
                          <a:spcPts val="0"/>
                        </a:spcAft>
                      </a:pPr>
                      <a:r>
                        <a:rPr lang="en-US" sz="900">
                          <a:effectLst/>
                        </a:rPr>
                        <a:t>brick height</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7943" marR="7943" marT="7943" marB="7943"/>
                </a:tc>
                <a:extLst>
                  <a:ext uri="{0D108BD9-81ED-4DB2-BD59-A6C34878D82A}">
                    <a16:rowId xmlns:a16="http://schemas.microsoft.com/office/drawing/2014/main" val="1450038338"/>
                  </a:ext>
                </a:extLst>
              </a:tr>
              <a:tr h="331353">
                <a:tc>
                  <a:txBody>
                    <a:bodyPr/>
                    <a:lstStyle/>
                    <a:p>
                      <a:pPr marL="0" marR="0" algn="ctr">
                        <a:spcBef>
                          <a:spcPts val="0"/>
                        </a:spcBef>
                        <a:spcAft>
                          <a:spcPts val="0"/>
                        </a:spcAft>
                      </a:pPr>
                      <a:r>
                        <a:rPr lang="en-US" sz="900" b="1" dirty="0">
                          <a:effectLst/>
                        </a:rPr>
                        <a:t>12 inches </a:t>
                      </a:r>
                      <a:r>
                        <a:rPr lang="en-US" sz="900" b="1" dirty="0" err="1">
                          <a:effectLst/>
                        </a:rPr>
                        <a:t>o.c.</a:t>
                      </a:r>
                      <a:r>
                        <a:rPr lang="en-US" sz="900" b="1" baseline="30000" dirty="0" err="1">
                          <a:effectLst/>
                        </a:rPr>
                        <a:t>c</a:t>
                      </a:r>
                      <a:endParaRPr lang="en-US"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943" marR="7943" marT="7943" marB="7943" anchor="ctr"/>
                </a:tc>
                <a:tc>
                  <a:txBody>
                    <a:bodyPr/>
                    <a:lstStyle/>
                    <a:p>
                      <a:pPr marL="0" marR="0" algn="ctr">
                        <a:spcBef>
                          <a:spcPts val="0"/>
                        </a:spcBef>
                        <a:spcAft>
                          <a:spcPts val="0"/>
                        </a:spcAft>
                      </a:pPr>
                      <a:r>
                        <a:rPr lang="en-US" sz="900">
                          <a:effectLst/>
                        </a:rPr>
                        <a:t>Max. 9’-4”</a:t>
                      </a:r>
                    </a:p>
                    <a:p>
                      <a:pPr marL="0" marR="0" algn="ctr">
                        <a:spcBef>
                          <a:spcPts val="0"/>
                        </a:spcBef>
                        <a:spcAft>
                          <a:spcPts val="0"/>
                        </a:spcAft>
                      </a:pPr>
                      <a:r>
                        <a:rPr lang="en-US" sz="900">
                          <a:effectLst/>
                        </a:rPr>
                        <a:t>brick height</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7943" marR="7943" marT="7943" marB="7943"/>
                </a:tc>
                <a:tc>
                  <a:txBody>
                    <a:bodyPr/>
                    <a:lstStyle/>
                    <a:p>
                      <a:pPr marL="0" marR="0" algn="ctr">
                        <a:spcBef>
                          <a:spcPts val="0"/>
                        </a:spcBef>
                        <a:spcAft>
                          <a:spcPts val="0"/>
                        </a:spcAft>
                      </a:pPr>
                      <a:r>
                        <a:rPr lang="en-US" sz="900" dirty="0">
                          <a:effectLst/>
                        </a:rPr>
                        <a:t>Max. 12’-8”</a:t>
                      </a:r>
                    </a:p>
                    <a:p>
                      <a:pPr marL="0" marR="0" algn="ctr">
                        <a:spcBef>
                          <a:spcPts val="0"/>
                        </a:spcBef>
                        <a:spcAft>
                          <a:spcPts val="0"/>
                        </a:spcAft>
                      </a:pPr>
                      <a:r>
                        <a:rPr lang="en-US" sz="900" dirty="0">
                          <a:effectLst/>
                        </a:rPr>
                        <a:t>brick height</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943" marR="7943" marT="7943" marB="7943"/>
                </a:tc>
                <a:tc>
                  <a:txBody>
                    <a:bodyPr/>
                    <a:lstStyle/>
                    <a:p>
                      <a:pPr marL="0" marR="0" algn="ctr">
                        <a:spcBef>
                          <a:spcPts val="0"/>
                        </a:spcBef>
                        <a:spcAft>
                          <a:spcPts val="0"/>
                        </a:spcAft>
                      </a:pPr>
                      <a:r>
                        <a:rPr lang="en-US" sz="900">
                          <a:effectLst/>
                        </a:rPr>
                        <a:t>Max. 15’-11” </a:t>
                      </a:r>
                      <a:r>
                        <a:rPr lang="en-US" sz="900" baseline="30000">
                          <a:effectLst/>
                        </a:rPr>
                        <a:t>a</a:t>
                      </a:r>
                      <a:endParaRPr lang="en-US" sz="900">
                        <a:effectLst/>
                      </a:endParaRPr>
                    </a:p>
                    <a:p>
                      <a:pPr marL="0" marR="0" algn="ctr">
                        <a:spcBef>
                          <a:spcPts val="0"/>
                        </a:spcBef>
                        <a:spcAft>
                          <a:spcPts val="0"/>
                        </a:spcAft>
                      </a:pPr>
                      <a:r>
                        <a:rPr lang="en-US" sz="900">
                          <a:effectLst/>
                        </a:rPr>
                        <a:t>brick height</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7943" marR="7943" marT="7943" marB="7943"/>
                </a:tc>
                <a:tc>
                  <a:txBody>
                    <a:bodyPr/>
                    <a:lstStyle/>
                    <a:p>
                      <a:pPr marL="0" marR="0" algn="ctr">
                        <a:spcBef>
                          <a:spcPts val="0"/>
                        </a:spcBef>
                        <a:spcAft>
                          <a:spcPts val="0"/>
                        </a:spcAft>
                      </a:pPr>
                      <a:r>
                        <a:rPr lang="en-US" sz="900">
                          <a:effectLst/>
                        </a:rPr>
                        <a:t>Max. 19’-2” </a:t>
                      </a:r>
                      <a:r>
                        <a:rPr lang="en-US" sz="900" baseline="30000">
                          <a:effectLst/>
                        </a:rPr>
                        <a:t>a</a:t>
                      </a:r>
                      <a:endParaRPr lang="en-US" sz="900">
                        <a:effectLst/>
                      </a:endParaRPr>
                    </a:p>
                    <a:p>
                      <a:pPr marL="0" marR="0" algn="ctr">
                        <a:spcBef>
                          <a:spcPts val="0"/>
                        </a:spcBef>
                        <a:spcAft>
                          <a:spcPts val="0"/>
                        </a:spcAft>
                      </a:pPr>
                      <a:r>
                        <a:rPr lang="en-US" sz="900">
                          <a:effectLst/>
                        </a:rPr>
                        <a:t>brick height</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7943" marR="7943" marT="7943" marB="7943"/>
                </a:tc>
                <a:extLst>
                  <a:ext uri="{0D108BD9-81ED-4DB2-BD59-A6C34878D82A}">
                    <a16:rowId xmlns:a16="http://schemas.microsoft.com/office/drawing/2014/main" val="3903919325"/>
                  </a:ext>
                </a:extLst>
              </a:tr>
              <a:tr h="887389">
                <a:tc gridSpan="5">
                  <a:txBody>
                    <a:bodyPr/>
                    <a:lstStyle/>
                    <a:p>
                      <a:pPr marL="0" marR="0">
                        <a:spcBef>
                          <a:spcPts val="0"/>
                        </a:spcBef>
                        <a:spcAft>
                          <a:spcPts val="0"/>
                        </a:spcAft>
                      </a:pPr>
                      <a:r>
                        <a:rPr lang="en-US" sz="700" baseline="30000" dirty="0">
                          <a:effectLst/>
                        </a:rPr>
                        <a:t>1</a:t>
                      </a:r>
                      <a:r>
                        <a:rPr lang="en-US" sz="700" dirty="0">
                          <a:effectLst/>
                        </a:rPr>
                        <a:t> Bolt shear capacity is calculated based on 2015 NDS for Wood Construction for lumber with Specific Gravity G=0.42 (Spruce-Pine-Fir) with moisture content less than 19% and the following adjustment factors: C</a:t>
                      </a:r>
                      <a:r>
                        <a:rPr lang="en-US" sz="700" baseline="-25000" dirty="0">
                          <a:effectLst/>
                        </a:rPr>
                        <a:t>D</a:t>
                      </a:r>
                      <a:r>
                        <a:rPr lang="en-US" sz="700" dirty="0">
                          <a:effectLst/>
                        </a:rPr>
                        <a:t>=0.9, C</a:t>
                      </a:r>
                      <a:r>
                        <a:rPr lang="en-US" sz="700" baseline="-25000" dirty="0">
                          <a:effectLst/>
                        </a:rPr>
                        <a:t>t</a:t>
                      </a:r>
                      <a:r>
                        <a:rPr lang="en-US" sz="700" dirty="0">
                          <a:effectLst/>
                        </a:rPr>
                        <a:t> and C</a:t>
                      </a:r>
                      <a:r>
                        <a:rPr lang="en-US" sz="700" baseline="-25000" dirty="0">
                          <a:effectLst/>
                        </a:rPr>
                        <a:t>M</a:t>
                      </a:r>
                      <a:r>
                        <a:rPr lang="en-US" sz="700" dirty="0">
                          <a:effectLst/>
                        </a:rPr>
                        <a:t> =1.0.</a:t>
                      </a:r>
                      <a:endParaRPr lang="en-US" sz="900" dirty="0">
                        <a:effectLst/>
                      </a:endParaRPr>
                    </a:p>
                    <a:p>
                      <a:pPr marL="0" marR="0">
                        <a:spcBef>
                          <a:spcPts val="0"/>
                        </a:spcBef>
                        <a:spcAft>
                          <a:spcPts val="0"/>
                        </a:spcAft>
                      </a:pPr>
                      <a:r>
                        <a:rPr lang="en-US" sz="700" baseline="30000" dirty="0">
                          <a:effectLst/>
                        </a:rPr>
                        <a:t>2</a:t>
                      </a:r>
                      <a:r>
                        <a:rPr lang="en-US" sz="700" dirty="0">
                          <a:effectLst/>
                        </a:rPr>
                        <a:t> Use only with minimum 2x4 vertical truss members.  F</a:t>
                      </a:r>
                      <a:r>
                        <a:rPr lang="en-US" sz="700" baseline="-25000" dirty="0">
                          <a:effectLst/>
                        </a:rPr>
                        <a:t>em</a:t>
                      </a:r>
                      <a:r>
                        <a:rPr lang="en-US" sz="700" dirty="0">
                          <a:effectLst/>
                        </a:rPr>
                        <a:t>=4700 psi, F</a:t>
                      </a:r>
                      <a:r>
                        <a:rPr lang="en-US" sz="700" baseline="-25000" dirty="0">
                          <a:effectLst/>
                        </a:rPr>
                        <a:t>es</a:t>
                      </a:r>
                      <a:r>
                        <a:rPr lang="en-US" sz="700" dirty="0">
                          <a:effectLst/>
                        </a:rPr>
                        <a:t>=87000 psi, 5/16” Steel, no gap, Bolt </a:t>
                      </a:r>
                      <a:r>
                        <a:rPr lang="en-US" sz="700" dirty="0" err="1">
                          <a:effectLst/>
                        </a:rPr>
                        <a:t>F</a:t>
                      </a:r>
                      <a:r>
                        <a:rPr lang="en-US" sz="700" baseline="-25000" dirty="0" err="1">
                          <a:effectLst/>
                        </a:rPr>
                        <a:t>yb</a:t>
                      </a:r>
                      <a:r>
                        <a:rPr lang="en-US" sz="700" dirty="0">
                          <a:effectLst/>
                        </a:rPr>
                        <a:t>=45000 psi</a:t>
                      </a:r>
                      <a:endParaRPr lang="en-US" sz="900" dirty="0">
                        <a:effectLst/>
                      </a:endParaRPr>
                    </a:p>
                    <a:p>
                      <a:pPr marL="0" marR="0">
                        <a:spcBef>
                          <a:spcPts val="0"/>
                        </a:spcBef>
                        <a:spcAft>
                          <a:spcPts val="0"/>
                        </a:spcAft>
                      </a:pPr>
                      <a:r>
                        <a:rPr lang="en-US" sz="700" dirty="0">
                          <a:effectLst/>
                        </a:rPr>
                        <a:t>Brick weight up to 40 PSF.</a:t>
                      </a:r>
                      <a:endParaRPr lang="en-US" sz="900" dirty="0">
                        <a:effectLst/>
                      </a:endParaRPr>
                    </a:p>
                    <a:p>
                      <a:pPr marL="114300" marR="0" indent="-114300">
                        <a:spcBef>
                          <a:spcPts val="0"/>
                        </a:spcBef>
                        <a:spcAft>
                          <a:spcPts val="0"/>
                        </a:spcAft>
                      </a:pPr>
                      <a:r>
                        <a:rPr lang="en-US" sz="900" baseline="30000" dirty="0">
                          <a:effectLst/>
                        </a:rPr>
                        <a:t>a</a:t>
                      </a:r>
                      <a:r>
                        <a:rPr lang="en-US" sz="700" dirty="0">
                          <a:effectLst/>
                        </a:rPr>
                        <a:t> The maximum height of brick masonry veneer above the steel angle support using prescriptive requirements of 2015 IRC shall be 12’-8”.  Weight of brick shall be included in truss design.  </a:t>
                      </a:r>
                      <a:endParaRPr lang="en-US" sz="900" dirty="0">
                        <a:effectLst/>
                      </a:endParaRPr>
                    </a:p>
                    <a:p>
                      <a:pPr marL="114300" marR="0" indent="-114300">
                        <a:spcBef>
                          <a:spcPts val="0"/>
                        </a:spcBef>
                        <a:spcAft>
                          <a:spcPts val="0"/>
                        </a:spcAft>
                      </a:pPr>
                      <a:r>
                        <a:rPr lang="en-US" sz="900" baseline="30000" dirty="0">
                          <a:effectLst/>
                        </a:rPr>
                        <a:t>b</a:t>
                      </a:r>
                      <a:r>
                        <a:rPr lang="en-US" sz="700" dirty="0">
                          <a:effectLst/>
                        </a:rPr>
                        <a:t> Pre-drill oval holes in the shelf angle for easier field installation adjustment.</a:t>
                      </a:r>
                      <a:endParaRPr lang="en-US" sz="900" dirty="0">
                        <a:effectLst/>
                      </a:endParaRPr>
                    </a:p>
                    <a:p>
                      <a:pPr marL="114300" marR="0" indent="-114300">
                        <a:spcBef>
                          <a:spcPts val="0"/>
                        </a:spcBef>
                        <a:spcAft>
                          <a:spcPts val="0"/>
                        </a:spcAft>
                      </a:pPr>
                      <a:r>
                        <a:rPr lang="en-US" sz="700" baseline="30000" dirty="0" err="1">
                          <a:effectLst/>
                        </a:rPr>
                        <a:t>c</a:t>
                      </a:r>
                      <a:r>
                        <a:rPr lang="en-US" sz="700" dirty="0" err="1">
                          <a:effectLst/>
                        </a:rPr>
                        <a:t>It</a:t>
                      </a:r>
                      <a:r>
                        <a:rPr lang="en-US" sz="700" dirty="0">
                          <a:effectLst/>
                        </a:rPr>
                        <a:t> must be noted that the design of the truss only accounts for the gravitational loads in the plane of the truss.  The building designer needs to adequately account for loads normal to the face of the truss and the bracing/restraint of the roof and wall system.</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943" marR="7943" marT="7943" marB="7943"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83765829"/>
                  </a:ext>
                </a:extLst>
              </a:tr>
            </a:tbl>
          </a:graphicData>
        </a:graphic>
      </p:graphicFrame>
    </p:spTree>
    <p:extLst>
      <p:ext uri="{BB962C8B-B14F-4D97-AF65-F5344CB8AC3E}">
        <p14:creationId xmlns:p14="http://schemas.microsoft.com/office/powerpoint/2010/main" val="4379410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sz="half" idx="1"/>
          </p:nvPr>
        </p:nvSpPr>
        <p:spPr>
          <a:xfrm>
            <a:off x="457200" y="1200151"/>
            <a:ext cx="8229600" cy="304799"/>
          </a:xfrm>
        </p:spPr>
        <p:txBody>
          <a:bodyPr>
            <a:normAutofit fontScale="70000" lnSpcReduction="20000"/>
          </a:bodyPr>
          <a:lstStyle/>
          <a:p>
            <a:pPr marL="342900" lvl="1" indent="-342900">
              <a:buFont typeface="Arial" panose="020B0604020202020204" pitchFamily="34" charset="0"/>
              <a:buChar char="•"/>
            </a:pPr>
            <a:r>
              <a:rPr lang="en-US" dirty="0" smtClean="0"/>
              <a:t>For assemblies with Non-Structural Sheathing:</a:t>
            </a:r>
            <a:endParaRPr lang="en-US" dirty="0"/>
          </a:p>
          <a:p>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930121881"/>
              </p:ext>
            </p:extLst>
          </p:nvPr>
        </p:nvGraphicFramePr>
        <p:xfrm>
          <a:off x="990600" y="1657350"/>
          <a:ext cx="7353300" cy="2544154"/>
        </p:xfrm>
        <a:graphic>
          <a:graphicData uri="http://schemas.openxmlformats.org/drawingml/2006/table">
            <a:tbl>
              <a:tblPr firstRow="1" bandRow="1">
                <a:tableStyleId>{5C22544A-7EE6-4342-B048-85BDC9FD1C3A}</a:tableStyleId>
              </a:tblPr>
              <a:tblGrid>
                <a:gridCol w="1470660">
                  <a:extLst>
                    <a:ext uri="{9D8B030D-6E8A-4147-A177-3AD203B41FA5}">
                      <a16:colId xmlns:a16="http://schemas.microsoft.com/office/drawing/2014/main" val="2479512122"/>
                    </a:ext>
                  </a:extLst>
                </a:gridCol>
                <a:gridCol w="1470660">
                  <a:extLst>
                    <a:ext uri="{9D8B030D-6E8A-4147-A177-3AD203B41FA5}">
                      <a16:colId xmlns:a16="http://schemas.microsoft.com/office/drawing/2014/main" val="1827502854"/>
                    </a:ext>
                  </a:extLst>
                </a:gridCol>
                <a:gridCol w="1470660">
                  <a:extLst>
                    <a:ext uri="{9D8B030D-6E8A-4147-A177-3AD203B41FA5}">
                      <a16:colId xmlns:a16="http://schemas.microsoft.com/office/drawing/2014/main" val="2870743899"/>
                    </a:ext>
                  </a:extLst>
                </a:gridCol>
                <a:gridCol w="1470660">
                  <a:extLst>
                    <a:ext uri="{9D8B030D-6E8A-4147-A177-3AD203B41FA5}">
                      <a16:colId xmlns:a16="http://schemas.microsoft.com/office/drawing/2014/main" val="1091411272"/>
                    </a:ext>
                  </a:extLst>
                </a:gridCol>
                <a:gridCol w="1470660">
                  <a:extLst>
                    <a:ext uri="{9D8B030D-6E8A-4147-A177-3AD203B41FA5}">
                      <a16:colId xmlns:a16="http://schemas.microsoft.com/office/drawing/2014/main" val="1679379686"/>
                    </a:ext>
                  </a:extLst>
                </a:gridCol>
              </a:tblGrid>
              <a:tr h="331353">
                <a:tc rowSpan="2">
                  <a:txBody>
                    <a:bodyPr/>
                    <a:lstStyle/>
                    <a:p>
                      <a:pPr marL="0" marR="0" algn="ctr">
                        <a:spcBef>
                          <a:spcPts val="0"/>
                        </a:spcBef>
                        <a:spcAft>
                          <a:spcPts val="0"/>
                        </a:spcAft>
                      </a:pPr>
                      <a:r>
                        <a:rPr lang="en-US" sz="900" b="1" dirty="0">
                          <a:effectLst/>
                          <a:latin typeface="+mj-lt"/>
                          <a:ea typeface="Times New Roman" panose="02020603050405020304" pitchFamily="18" charset="0"/>
                          <a:cs typeface="Arial" panose="020B0604020202020204" pitchFamily="34" charset="0"/>
                        </a:rPr>
                        <a:t>Bolt Spacing</a:t>
                      </a:r>
                      <a:br>
                        <a:rPr lang="en-US" sz="900" b="1" dirty="0">
                          <a:effectLst/>
                          <a:latin typeface="+mj-lt"/>
                          <a:ea typeface="Times New Roman" panose="02020603050405020304" pitchFamily="18" charset="0"/>
                          <a:cs typeface="Arial" panose="020B0604020202020204" pitchFamily="34" charset="0"/>
                        </a:rPr>
                      </a:br>
                      <a:r>
                        <a:rPr lang="en-US" sz="900" b="1" dirty="0">
                          <a:effectLst/>
                          <a:latin typeface="+mj-lt"/>
                          <a:ea typeface="Times New Roman" panose="02020603050405020304" pitchFamily="18" charset="0"/>
                          <a:cs typeface="Arial" panose="020B0604020202020204" pitchFamily="34" charset="0"/>
                        </a:rPr>
                        <a:t>(Truss Vertical Member Spacing)</a:t>
                      </a:r>
                      <a:endParaRPr lang="en-US" sz="900" dirty="0">
                        <a:effectLst/>
                        <a:latin typeface="+mj-lt"/>
                        <a:ea typeface="Times New Roman" panose="02020603050405020304" pitchFamily="18" charset="0"/>
                        <a:cs typeface="Times New Roman" panose="02020603050405020304" pitchFamily="18" charset="0"/>
                      </a:endParaRPr>
                    </a:p>
                  </a:txBody>
                  <a:tcPr marL="8890" marR="8890" marT="8890" marB="8890" anchor="ctr"/>
                </a:tc>
                <a:tc gridSpan="4">
                  <a:txBody>
                    <a:bodyPr/>
                    <a:lstStyle/>
                    <a:p>
                      <a:pPr marL="0" marR="0" algn="ctr">
                        <a:spcBef>
                          <a:spcPts val="0"/>
                        </a:spcBef>
                        <a:spcAft>
                          <a:spcPts val="0"/>
                        </a:spcAft>
                      </a:pPr>
                      <a:r>
                        <a:rPr lang="en-US" sz="900" b="1" dirty="0">
                          <a:effectLst/>
                          <a:latin typeface="+mj-lt"/>
                          <a:ea typeface="Times New Roman" panose="02020603050405020304" pitchFamily="18" charset="0"/>
                          <a:cs typeface="Arial" panose="020B0604020202020204" pitchFamily="34" charset="0"/>
                        </a:rPr>
                        <a:t>Bolt Diameter</a:t>
                      </a:r>
                      <a:r>
                        <a:rPr lang="en-US" sz="900" b="1" baseline="30000" dirty="0">
                          <a:effectLst/>
                          <a:latin typeface="+mj-lt"/>
                          <a:ea typeface="Times New Roman" panose="02020603050405020304" pitchFamily="18" charset="0"/>
                          <a:cs typeface="Arial" panose="020B0604020202020204" pitchFamily="34" charset="0"/>
                        </a:rPr>
                        <a:t>1,b</a:t>
                      </a:r>
                      <a:endParaRPr lang="en-US" sz="900" dirty="0">
                        <a:effectLst/>
                        <a:latin typeface="+mj-l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900" b="1" dirty="0">
                          <a:effectLst/>
                          <a:latin typeface="+mj-lt"/>
                          <a:ea typeface="Times New Roman" panose="02020603050405020304" pitchFamily="18" charset="0"/>
                          <a:cs typeface="Arial" panose="020B0604020202020204" pitchFamily="34" charset="0"/>
                        </a:rPr>
                        <a:t>With up to ½” of Non-Structural Sheathing (Weather Resistant Barrier, Insulation, etc.)</a:t>
                      </a:r>
                      <a:endParaRPr lang="en-US" sz="900" dirty="0">
                        <a:effectLst/>
                        <a:latin typeface="+mj-lt"/>
                        <a:ea typeface="Times New Roman" panose="02020603050405020304" pitchFamily="18" charset="0"/>
                        <a:cs typeface="Times New Roman" panose="02020603050405020304" pitchFamily="18" charset="0"/>
                      </a:endParaRPr>
                    </a:p>
                  </a:txBody>
                  <a:tcPr marL="8890" marR="8890" marT="8890" marB="889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88862468"/>
                  </a:ext>
                </a:extLst>
              </a:tr>
              <a:tr h="331353">
                <a:tc vMerge="1">
                  <a:txBody>
                    <a:bodyPr/>
                    <a:lstStyle/>
                    <a:p>
                      <a:endParaRPr lang="en-US"/>
                    </a:p>
                  </a:txBody>
                  <a:tcPr/>
                </a:tc>
                <a:tc>
                  <a:txBody>
                    <a:bodyPr/>
                    <a:lstStyle/>
                    <a:p>
                      <a:pPr marL="0" marR="0" algn="ctr">
                        <a:spcBef>
                          <a:spcPts val="0"/>
                        </a:spcBef>
                        <a:spcAft>
                          <a:spcPts val="0"/>
                        </a:spcAft>
                      </a:pPr>
                      <a:r>
                        <a:rPr lang="en-US" sz="900" b="1">
                          <a:effectLst/>
                          <a:latin typeface="+mj-lt"/>
                          <a:ea typeface="Times New Roman" panose="02020603050405020304" pitchFamily="18" charset="0"/>
                          <a:cs typeface="Arial" panose="020B0604020202020204" pitchFamily="34" charset="0"/>
                        </a:rPr>
                        <a:t>3/8-inch bolt diam. </a:t>
                      </a:r>
                      <a:endParaRPr lang="en-US" sz="900">
                        <a:effectLst/>
                        <a:latin typeface="+mj-lt"/>
                        <a:ea typeface="Times New Roman" panose="02020603050405020304" pitchFamily="18" charset="0"/>
                        <a:cs typeface="Times New Roman" panose="02020603050405020304" pitchFamily="18" charset="0"/>
                      </a:endParaRPr>
                    </a:p>
                  </a:txBody>
                  <a:tcPr marL="8890" marR="8890" marT="8890" marB="8890" anchor="ctr"/>
                </a:tc>
                <a:tc>
                  <a:txBody>
                    <a:bodyPr/>
                    <a:lstStyle/>
                    <a:p>
                      <a:pPr marL="0" marR="0" algn="ctr">
                        <a:spcBef>
                          <a:spcPts val="0"/>
                        </a:spcBef>
                        <a:spcAft>
                          <a:spcPts val="0"/>
                        </a:spcAft>
                      </a:pPr>
                      <a:r>
                        <a:rPr lang="en-US" sz="900" b="1" dirty="0">
                          <a:effectLst/>
                          <a:latin typeface="+mj-lt"/>
                          <a:ea typeface="Times New Roman" panose="02020603050405020304" pitchFamily="18" charset="0"/>
                          <a:cs typeface="Arial" panose="020B0604020202020204" pitchFamily="34" charset="0"/>
                        </a:rPr>
                        <a:t>1/2-inch bolt diam. </a:t>
                      </a:r>
                      <a:endParaRPr lang="en-US" sz="900" dirty="0">
                        <a:effectLst/>
                        <a:latin typeface="+mj-lt"/>
                        <a:ea typeface="Times New Roman" panose="02020603050405020304" pitchFamily="18" charset="0"/>
                        <a:cs typeface="Times New Roman" panose="02020603050405020304" pitchFamily="18" charset="0"/>
                      </a:endParaRPr>
                    </a:p>
                  </a:txBody>
                  <a:tcPr marL="8890" marR="8890" marT="8890" marB="8890" anchor="ctr"/>
                </a:tc>
                <a:tc>
                  <a:txBody>
                    <a:bodyPr/>
                    <a:lstStyle/>
                    <a:p>
                      <a:pPr marL="0" marR="0" algn="ctr">
                        <a:spcBef>
                          <a:spcPts val="0"/>
                        </a:spcBef>
                        <a:spcAft>
                          <a:spcPts val="0"/>
                        </a:spcAft>
                      </a:pPr>
                      <a:r>
                        <a:rPr lang="en-US" sz="900" b="1">
                          <a:effectLst/>
                          <a:latin typeface="+mj-lt"/>
                          <a:ea typeface="Times New Roman" panose="02020603050405020304" pitchFamily="18" charset="0"/>
                          <a:cs typeface="Arial" panose="020B0604020202020204" pitchFamily="34" charset="0"/>
                        </a:rPr>
                        <a:t>5/8-inch bolt diam. </a:t>
                      </a:r>
                      <a:endParaRPr lang="en-US" sz="900">
                        <a:effectLst/>
                        <a:latin typeface="+mj-lt"/>
                        <a:ea typeface="Times New Roman" panose="02020603050405020304" pitchFamily="18" charset="0"/>
                        <a:cs typeface="Times New Roman" panose="02020603050405020304" pitchFamily="18" charset="0"/>
                      </a:endParaRPr>
                    </a:p>
                  </a:txBody>
                  <a:tcPr marL="8890" marR="8890" marT="8890" marB="8890" anchor="ctr"/>
                </a:tc>
                <a:tc>
                  <a:txBody>
                    <a:bodyPr/>
                    <a:lstStyle/>
                    <a:p>
                      <a:pPr marL="0" marR="0" algn="ctr">
                        <a:spcBef>
                          <a:spcPts val="0"/>
                        </a:spcBef>
                        <a:spcAft>
                          <a:spcPts val="0"/>
                        </a:spcAft>
                      </a:pPr>
                      <a:r>
                        <a:rPr lang="en-US" sz="900" b="1">
                          <a:effectLst/>
                          <a:latin typeface="+mj-lt"/>
                          <a:ea typeface="Times New Roman" panose="02020603050405020304" pitchFamily="18" charset="0"/>
                          <a:cs typeface="Arial" panose="020B0604020202020204" pitchFamily="34" charset="0"/>
                        </a:rPr>
                        <a:t>3/4-inch bolt diam. </a:t>
                      </a:r>
                      <a:r>
                        <a:rPr lang="en-US" sz="900" b="1" baseline="30000">
                          <a:effectLst/>
                          <a:latin typeface="+mj-lt"/>
                          <a:ea typeface="Times New Roman" panose="02020603050405020304" pitchFamily="18" charset="0"/>
                          <a:cs typeface="Arial" panose="020B0604020202020204" pitchFamily="34" charset="0"/>
                        </a:rPr>
                        <a:t>2</a:t>
                      </a:r>
                      <a:endParaRPr lang="en-US" sz="900">
                        <a:effectLst/>
                        <a:latin typeface="+mj-lt"/>
                        <a:ea typeface="Times New Roman" panose="02020603050405020304" pitchFamily="18" charset="0"/>
                        <a:cs typeface="Times New Roman" panose="02020603050405020304" pitchFamily="18" charset="0"/>
                      </a:endParaRPr>
                    </a:p>
                  </a:txBody>
                  <a:tcPr marL="8890" marR="8890" marT="8890" marB="8890" anchor="ctr"/>
                </a:tc>
                <a:extLst>
                  <a:ext uri="{0D108BD9-81ED-4DB2-BD59-A6C34878D82A}">
                    <a16:rowId xmlns:a16="http://schemas.microsoft.com/office/drawing/2014/main" val="3905626892"/>
                  </a:ext>
                </a:extLst>
              </a:tr>
              <a:tr h="331353">
                <a:tc>
                  <a:txBody>
                    <a:bodyPr/>
                    <a:lstStyle/>
                    <a:p>
                      <a:pPr marL="0" marR="0" algn="ctr">
                        <a:spcBef>
                          <a:spcPts val="0"/>
                        </a:spcBef>
                        <a:spcAft>
                          <a:spcPts val="0"/>
                        </a:spcAft>
                      </a:pPr>
                      <a:r>
                        <a:rPr lang="en-US" sz="900" b="1">
                          <a:effectLst/>
                          <a:latin typeface="+mj-lt"/>
                          <a:ea typeface="Times New Roman" panose="02020603050405020304" pitchFamily="18" charset="0"/>
                          <a:cs typeface="Arial" panose="020B0604020202020204" pitchFamily="34" charset="0"/>
                        </a:rPr>
                        <a:t>24 inches o.c.</a:t>
                      </a:r>
                      <a:r>
                        <a:rPr lang="en-US" sz="900" b="1" baseline="30000">
                          <a:effectLst/>
                          <a:latin typeface="+mj-lt"/>
                          <a:ea typeface="Times New Roman" panose="02020603050405020304" pitchFamily="18" charset="0"/>
                          <a:cs typeface="Arial" panose="020B0604020202020204" pitchFamily="34" charset="0"/>
                        </a:rPr>
                        <a:t>c</a:t>
                      </a:r>
                      <a:endParaRPr lang="en-US" sz="900">
                        <a:effectLst/>
                        <a:latin typeface="+mj-lt"/>
                        <a:ea typeface="Times New Roman" panose="02020603050405020304" pitchFamily="18" charset="0"/>
                        <a:cs typeface="Times New Roman" panose="02020603050405020304" pitchFamily="18" charset="0"/>
                      </a:endParaRPr>
                    </a:p>
                  </a:txBody>
                  <a:tcPr marL="8890" marR="8890" marT="8890" marB="8890" anchor="ctr"/>
                </a:tc>
                <a:tc>
                  <a:txBody>
                    <a:bodyPr/>
                    <a:lstStyle/>
                    <a:p>
                      <a:pPr marL="0" marR="0" algn="ctr">
                        <a:spcBef>
                          <a:spcPts val="0"/>
                        </a:spcBef>
                        <a:spcAft>
                          <a:spcPts val="0"/>
                        </a:spcAft>
                      </a:pPr>
                      <a:r>
                        <a:rPr lang="en-US" sz="900" dirty="0">
                          <a:effectLst/>
                          <a:latin typeface="+mj-lt"/>
                          <a:ea typeface="Times New Roman" panose="02020603050405020304" pitchFamily="18" charset="0"/>
                          <a:cs typeface="Arial" panose="020B0604020202020204" pitchFamily="34" charset="0"/>
                        </a:rPr>
                        <a:t>Max. 3’-1”</a:t>
                      </a:r>
                      <a:endParaRPr lang="en-US" sz="900" dirty="0">
                        <a:effectLst/>
                        <a:latin typeface="+mj-l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900" dirty="0">
                          <a:effectLst/>
                          <a:latin typeface="+mj-lt"/>
                          <a:ea typeface="Times New Roman" panose="02020603050405020304" pitchFamily="18" charset="0"/>
                          <a:cs typeface="Arial" panose="020B0604020202020204" pitchFamily="34" charset="0"/>
                        </a:rPr>
                        <a:t>brick height</a:t>
                      </a:r>
                      <a:endParaRPr lang="en-US" sz="900" dirty="0">
                        <a:effectLst/>
                        <a:latin typeface="+mj-lt"/>
                        <a:ea typeface="Times New Roman" panose="02020603050405020304" pitchFamily="18" charset="0"/>
                        <a:cs typeface="Times New Roman" panose="02020603050405020304" pitchFamily="18" charset="0"/>
                      </a:endParaRPr>
                    </a:p>
                  </a:txBody>
                  <a:tcPr marL="8890" marR="8890" marT="8890" marB="8890"/>
                </a:tc>
                <a:tc>
                  <a:txBody>
                    <a:bodyPr/>
                    <a:lstStyle/>
                    <a:p>
                      <a:pPr marL="0" marR="0" algn="ctr">
                        <a:spcBef>
                          <a:spcPts val="0"/>
                        </a:spcBef>
                        <a:spcAft>
                          <a:spcPts val="0"/>
                        </a:spcAft>
                      </a:pPr>
                      <a:r>
                        <a:rPr lang="en-US" sz="900">
                          <a:effectLst/>
                          <a:latin typeface="+mj-lt"/>
                          <a:ea typeface="Times New Roman" panose="02020603050405020304" pitchFamily="18" charset="0"/>
                          <a:cs typeface="Arial" panose="020B0604020202020204" pitchFamily="34" charset="0"/>
                        </a:rPr>
                        <a:t>Max. 4’-4”</a:t>
                      </a:r>
                      <a:endParaRPr lang="en-US" sz="900">
                        <a:effectLst/>
                        <a:latin typeface="+mj-l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900">
                          <a:effectLst/>
                          <a:latin typeface="+mj-lt"/>
                          <a:ea typeface="Times New Roman" panose="02020603050405020304" pitchFamily="18" charset="0"/>
                          <a:cs typeface="Arial" panose="020B0604020202020204" pitchFamily="34" charset="0"/>
                        </a:rPr>
                        <a:t>brick height</a:t>
                      </a:r>
                      <a:endParaRPr lang="en-US" sz="900">
                        <a:effectLst/>
                        <a:latin typeface="+mj-lt"/>
                        <a:ea typeface="Times New Roman" panose="02020603050405020304" pitchFamily="18" charset="0"/>
                        <a:cs typeface="Times New Roman" panose="02020603050405020304" pitchFamily="18" charset="0"/>
                      </a:endParaRPr>
                    </a:p>
                  </a:txBody>
                  <a:tcPr marL="8890" marR="8890" marT="8890" marB="8890"/>
                </a:tc>
                <a:tc>
                  <a:txBody>
                    <a:bodyPr/>
                    <a:lstStyle/>
                    <a:p>
                      <a:pPr marL="0" marR="0" algn="ctr">
                        <a:spcBef>
                          <a:spcPts val="0"/>
                        </a:spcBef>
                        <a:spcAft>
                          <a:spcPts val="0"/>
                        </a:spcAft>
                      </a:pPr>
                      <a:r>
                        <a:rPr lang="en-US" sz="900">
                          <a:effectLst/>
                          <a:latin typeface="+mj-lt"/>
                          <a:ea typeface="Times New Roman" panose="02020603050405020304" pitchFamily="18" charset="0"/>
                          <a:cs typeface="Arial" panose="020B0604020202020204" pitchFamily="34" charset="0"/>
                        </a:rPr>
                        <a:t>Max. 5’-6”</a:t>
                      </a:r>
                      <a:endParaRPr lang="en-US" sz="900">
                        <a:effectLst/>
                        <a:latin typeface="+mj-l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900">
                          <a:effectLst/>
                          <a:latin typeface="+mj-lt"/>
                          <a:ea typeface="Times New Roman" panose="02020603050405020304" pitchFamily="18" charset="0"/>
                          <a:cs typeface="Arial" panose="020B0604020202020204" pitchFamily="34" charset="0"/>
                        </a:rPr>
                        <a:t>brick height</a:t>
                      </a:r>
                      <a:endParaRPr lang="en-US" sz="900">
                        <a:effectLst/>
                        <a:latin typeface="+mj-lt"/>
                        <a:ea typeface="Times New Roman" panose="02020603050405020304" pitchFamily="18" charset="0"/>
                        <a:cs typeface="Times New Roman" panose="02020603050405020304" pitchFamily="18" charset="0"/>
                      </a:endParaRPr>
                    </a:p>
                  </a:txBody>
                  <a:tcPr marL="8890" marR="8890" marT="8890" marB="8890"/>
                </a:tc>
                <a:tc>
                  <a:txBody>
                    <a:bodyPr/>
                    <a:lstStyle/>
                    <a:p>
                      <a:pPr marL="0" marR="0" algn="ctr">
                        <a:spcBef>
                          <a:spcPts val="0"/>
                        </a:spcBef>
                        <a:spcAft>
                          <a:spcPts val="0"/>
                        </a:spcAft>
                      </a:pPr>
                      <a:r>
                        <a:rPr lang="en-US" sz="900">
                          <a:effectLst/>
                          <a:latin typeface="+mj-lt"/>
                          <a:ea typeface="Times New Roman" panose="02020603050405020304" pitchFamily="18" charset="0"/>
                          <a:cs typeface="Arial" panose="020B0604020202020204" pitchFamily="34" charset="0"/>
                        </a:rPr>
                        <a:t>Max. 6’-8”</a:t>
                      </a:r>
                      <a:endParaRPr lang="en-US" sz="900">
                        <a:effectLst/>
                        <a:latin typeface="+mj-l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900">
                          <a:effectLst/>
                          <a:latin typeface="+mj-lt"/>
                          <a:ea typeface="Times New Roman" panose="02020603050405020304" pitchFamily="18" charset="0"/>
                          <a:cs typeface="Arial" panose="020B0604020202020204" pitchFamily="34" charset="0"/>
                        </a:rPr>
                        <a:t>brick height</a:t>
                      </a:r>
                      <a:endParaRPr lang="en-US" sz="900">
                        <a:effectLst/>
                        <a:latin typeface="+mj-lt"/>
                        <a:ea typeface="Times New Roman" panose="02020603050405020304" pitchFamily="18" charset="0"/>
                        <a:cs typeface="Times New Roman" panose="02020603050405020304" pitchFamily="18" charset="0"/>
                      </a:endParaRPr>
                    </a:p>
                  </a:txBody>
                  <a:tcPr marL="8890" marR="8890" marT="8890" marB="8890"/>
                </a:tc>
                <a:extLst>
                  <a:ext uri="{0D108BD9-81ED-4DB2-BD59-A6C34878D82A}">
                    <a16:rowId xmlns:a16="http://schemas.microsoft.com/office/drawing/2014/main" val="3336079273"/>
                  </a:ext>
                </a:extLst>
              </a:tr>
              <a:tr h="331353">
                <a:tc>
                  <a:txBody>
                    <a:bodyPr/>
                    <a:lstStyle/>
                    <a:p>
                      <a:pPr marL="0" marR="0" algn="ctr">
                        <a:spcBef>
                          <a:spcPts val="0"/>
                        </a:spcBef>
                        <a:spcAft>
                          <a:spcPts val="0"/>
                        </a:spcAft>
                      </a:pPr>
                      <a:r>
                        <a:rPr lang="en-US" sz="900" b="1">
                          <a:effectLst/>
                          <a:latin typeface="+mj-lt"/>
                          <a:ea typeface="Times New Roman" panose="02020603050405020304" pitchFamily="18" charset="0"/>
                          <a:cs typeface="Arial" panose="020B0604020202020204" pitchFamily="34" charset="0"/>
                        </a:rPr>
                        <a:t>16 inches o.c.</a:t>
                      </a:r>
                      <a:r>
                        <a:rPr lang="en-US" sz="900" b="1" baseline="30000">
                          <a:effectLst/>
                          <a:latin typeface="+mj-lt"/>
                          <a:ea typeface="Times New Roman" panose="02020603050405020304" pitchFamily="18" charset="0"/>
                          <a:cs typeface="Arial" panose="020B0604020202020204" pitchFamily="34" charset="0"/>
                        </a:rPr>
                        <a:t>c</a:t>
                      </a:r>
                      <a:endParaRPr lang="en-US" sz="900">
                        <a:effectLst/>
                        <a:latin typeface="+mj-lt"/>
                        <a:ea typeface="Times New Roman" panose="02020603050405020304" pitchFamily="18" charset="0"/>
                        <a:cs typeface="Times New Roman" panose="02020603050405020304" pitchFamily="18" charset="0"/>
                      </a:endParaRPr>
                    </a:p>
                  </a:txBody>
                  <a:tcPr marL="8890" marR="8890" marT="8890" marB="8890" anchor="ctr"/>
                </a:tc>
                <a:tc>
                  <a:txBody>
                    <a:bodyPr/>
                    <a:lstStyle/>
                    <a:p>
                      <a:pPr marL="0" marR="0" algn="ctr">
                        <a:spcBef>
                          <a:spcPts val="0"/>
                        </a:spcBef>
                        <a:spcAft>
                          <a:spcPts val="0"/>
                        </a:spcAft>
                      </a:pPr>
                      <a:r>
                        <a:rPr lang="en-US" sz="900" dirty="0">
                          <a:effectLst/>
                          <a:latin typeface="+mj-lt"/>
                          <a:ea typeface="Times New Roman" panose="02020603050405020304" pitchFamily="18" charset="0"/>
                          <a:cs typeface="Arial" panose="020B0604020202020204" pitchFamily="34" charset="0"/>
                        </a:rPr>
                        <a:t>Max. 4’-9”</a:t>
                      </a:r>
                      <a:endParaRPr lang="en-US" sz="900" dirty="0">
                        <a:effectLst/>
                        <a:latin typeface="+mj-l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900" dirty="0">
                          <a:effectLst/>
                          <a:latin typeface="+mj-lt"/>
                          <a:ea typeface="Times New Roman" panose="02020603050405020304" pitchFamily="18" charset="0"/>
                          <a:cs typeface="Arial" panose="020B0604020202020204" pitchFamily="34" charset="0"/>
                        </a:rPr>
                        <a:t>brick height</a:t>
                      </a:r>
                      <a:endParaRPr lang="en-US" sz="900" dirty="0">
                        <a:effectLst/>
                        <a:latin typeface="+mj-lt"/>
                        <a:ea typeface="Times New Roman" panose="02020603050405020304" pitchFamily="18" charset="0"/>
                        <a:cs typeface="Times New Roman" panose="02020603050405020304" pitchFamily="18" charset="0"/>
                      </a:endParaRPr>
                    </a:p>
                  </a:txBody>
                  <a:tcPr marL="8890" marR="8890" marT="8890" marB="8890"/>
                </a:tc>
                <a:tc>
                  <a:txBody>
                    <a:bodyPr/>
                    <a:lstStyle/>
                    <a:p>
                      <a:pPr marL="0" marR="0" algn="ctr">
                        <a:spcBef>
                          <a:spcPts val="0"/>
                        </a:spcBef>
                        <a:spcAft>
                          <a:spcPts val="0"/>
                        </a:spcAft>
                      </a:pPr>
                      <a:r>
                        <a:rPr lang="en-US" sz="900" dirty="0">
                          <a:effectLst/>
                          <a:latin typeface="+mj-lt"/>
                          <a:ea typeface="Times New Roman" panose="02020603050405020304" pitchFamily="18" charset="0"/>
                          <a:cs typeface="Arial" panose="020B0604020202020204" pitchFamily="34" charset="0"/>
                        </a:rPr>
                        <a:t>Max. 6’-8”</a:t>
                      </a:r>
                      <a:endParaRPr lang="en-US" sz="900" dirty="0">
                        <a:effectLst/>
                        <a:latin typeface="+mj-l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900" dirty="0">
                          <a:effectLst/>
                          <a:latin typeface="+mj-lt"/>
                          <a:ea typeface="Times New Roman" panose="02020603050405020304" pitchFamily="18" charset="0"/>
                          <a:cs typeface="Arial" panose="020B0604020202020204" pitchFamily="34" charset="0"/>
                        </a:rPr>
                        <a:t>brick height</a:t>
                      </a:r>
                      <a:endParaRPr lang="en-US" sz="900" dirty="0">
                        <a:effectLst/>
                        <a:latin typeface="+mj-lt"/>
                        <a:ea typeface="Times New Roman" panose="02020603050405020304" pitchFamily="18" charset="0"/>
                        <a:cs typeface="Times New Roman" panose="02020603050405020304" pitchFamily="18" charset="0"/>
                      </a:endParaRPr>
                    </a:p>
                  </a:txBody>
                  <a:tcPr marL="8890" marR="8890" marT="8890" marB="8890"/>
                </a:tc>
                <a:tc>
                  <a:txBody>
                    <a:bodyPr/>
                    <a:lstStyle/>
                    <a:p>
                      <a:pPr marL="0" marR="0" algn="ctr">
                        <a:spcBef>
                          <a:spcPts val="0"/>
                        </a:spcBef>
                        <a:spcAft>
                          <a:spcPts val="0"/>
                        </a:spcAft>
                      </a:pPr>
                      <a:r>
                        <a:rPr lang="en-US" sz="900">
                          <a:effectLst/>
                          <a:latin typeface="+mj-lt"/>
                          <a:ea typeface="Times New Roman" panose="02020603050405020304" pitchFamily="18" charset="0"/>
                          <a:cs typeface="Arial" panose="020B0604020202020204" pitchFamily="34" charset="0"/>
                        </a:rPr>
                        <a:t>Max. 8’-5”</a:t>
                      </a:r>
                      <a:endParaRPr lang="en-US" sz="900">
                        <a:effectLst/>
                        <a:latin typeface="+mj-l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900">
                          <a:effectLst/>
                          <a:latin typeface="+mj-lt"/>
                          <a:ea typeface="Times New Roman" panose="02020603050405020304" pitchFamily="18" charset="0"/>
                          <a:cs typeface="Arial" panose="020B0604020202020204" pitchFamily="34" charset="0"/>
                        </a:rPr>
                        <a:t>brick height</a:t>
                      </a:r>
                      <a:endParaRPr lang="en-US" sz="900">
                        <a:effectLst/>
                        <a:latin typeface="+mj-lt"/>
                        <a:ea typeface="Times New Roman" panose="02020603050405020304" pitchFamily="18" charset="0"/>
                        <a:cs typeface="Times New Roman" panose="02020603050405020304" pitchFamily="18" charset="0"/>
                      </a:endParaRPr>
                    </a:p>
                  </a:txBody>
                  <a:tcPr marL="8890" marR="8890" marT="8890" marB="8890"/>
                </a:tc>
                <a:tc>
                  <a:txBody>
                    <a:bodyPr/>
                    <a:lstStyle/>
                    <a:p>
                      <a:pPr marL="0" marR="0" algn="ctr">
                        <a:spcBef>
                          <a:spcPts val="0"/>
                        </a:spcBef>
                        <a:spcAft>
                          <a:spcPts val="0"/>
                        </a:spcAft>
                      </a:pPr>
                      <a:r>
                        <a:rPr lang="en-US" sz="900">
                          <a:effectLst/>
                          <a:latin typeface="+mj-lt"/>
                          <a:ea typeface="Times New Roman" panose="02020603050405020304" pitchFamily="18" charset="0"/>
                          <a:cs typeface="Arial" panose="020B0604020202020204" pitchFamily="34" charset="0"/>
                        </a:rPr>
                        <a:t>Max. 10’-3”</a:t>
                      </a:r>
                      <a:endParaRPr lang="en-US" sz="900">
                        <a:effectLst/>
                        <a:latin typeface="+mj-l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900">
                          <a:effectLst/>
                          <a:latin typeface="+mj-lt"/>
                          <a:ea typeface="Times New Roman" panose="02020603050405020304" pitchFamily="18" charset="0"/>
                          <a:cs typeface="Arial" panose="020B0604020202020204" pitchFamily="34" charset="0"/>
                        </a:rPr>
                        <a:t>brick height</a:t>
                      </a:r>
                      <a:endParaRPr lang="en-US" sz="900">
                        <a:effectLst/>
                        <a:latin typeface="+mj-lt"/>
                        <a:ea typeface="Times New Roman" panose="02020603050405020304" pitchFamily="18" charset="0"/>
                        <a:cs typeface="Times New Roman" panose="02020603050405020304" pitchFamily="18" charset="0"/>
                      </a:endParaRPr>
                    </a:p>
                  </a:txBody>
                  <a:tcPr marL="8890" marR="8890" marT="8890" marB="8890"/>
                </a:tc>
                <a:extLst>
                  <a:ext uri="{0D108BD9-81ED-4DB2-BD59-A6C34878D82A}">
                    <a16:rowId xmlns:a16="http://schemas.microsoft.com/office/drawing/2014/main" val="1450038338"/>
                  </a:ext>
                </a:extLst>
              </a:tr>
              <a:tr h="331353">
                <a:tc>
                  <a:txBody>
                    <a:bodyPr/>
                    <a:lstStyle/>
                    <a:p>
                      <a:pPr marL="0" marR="0" algn="ctr">
                        <a:spcBef>
                          <a:spcPts val="0"/>
                        </a:spcBef>
                        <a:spcAft>
                          <a:spcPts val="0"/>
                        </a:spcAft>
                      </a:pPr>
                      <a:r>
                        <a:rPr lang="en-US" sz="900" b="1">
                          <a:effectLst/>
                          <a:latin typeface="+mj-lt"/>
                          <a:ea typeface="Times New Roman" panose="02020603050405020304" pitchFamily="18" charset="0"/>
                          <a:cs typeface="Arial" panose="020B0604020202020204" pitchFamily="34" charset="0"/>
                        </a:rPr>
                        <a:t>12 inches o.c.</a:t>
                      </a:r>
                      <a:r>
                        <a:rPr lang="en-US" sz="900" b="1" baseline="30000">
                          <a:effectLst/>
                          <a:latin typeface="+mj-lt"/>
                          <a:ea typeface="Times New Roman" panose="02020603050405020304" pitchFamily="18" charset="0"/>
                          <a:cs typeface="Arial" panose="020B0604020202020204" pitchFamily="34" charset="0"/>
                        </a:rPr>
                        <a:t>c</a:t>
                      </a:r>
                      <a:endParaRPr lang="en-US" sz="900">
                        <a:effectLst/>
                        <a:latin typeface="+mj-lt"/>
                        <a:ea typeface="Times New Roman" panose="02020603050405020304" pitchFamily="18" charset="0"/>
                        <a:cs typeface="Times New Roman" panose="02020603050405020304" pitchFamily="18" charset="0"/>
                      </a:endParaRPr>
                    </a:p>
                  </a:txBody>
                  <a:tcPr marL="8890" marR="8890" marT="8890" marB="8890" anchor="ctr"/>
                </a:tc>
                <a:tc>
                  <a:txBody>
                    <a:bodyPr/>
                    <a:lstStyle/>
                    <a:p>
                      <a:pPr marL="0" marR="0" algn="ctr">
                        <a:spcBef>
                          <a:spcPts val="0"/>
                        </a:spcBef>
                        <a:spcAft>
                          <a:spcPts val="0"/>
                        </a:spcAft>
                      </a:pPr>
                      <a:r>
                        <a:rPr lang="en-US" sz="900">
                          <a:effectLst/>
                          <a:latin typeface="+mj-lt"/>
                          <a:ea typeface="Times New Roman" panose="02020603050405020304" pitchFamily="18" charset="0"/>
                          <a:cs typeface="Arial" panose="020B0604020202020204" pitchFamily="34" charset="0"/>
                        </a:rPr>
                        <a:t>Max. 6’-6”</a:t>
                      </a:r>
                      <a:endParaRPr lang="en-US" sz="900">
                        <a:effectLst/>
                        <a:latin typeface="+mj-l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900">
                          <a:effectLst/>
                          <a:latin typeface="+mj-lt"/>
                          <a:ea typeface="Times New Roman" panose="02020603050405020304" pitchFamily="18" charset="0"/>
                          <a:cs typeface="Arial" panose="020B0604020202020204" pitchFamily="34" charset="0"/>
                        </a:rPr>
                        <a:t>brick height</a:t>
                      </a:r>
                      <a:endParaRPr lang="en-US" sz="900">
                        <a:effectLst/>
                        <a:latin typeface="+mj-lt"/>
                        <a:ea typeface="Times New Roman" panose="02020603050405020304" pitchFamily="18" charset="0"/>
                        <a:cs typeface="Times New Roman" panose="02020603050405020304" pitchFamily="18" charset="0"/>
                      </a:endParaRPr>
                    </a:p>
                  </a:txBody>
                  <a:tcPr marL="8890" marR="8890" marT="8890" marB="8890"/>
                </a:tc>
                <a:tc>
                  <a:txBody>
                    <a:bodyPr/>
                    <a:lstStyle/>
                    <a:p>
                      <a:pPr marL="0" marR="0" algn="ctr">
                        <a:spcBef>
                          <a:spcPts val="0"/>
                        </a:spcBef>
                        <a:spcAft>
                          <a:spcPts val="0"/>
                        </a:spcAft>
                      </a:pPr>
                      <a:r>
                        <a:rPr lang="en-US" sz="900" dirty="0">
                          <a:effectLst/>
                          <a:latin typeface="+mj-lt"/>
                          <a:ea typeface="Times New Roman" panose="02020603050405020304" pitchFamily="18" charset="0"/>
                          <a:cs typeface="Arial" panose="020B0604020202020204" pitchFamily="34" charset="0"/>
                        </a:rPr>
                        <a:t>Max. 9’-0”</a:t>
                      </a:r>
                      <a:endParaRPr lang="en-US" sz="900" dirty="0">
                        <a:effectLst/>
                        <a:latin typeface="+mj-l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900" dirty="0">
                          <a:effectLst/>
                          <a:latin typeface="+mj-lt"/>
                          <a:ea typeface="Times New Roman" panose="02020603050405020304" pitchFamily="18" charset="0"/>
                          <a:cs typeface="Arial" panose="020B0604020202020204" pitchFamily="34" charset="0"/>
                        </a:rPr>
                        <a:t>brick height</a:t>
                      </a:r>
                      <a:endParaRPr lang="en-US" sz="900" dirty="0">
                        <a:effectLst/>
                        <a:latin typeface="+mj-lt"/>
                        <a:ea typeface="Times New Roman" panose="02020603050405020304" pitchFamily="18" charset="0"/>
                        <a:cs typeface="Times New Roman" panose="02020603050405020304" pitchFamily="18" charset="0"/>
                      </a:endParaRPr>
                    </a:p>
                  </a:txBody>
                  <a:tcPr marL="8890" marR="8890" marT="8890" marB="8890"/>
                </a:tc>
                <a:tc>
                  <a:txBody>
                    <a:bodyPr/>
                    <a:lstStyle/>
                    <a:p>
                      <a:pPr marL="0" marR="0" algn="ctr">
                        <a:spcBef>
                          <a:spcPts val="0"/>
                        </a:spcBef>
                        <a:spcAft>
                          <a:spcPts val="0"/>
                        </a:spcAft>
                      </a:pPr>
                      <a:r>
                        <a:rPr lang="en-US" sz="900">
                          <a:effectLst/>
                          <a:latin typeface="+mj-lt"/>
                          <a:ea typeface="Times New Roman" panose="02020603050405020304" pitchFamily="18" charset="0"/>
                          <a:cs typeface="Arial" panose="020B0604020202020204" pitchFamily="34" charset="0"/>
                        </a:rPr>
                        <a:t>Max. 11’-5”</a:t>
                      </a:r>
                      <a:endParaRPr lang="en-US" sz="900">
                        <a:effectLst/>
                        <a:latin typeface="+mj-l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900">
                          <a:effectLst/>
                          <a:latin typeface="+mj-lt"/>
                          <a:ea typeface="Times New Roman" panose="02020603050405020304" pitchFamily="18" charset="0"/>
                          <a:cs typeface="Arial" panose="020B0604020202020204" pitchFamily="34" charset="0"/>
                        </a:rPr>
                        <a:t>brick height</a:t>
                      </a:r>
                      <a:endParaRPr lang="en-US" sz="900">
                        <a:effectLst/>
                        <a:latin typeface="+mj-lt"/>
                        <a:ea typeface="Times New Roman" panose="02020603050405020304" pitchFamily="18" charset="0"/>
                        <a:cs typeface="Times New Roman" panose="02020603050405020304" pitchFamily="18" charset="0"/>
                      </a:endParaRPr>
                    </a:p>
                  </a:txBody>
                  <a:tcPr marL="8890" marR="8890" marT="8890" marB="8890"/>
                </a:tc>
                <a:tc>
                  <a:txBody>
                    <a:bodyPr/>
                    <a:lstStyle/>
                    <a:p>
                      <a:pPr marL="0" marR="0" algn="ctr">
                        <a:spcBef>
                          <a:spcPts val="0"/>
                        </a:spcBef>
                        <a:spcAft>
                          <a:spcPts val="0"/>
                        </a:spcAft>
                      </a:pPr>
                      <a:r>
                        <a:rPr lang="en-US" sz="900">
                          <a:effectLst/>
                          <a:latin typeface="+mj-lt"/>
                          <a:ea typeface="Times New Roman" panose="02020603050405020304" pitchFamily="18" charset="0"/>
                          <a:cs typeface="Arial" panose="020B0604020202020204" pitchFamily="34" charset="0"/>
                        </a:rPr>
                        <a:t>Max. 13’-9” </a:t>
                      </a:r>
                      <a:r>
                        <a:rPr lang="en-US" sz="900" b="1" baseline="30000">
                          <a:effectLst/>
                          <a:latin typeface="+mj-lt"/>
                          <a:ea typeface="Times New Roman" panose="02020603050405020304" pitchFamily="18" charset="0"/>
                          <a:cs typeface="Arial" panose="020B0604020202020204" pitchFamily="34" charset="0"/>
                        </a:rPr>
                        <a:t>a</a:t>
                      </a:r>
                      <a:endParaRPr lang="en-US" sz="900">
                        <a:effectLst/>
                        <a:latin typeface="+mj-l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900">
                          <a:effectLst/>
                          <a:latin typeface="+mj-lt"/>
                          <a:ea typeface="Times New Roman" panose="02020603050405020304" pitchFamily="18" charset="0"/>
                          <a:cs typeface="Arial" panose="020B0604020202020204" pitchFamily="34" charset="0"/>
                        </a:rPr>
                        <a:t>brick height</a:t>
                      </a:r>
                      <a:endParaRPr lang="en-US" sz="900">
                        <a:effectLst/>
                        <a:latin typeface="+mj-lt"/>
                        <a:ea typeface="Times New Roman" panose="02020603050405020304" pitchFamily="18" charset="0"/>
                        <a:cs typeface="Times New Roman" panose="02020603050405020304" pitchFamily="18" charset="0"/>
                      </a:endParaRPr>
                    </a:p>
                  </a:txBody>
                  <a:tcPr marL="8890" marR="8890" marT="8890" marB="8890"/>
                </a:tc>
                <a:extLst>
                  <a:ext uri="{0D108BD9-81ED-4DB2-BD59-A6C34878D82A}">
                    <a16:rowId xmlns:a16="http://schemas.microsoft.com/office/drawing/2014/main" val="3903919325"/>
                  </a:ext>
                </a:extLst>
              </a:tr>
              <a:tr h="887389">
                <a:tc gridSpan="5">
                  <a:txBody>
                    <a:bodyPr/>
                    <a:lstStyle/>
                    <a:p>
                      <a:pPr marL="0" marR="0">
                        <a:spcBef>
                          <a:spcPts val="0"/>
                        </a:spcBef>
                        <a:spcAft>
                          <a:spcPts val="0"/>
                        </a:spcAft>
                      </a:pPr>
                      <a:r>
                        <a:rPr lang="en-US" sz="700" b="1" baseline="30000" dirty="0">
                          <a:effectLst/>
                          <a:latin typeface="+mj-lt"/>
                          <a:ea typeface="Times New Roman" panose="02020603050405020304" pitchFamily="18" charset="0"/>
                          <a:cs typeface="Arial" panose="020B0604020202020204" pitchFamily="34" charset="0"/>
                        </a:rPr>
                        <a:t>1</a:t>
                      </a:r>
                      <a:r>
                        <a:rPr lang="en-US" sz="700" dirty="0">
                          <a:effectLst/>
                          <a:latin typeface="+mj-lt"/>
                          <a:ea typeface="Times New Roman" panose="02020603050405020304" pitchFamily="18" charset="0"/>
                          <a:cs typeface="Arial" panose="020B0604020202020204" pitchFamily="34" charset="0"/>
                        </a:rPr>
                        <a:t> Bolt shear capacity is calculated based on 2015 NDS for Wood Construction for lumber with Specific Gravity G=0.42 (Spruce-Pine-Fir) with moisture content less than 19% and the following adjustment factors: C</a:t>
                      </a:r>
                      <a:r>
                        <a:rPr lang="en-US" sz="700" baseline="-25000" dirty="0">
                          <a:effectLst/>
                          <a:latin typeface="+mj-lt"/>
                          <a:ea typeface="Times New Roman" panose="02020603050405020304" pitchFamily="18" charset="0"/>
                          <a:cs typeface="Arial" panose="020B0604020202020204" pitchFamily="34" charset="0"/>
                        </a:rPr>
                        <a:t>D</a:t>
                      </a:r>
                      <a:r>
                        <a:rPr lang="en-US" sz="700" dirty="0">
                          <a:effectLst/>
                          <a:latin typeface="+mj-lt"/>
                          <a:ea typeface="Times New Roman" panose="02020603050405020304" pitchFamily="18" charset="0"/>
                          <a:cs typeface="Arial" panose="020B0604020202020204" pitchFamily="34" charset="0"/>
                        </a:rPr>
                        <a:t>=0.9, C</a:t>
                      </a:r>
                      <a:r>
                        <a:rPr lang="en-US" sz="700" baseline="-25000" dirty="0">
                          <a:effectLst/>
                          <a:latin typeface="+mj-lt"/>
                          <a:ea typeface="Times New Roman" panose="02020603050405020304" pitchFamily="18" charset="0"/>
                          <a:cs typeface="Arial" panose="020B0604020202020204" pitchFamily="34" charset="0"/>
                        </a:rPr>
                        <a:t>t</a:t>
                      </a:r>
                      <a:r>
                        <a:rPr lang="en-US" sz="700" dirty="0">
                          <a:effectLst/>
                          <a:latin typeface="+mj-lt"/>
                          <a:ea typeface="Times New Roman" panose="02020603050405020304" pitchFamily="18" charset="0"/>
                          <a:cs typeface="Arial" panose="020B0604020202020204" pitchFamily="34" charset="0"/>
                        </a:rPr>
                        <a:t> and C</a:t>
                      </a:r>
                      <a:r>
                        <a:rPr lang="en-US" sz="700" baseline="-25000" dirty="0">
                          <a:effectLst/>
                          <a:latin typeface="+mj-lt"/>
                          <a:ea typeface="Times New Roman" panose="02020603050405020304" pitchFamily="18" charset="0"/>
                          <a:cs typeface="Arial" panose="020B0604020202020204" pitchFamily="34" charset="0"/>
                        </a:rPr>
                        <a:t>M</a:t>
                      </a:r>
                      <a:r>
                        <a:rPr lang="en-US" sz="700" dirty="0">
                          <a:effectLst/>
                          <a:latin typeface="+mj-lt"/>
                          <a:ea typeface="Times New Roman" panose="02020603050405020304" pitchFamily="18" charset="0"/>
                          <a:cs typeface="Arial" panose="020B0604020202020204" pitchFamily="34" charset="0"/>
                        </a:rPr>
                        <a:t> =1.0.</a:t>
                      </a:r>
                      <a:endParaRPr lang="en-US" sz="900" dirty="0">
                        <a:effectLst/>
                        <a:latin typeface="+mj-lt"/>
                        <a:ea typeface="Times New Roman" panose="02020603050405020304" pitchFamily="18" charset="0"/>
                        <a:cs typeface="Times New Roman" panose="02020603050405020304" pitchFamily="18" charset="0"/>
                      </a:endParaRPr>
                    </a:p>
                    <a:p>
                      <a:pPr marL="0" marR="0">
                        <a:spcBef>
                          <a:spcPts val="0"/>
                        </a:spcBef>
                        <a:spcAft>
                          <a:spcPts val="0"/>
                        </a:spcAft>
                      </a:pPr>
                      <a:r>
                        <a:rPr lang="en-US" sz="700" b="1" baseline="30000" dirty="0">
                          <a:effectLst/>
                          <a:latin typeface="+mj-lt"/>
                          <a:ea typeface="Times New Roman" panose="02020603050405020304" pitchFamily="18" charset="0"/>
                          <a:cs typeface="Arial" panose="020B0604020202020204" pitchFamily="34" charset="0"/>
                        </a:rPr>
                        <a:t>2</a:t>
                      </a:r>
                      <a:r>
                        <a:rPr lang="en-US" sz="700" dirty="0">
                          <a:effectLst/>
                          <a:latin typeface="+mj-lt"/>
                          <a:ea typeface="Times New Roman" panose="02020603050405020304" pitchFamily="18" charset="0"/>
                          <a:cs typeface="Arial" panose="020B0604020202020204" pitchFamily="34" charset="0"/>
                        </a:rPr>
                        <a:t> Use only with minimum 2x4 vertical truss members.  F</a:t>
                      </a:r>
                      <a:r>
                        <a:rPr lang="en-US" sz="700" baseline="-25000" dirty="0">
                          <a:effectLst/>
                          <a:latin typeface="+mj-lt"/>
                          <a:ea typeface="Times New Roman" panose="02020603050405020304" pitchFamily="18" charset="0"/>
                          <a:cs typeface="Arial" panose="020B0604020202020204" pitchFamily="34" charset="0"/>
                        </a:rPr>
                        <a:t>em</a:t>
                      </a:r>
                      <a:r>
                        <a:rPr lang="en-US" sz="700" dirty="0">
                          <a:effectLst/>
                          <a:latin typeface="+mj-lt"/>
                          <a:ea typeface="Times New Roman" panose="02020603050405020304" pitchFamily="18" charset="0"/>
                          <a:cs typeface="Arial" panose="020B0604020202020204" pitchFamily="34" charset="0"/>
                        </a:rPr>
                        <a:t>=4700 psi, F</a:t>
                      </a:r>
                      <a:r>
                        <a:rPr lang="en-US" sz="700" baseline="-25000" dirty="0">
                          <a:effectLst/>
                          <a:latin typeface="+mj-lt"/>
                          <a:ea typeface="Times New Roman" panose="02020603050405020304" pitchFamily="18" charset="0"/>
                          <a:cs typeface="Arial" panose="020B0604020202020204" pitchFamily="34" charset="0"/>
                        </a:rPr>
                        <a:t>es</a:t>
                      </a:r>
                      <a:r>
                        <a:rPr lang="en-US" sz="700" dirty="0">
                          <a:effectLst/>
                          <a:latin typeface="+mj-lt"/>
                          <a:ea typeface="Times New Roman" panose="02020603050405020304" pitchFamily="18" charset="0"/>
                          <a:cs typeface="Arial" panose="020B0604020202020204" pitchFamily="34" charset="0"/>
                        </a:rPr>
                        <a:t>=87000 psi, 5/16” Steel with ½” gap between steel and truss, Bolt </a:t>
                      </a:r>
                      <a:r>
                        <a:rPr lang="en-US" sz="700" dirty="0" err="1">
                          <a:effectLst/>
                          <a:latin typeface="+mj-lt"/>
                          <a:ea typeface="Times New Roman" panose="02020603050405020304" pitchFamily="18" charset="0"/>
                          <a:cs typeface="Arial" panose="020B0604020202020204" pitchFamily="34" charset="0"/>
                        </a:rPr>
                        <a:t>F</a:t>
                      </a:r>
                      <a:r>
                        <a:rPr lang="en-US" sz="700" baseline="-25000" dirty="0" err="1">
                          <a:effectLst/>
                          <a:latin typeface="+mj-lt"/>
                          <a:ea typeface="Times New Roman" panose="02020603050405020304" pitchFamily="18" charset="0"/>
                          <a:cs typeface="Arial" panose="020B0604020202020204" pitchFamily="34" charset="0"/>
                        </a:rPr>
                        <a:t>yb</a:t>
                      </a:r>
                      <a:r>
                        <a:rPr lang="en-US" sz="700" dirty="0">
                          <a:effectLst/>
                          <a:latin typeface="+mj-lt"/>
                          <a:ea typeface="Times New Roman" panose="02020603050405020304" pitchFamily="18" charset="0"/>
                          <a:cs typeface="Arial" panose="020B0604020202020204" pitchFamily="34" charset="0"/>
                        </a:rPr>
                        <a:t>=45000 psi, Brick weight up to 40 PSF.</a:t>
                      </a:r>
                      <a:endParaRPr lang="en-US" sz="900" dirty="0">
                        <a:effectLst/>
                        <a:latin typeface="+mj-lt"/>
                        <a:ea typeface="Times New Roman" panose="02020603050405020304" pitchFamily="18" charset="0"/>
                        <a:cs typeface="Times New Roman" panose="02020603050405020304" pitchFamily="18" charset="0"/>
                      </a:endParaRPr>
                    </a:p>
                    <a:p>
                      <a:pPr marL="114300" marR="0" indent="-114300">
                        <a:spcBef>
                          <a:spcPts val="0"/>
                        </a:spcBef>
                        <a:spcAft>
                          <a:spcPts val="0"/>
                        </a:spcAft>
                      </a:pPr>
                      <a:r>
                        <a:rPr lang="en-US" sz="700" b="1" baseline="30000" dirty="0">
                          <a:effectLst/>
                          <a:latin typeface="+mj-lt"/>
                          <a:ea typeface="Times New Roman" panose="02020603050405020304" pitchFamily="18" charset="0"/>
                          <a:cs typeface="Arial" panose="020B0604020202020204" pitchFamily="34" charset="0"/>
                        </a:rPr>
                        <a:t>a</a:t>
                      </a:r>
                      <a:r>
                        <a:rPr lang="en-US" sz="700" dirty="0">
                          <a:effectLst/>
                          <a:latin typeface="+mj-lt"/>
                          <a:ea typeface="Times New Roman" panose="02020603050405020304" pitchFamily="18" charset="0"/>
                          <a:cs typeface="Arial" panose="020B0604020202020204" pitchFamily="34" charset="0"/>
                        </a:rPr>
                        <a:t> The maximum height of brick masonry veneer above the steel angle support using prescriptive requirements of 2015 IRC shall be 12’-8”.  Weight of brick shall be included in truss design.</a:t>
                      </a:r>
                      <a:endParaRPr lang="en-US" sz="900" dirty="0">
                        <a:effectLst/>
                        <a:latin typeface="+mj-lt"/>
                        <a:ea typeface="Times New Roman" panose="02020603050405020304" pitchFamily="18" charset="0"/>
                        <a:cs typeface="Times New Roman" panose="02020603050405020304" pitchFamily="18" charset="0"/>
                      </a:endParaRPr>
                    </a:p>
                    <a:p>
                      <a:pPr marL="114300" marR="0" indent="-114300">
                        <a:spcBef>
                          <a:spcPts val="0"/>
                        </a:spcBef>
                        <a:spcAft>
                          <a:spcPts val="0"/>
                        </a:spcAft>
                      </a:pPr>
                      <a:r>
                        <a:rPr lang="en-US" sz="700" b="1" baseline="30000" dirty="0">
                          <a:effectLst/>
                          <a:latin typeface="+mj-lt"/>
                          <a:ea typeface="Times New Roman" panose="02020603050405020304" pitchFamily="18" charset="0"/>
                          <a:cs typeface="Arial" panose="020B0604020202020204" pitchFamily="34" charset="0"/>
                        </a:rPr>
                        <a:t>b</a:t>
                      </a:r>
                      <a:r>
                        <a:rPr lang="en-US" sz="700" dirty="0">
                          <a:effectLst/>
                          <a:latin typeface="+mj-lt"/>
                          <a:ea typeface="Times New Roman" panose="02020603050405020304" pitchFamily="18" charset="0"/>
                          <a:cs typeface="Arial" panose="020B0604020202020204" pitchFamily="34" charset="0"/>
                        </a:rPr>
                        <a:t> Pre-drill oval holes in the shelf angle for easier field installation adjustment.</a:t>
                      </a:r>
                      <a:endParaRPr lang="en-US" sz="900" dirty="0">
                        <a:effectLst/>
                        <a:latin typeface="+mj-lt"/>
                        <a:ea typeface="Times New Roman" panose="02020603050405020304" pitchFamily="18" charset="0"/>
                        <a:cs typeface="Times New Roman" panose="02020603050405020304" pitchFamily="18" charset="0"/>
                      </a:endParaRPr>
                    </a:p>
                    <a:p>
                      <a:pPr marL="114300" marR="0" indent="-114300">
                        <a:spcBef>
                          <a:spcPts val="0"/>
                        </a:spcBef>
                        <a:spcAft>
                          <a:spcPts val="0"/>
                        </a:spcAft>
                      </a:pPr>
                      <a:r>
                        <a:rPr lang="en-US" sz="700" baseline="30000" dirty="0" err="1">
                          <a:effectLst/>
                          <a:latin typeface="+mj-lt"/>
                          <a:ea typeface="Times New Roman" panose="02020603050405020304" pitchFamily="18" charset="0"/>
                          <a:cs typeface="Times New Roman" panose="02020603050405020304" pitchFamily="18" charset="0"/>
                        </a:rPr>
                        <a:t>c</a:t>
                      </a:r>
                      <a:r>
                        <a:rPr lang="en-US" sz="700" dirty="0" err="1">
                          <a:effectLst/>
                          <a:latin typeface="+mj-lt"/>
                          <a:ea typeface="Times New Roman" panose="02020603050405020304" pitchFamily="18" charset="0"/>
                          <a:cs typeface="Times New Roman" panose="02020603050405020304" pitchFamily="18" charset="0"/>
                        </a:rPr>
                        <a:t>It</a:t>
                      </a:r>
                      <a:r>
                        <a:rPr lang="en-US" sz="700" dirty="0">
                          <a:effectLst/>
                          <a:latin typeface="+mj-lt"/>
                          <a:ea typeface="Times New Roman" panose="02020603050405020304" pitchFamily="18" charset="0"/>
                          <a:cs typeface="Times New Roman" panose="02020603050405020304" pitchFamily="18" charset="0"/>
                        </a:rPr>
                        <a:t> must be noted that the design of the truss only accounts for the gravitational loads in the plane of the truss.  The building designer needs to adequately account for loads normal to the face of the truss and the bracing/restraint of the roof and wall system.</a:t>
                      </a:r>
                      <a:endParaRPr lang="en-US" sz="900" dirty="0">
                        <a:effectLst/>
                        <a:latin typeface="+mj-lt"/>
                        <a:ea typeface="Times New Roman" panose="02020603050405020304" pitchFamily="18" charset="0"/>
                        <a:cs typeface="Times New Roman" panose="02020603050405020304" pitchFamily="18" charset="0"/>
                      </a:endParaRPr>
                    </a:p>
                  </a:txBody>
                  <a:tcPr marL="8890" marR="8890" marT="8890" marB="889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83765829"/>
                  </a:ext>
                </a:extLst>
              </a:tr>
            </a:tbl>
          </a:graphicData>
        </a:graphic>
      </p:graphicFrame>
    </p:spTree>
    <p:extLst>
      <p:ext uri="{BB962C8B-B14F-4D97-AF65-F5344CB8AC3E}">
        <p14:creationId xmlns:p14="http://schemas.microsoft.com/office/powerpoint/2010/main" val="32151788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211284" y="590550"/>
            <a:ext cx="4770932" cy="3994548"/>
          </a:xfrm>
          <a:prstGeom prst="rect">
            <a:avLst/>
          </a:prstGeom>
          <a:effectLst/>
        </p:spPr>
      </p:pic>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sz="half" idx="1"/>
          </p:nvPr>
        </p:nvSpPr>
        <p:spPr/>
        <p:txBody>
          <a:bodyPr/>
          <a:lstStyle/>
          <a:p>
            <a:r>
              <a:rPr lang="en-US" dirty="0" smtClean="0"/>
              <a:t>An alternative connection using (3) 2x6’s to support the brick masonry veneer directly above the 2x6’s</a:t>
            </a:r>
            <a:endParaRPr lang="en-US" dirty="0"/>
          </a:p>
        </p:txBody>
      </p:sp>
    </p:spTree>
    <p:extLst>
      <p:ext uri="{BB962C8B-B14F-4D97-AF65-F5344CB8AC3E}">
        <p14:creationId xmlns:p14="http://schemas.microsoft.com/office/powerpoint/2010/main" val="22444408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sz="half" idx="1"/>
          </p:nvPr>
        </p:nvSpPr>
        <p:spPr>
          <a:xfrm>
            <a:off x="457200" y="1200151"/>
            <a:ext cx="8229600" cy="609599"/>
          </a:xfrm>
        </p:spPr>
        <p:txBody>
          <a:bodyPr>
            <a:normAutofit fontScale="70000" lnSpcReduction="20000"/>
          </a:bodyPr>
          <a:lstStyle/>
          <a:p>
            <a:r>
              <a:rPr lang="en-US" dirty="0" smtClean="0"/>
              <a:t>Screw spacing and maximum brick height details for the (3) 2x6 masonry support system are found in the following table:</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154486682"/>
              </p:ext>
            </p:extLst>
          </p:nvPr>
        </p:nvGraphicFramePr>
        <p:xfrm>
          <a:off x="1295400" y="1888291"/>
          <a:ext cx="6781800" cy="2732999"/>
        </p:xfrm>
        <a:graphic>
          <a:graphicData uri="http://schemas.openxmlformats.org/drawingml/2006/table">
            <a:tbl>
              <a:tblPr firstRow="1" bandRow="1">
                <a:tableStyleId>{5C22544A-7EE6-4342-B048-85BDC9FD1C3A}</a:tableStyleId>
              </a:tblPr>
              <a:tblGrid>
                <a:gridCol w="2268383">
                  <a:extLst>
                    <a:ext uri="{9D8B030D-6E8A-4147-A177-3AD203B41FA5}">
                      <a16:colId xmlns:a16="http://schemas.microsoft.com/office/drawing/2014/main" val="60756509"/>
                    </a:ext>
                  </a:extLst>
                </a:gridCol>
                <a:gridCol w="2268383">
                  <a:extLst>
                    <a:ext uri="{9D8B030D-6E8A-4147-A177-3AD203B41FA5}">
                      <a16:colId xmlns:a16="http://schemas.microsoft.com/office/drawing/2014/main" val="1613978983"/>
                    </a:ext>
                  </a:extLst>
                </a:gridCol>
                <a:gridCol w="2245034">
                  <a:extLst>
                    <a:ext uri="{9D8B030D-6E8A-4147-A177-3AD203B41FA5}">
                      <a16:colId xmlns:a16="http://schemas.microsoft.com/office/drawing/2014/main" val="2885474248"/>
                    </a:ext>
                  </a:extLst>
                </a:gridCol>
              </a:tblGrid>
              <a:tr h="318942">
                <a:tc rowSpan="2">
                  <a:txBody>
                    <a:bodyPr/>
                    <a:lstStyle/>
                    <a:p>
                      <a:pPr marL="0" marR="0" algn="ctr">
                        <a:spcBef>
                          <a:spcPts val="0"/>
                        </a:spcBef>
                        <a:spcAft>
                          <a:spcPts val="0"/>
                        </a:spcAft>
                      </a:pPr>
                      <a:r>
                        <a:rPr lang="en-US" sz="1000" b="0" dirty="0">
                          <a:effectLst/>
                        </a:rPr>
                        <a:t> </a:t>
                      </a:r>
                    </a:p>
                    <a:p>
                      <a:pPr marL="0" marR="0" algn="ctr">
                        <a:spcBef>
                          <a:spcPts val="0"/>
                        </a:spcBef>
                        <a:spcAft>
                          <a:spcPts val="0"/>
                        </a:spcAft>
                      </a:pPr>
                      <a:r>
                        <a:rPr lang="en-US" sz="1000" b="0" dirty="0">
                          <a:effectLst/>
                        </a:rPr>
                        <a:t> </a:t>
                      </a:r>
                    </a:p>
                    <a:p>
                      <a:pPr marL="0" marR="0" algn="ctr">
                        <a:spcBef>
                          <a:spcPts val="0"/>
                        </a:spcBef>
                        <a:spcAft>
                          <a:spcPts val="0"/>
                        </a:spcAft>
                      </a:pPr>
                      <a:r>
                        <a:rPr lang="en-US" sz="1000" b="0" dirty="0">
                          <a:effectLst/>
                        </a:rPr>
                        <a:t> </a:t>
                      </a:r>
                      <a:endParaRPr lang="en-US" sz="1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765" marR="8765" marT="8765" marB="8765" anchor="ctr"/>
                </a:tc>
                <a:tc gridSpan="2">
                  <a:txBody>
                    <a:bodyPr/>
                    <a:lstStyle/>
                    <a:p>
                      <a:pPr marL="0" marR="0" algn="ctr">
                        <a:spcBef>
                          <a:spcPts val="0"/>
                        </a:spcBef>
                        <a:spcAft>
                          <a:spcPts val="0"/>
                        </a:spcAft>
                      </a:pPr>
                      <a:r>
                        <a:rPr lang="en-US" sz="1000" b="0">
                          <a:effectLst/>
                        </a:rPr>
                        <a:t>Fasten Master TLOK08/LOG008   or   Simpson SDS25800   or   USP WS8 Screws </a:t>
                      </a:r>
                      <a:r>
                        <a:rPr lang="en-US" sz="1000" b="0" baseline="30000">
                          <a:effectLst/>
                        </a:rPr>
                        <a:t>1</a:t>
                      </a:r>
                      <a:endParaRPr lang="en-US" sz="1000" b="0">
                        <a:effectLst/>
                      </a:endParaRPr>
                    </a:p>
                    <a:p>
                      <a:pPr marL="0" marR="0" algn="ctr">
                        <a:spcBef>
                          <a:spcPts val="0"/>
                        </a:spcBef>
                        <a:spcAft>
                          <a:spcPts val="0"/>
                        </a:spcAft>
                      </a:pPr>
                      <a:r>
                        <a:rPr lang="en-US" sz="1000" b="0">
                          <a:effectLst/>
                        </a:rPr>
                        <a:t>8” minimum screw length</a:t>
                      </a:r>
                      <a:endParaRPr lang="en-US" sz="1000" b="0">
                        <a:effectLst/>
                        <a:latin typeface="Arial" panose="020B0604020202020204" pitchFamily="34" charset="0"/>
                        <a:ea typeface="Times New Roman" panose="02020603050405020304" pitchFamily="18" charset="0"/>
                        <a:cs typeface="Times New Roman" panose="02020603050405020304" pitchFamily="18" charset="0"/>
                      </a:endParaRPr>
                    </a:p>
                  </a:txBody>
                  <a:tcPr marL="8765" marR="8765" marT="8765" marB="8765" anchor="ctr"/>
                </a:tc>
                <a:tc hMerge="1">
                  <a:txBody>
                    <a:bodyPr/>
                    <a:lstStyle/>
                    <a:p>
                      <a:endParaRPr lang="en-US"/>
                    </a:p>
                  </a:txBody>
                  <a:tcPr/>
                </a:tc>
                <a:extLst>
                  <a:ext uri="{0D108BD9-81ED-4DB2-BD59-A6C34878D82A}">
                    <a16:rowId xmlns:a16="http://schemas.microsoft.com/office/drawing/2014/main" val="591900208"/>
                  </a:ext>
                </a:extLst>
              </a:tr>
              <a:tr h="168236">
                <a:tc vMerge="1">
                  <a:txBody>
                    <a:bodyPr/>
                    <a:lstStyle/>
                    <a:p>
                      <a:endParaRPr lang="en-US"/>
                    </a:p>
                  </a:txBody>
                  <a:tcPr/>
                </a:tc>
                <a:tc>
                  <a:txBody>
                    <a:bodyPr/>
                    <a:lstStyle/>
                    <a:p>
                      <a:pPr marL="0" marR="0" algn="ctr">
                        <a:spcBef>
                          <a:spcPts val="0"/>
                        </a:spcBef>
                        <a:spcAft>
                          <a:spcPts val="0"/>
                        </a:spcAft>
                      </a:pPr>
                      <a:r>
                        <a:rPr lang="en-US" sz="1000" b="0">
                          <a:effectLst/>
                        </a:rPr>
                        <a:t>SP/DFL    SG=0.50</a:t>
                      </a:r>
                      <a:endParaRPr lang="en-US" sz="1000" b="0">
                        <a:effectLst/>
                        <a:latin typeface="Arial" panose="020B0604020202020204" pitchFamily="34" charset="0"/>
                        <a:ea typeface="Times New Roman" panose="02020603050405020304" pitchFamily="18" charset="0"/>
                        <a:cs typeface="Times New Roman" panose="02020603050405020304" pitchFamily="18" charset="0"/>
                      </a:endParaRPr>
                    </a:p>
                  </a:txBody>
                  <a:tcPr marL="8765" marR="8765" marT="8765" marB="8765" anchor="ctr"/>
                </a:tc>
                <a:tc>
                  <a:txBody>
                    <a:bodyPr/>
                    <a:lstStyle/>
                    <a:p>
                      <a:pPr marL="0" marR="0" algn="ctr">
                        <a:spcBef>
                          <a:spcPts val="0"/>
                        </a:spcBef>
                        <a:spcAft>
                          <a:spcPts val="0"/>
                        </a:spcAft>
                      </a:pPr>
                      <a:r>
                        <a:rPr lang="en-US" sz="1000" b="0">
                          <a:effectLst/>
                        </a:rPr>
                        <a:t>HF/SPF   SG=0.42</a:t>
                      </a:r>
                      <a:endParaRPr lang="en-US" sz="1000" b="0">
                        <a:effectLst/>
                        <a:latin typeface="Arial" panose="020B0604020202020204" pitchFamily="34" charset="0"/>
                        <a:ea typeface="Times New Roman" panose="02020603050405020304" pitchFamily="18" charset="0"/>
                        <a:cs typeface="Times New Roman" panose="02020603050405020304" pitchFamily="18" charset="0"/>
                      </a:endParaRPr>
                    </a:p>
                  </a:txBody>
                  <a:tcPr marL="8765" marR="8765" marT="8765" marB="8765" anchor="ctr"/>
                </a:tc>
                <a:extLst>
                  <a:ext uri="{0D108BD9-81ED-4DB2-BD59-A6C34878D82A}">
                    <a16:rowId xmlns:a16="http://schemas.microsoft.com/office/drawing/2014/main" val="802783966"/>
                  </a:ext>
                </a:extLst>
              </a:tr>
              <a:tr h="318942">
                <a:tc>
                  <a:txBody>
                    <a:bodyPr/>
                    <a:lstStyle/>
                    <a:p>
                      <a:pPr marL="0" marR="0" algn="ctr">
                        <a:spcBef>
                          <a:spcPts val="0"/>
                        </a:spcBef>
                        <a:spcAft>
                          <a:spcPts val="0"/>
                        </a:spcAft>
                      </a:pPr>
                      <a:r>
                        <a:rPr lang="en-US" sz="1000" b="0" dirty="0">
                          <a:effectLst/>
                        </a:rPr>
                        <a:t>2 Staggered Rows of Screws @ 8” </a:t>
                      </a:r>
                      <a:r>
                        <a:rPr lang="en-US" sz="1000" b="0" dirty="0" err="1">
                          <a:effectLst/>
                        </a:rPr>
                        <a:t>o.c.</a:t>
                      </a:r>
                      <a:r>
                        <a:rPr lang="en-US" sz="1000" b="0" baseline="30000" dirty="0" err="1">
                          <a:effectLst/>
                        </a:rPr>
                        <a:t>b,c</a:t>
                      </a:r>
                      <a:endParaRPr lang="en-US" sz="1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765" marR="8765" marT="8765" marB="8765" anchor="ctr"/>
                </a:tc>
                <a:tc>
                  <a:txBody>
                    <a:bodyPr/>
                    <a:lstStyle/>
                    <a:p>
                      <a:pPr marL="0" marR="0" algn="ctr">
                        <a:spcBef>
                          <a:spcPts val="0"/>
                        </a:spcBef>
                        <a:spcAft>
                          <a:spcPts val="0"/>
                        </a:spcAft>
                      </a:pPr>
                      <a:r>
                        <a:rPr lang="en-US" sz="1000" b="0">
                          <a:effectLst/>
                        </a:rPr>
                        <a:t>Max. 15’-3” </a:t>
                      </a:r>
                      <a:r>
                        <a:rPr lang="en-US" sz="1000" b="0" baseline="30000">
                          <a:effectLst/>
                        </a:rPr>
                        <a:t>a</a:t>
                      </a:r>
                      <a:endParaRPr lang="en-US" sz="1000" b="0">
                        <a:effectLst/>
                      </a:endParaRPr>
                    </a:p>
                    <a:p>
                      <a:pPr marL="0" marR="0" algn="ctr">
                        <a:spcBef>
                          <a:spcPts val="0"/>
                        </a:spcBef>
                        <a:spcAft>
                          <a:spcPts val="0"/>
                        </a:spcAft>
                      </a:pPr>
                      <a:r>
                        <a:rPr lang="en-US" sz="1000" b="0">
                          <a:effectLst/>
                        </a:rPr>
                        <a:t>brick height</a:t>
                      </a:r>
                      <a:endParaRPr lang="en-US" sz="1000" b="0">
                        <a:effectLst/>
                        <a:latin typeface="Arial" panose="020B0604020202020204" pitchFamily="34" charset="0"/>
                        <a:ea typeface="Times New Roman" panose="02020603050405020304" pitchFamily="18" charset="0"/>
                        <a:cs typeface="Times New Roman" panose="02020603050405020304" pitchFamily="18" charset="0"/>
                      </a:endParaRPr>
                    </a:p>
                  </a:txBody>
                  <a:tcPr marL="8765" marR="8765" marT="8765" marB="8765"/>
                </a:tc>
                <a:tc>
                  <a:txBody>
                    <a:bodyPr/>
                    <a:lstStyle/>
                    <a:p>
                      <a:pPr marL="0" marR="0" algn="ctr">
                        <a:spcBef>
                          <a:spcPts val="0"/>
                        </a:spcBef>
                        <a:spcAft>
                          <a:spcPts val="0"/>
                        </a:spcAft>
                      </a:pPr>
                      <a:r>
                        <a:rPr lang="en-US" sz="1000" b="0">
                          <a:effectLst/>
                        </a:rPr>
                        <a:t>Max. 12’-11” </a:t>
                      </a:r>
                      <a:r>
                        <a:rPr lang="en-US" sz="1000" b="0" baseline="30000">
                          <a:effectLst/>
                        </a:rPr>
                        <a:t>a</a:t>
                      </a:r>
                      <a:endParaRPr lang="en-US" sz="1000" b="0">
                        <a:effectLst/>
                      </a:endParaRPr>
                    </a:p>
                    <a:p>
                      <a:pPr marL="0" marR="0" algn="ctr">
                        <a:spcBef>
                          <a:spcPts val="0"/>
                        </a:spcBef>
                        <a:spcAft>
                          <a:spcPts val="0"/>
                        </a:spcAft>
                      </a:pPr>
                      <a:r>
                        <a:rPr lang="en-US" sz="1000" b="0">
                          <a:effectLst/>
                        </a:rPr>
                        <a:t>brick height</a:t>
                      </a:r>
                      <a:endParaRPr lang="en-US" sz="1000" b="0">
                        <a:effectLst/>
                        <a:latin typeface="Arial" panose="020B0604020202020204" pitchFamily="34" charset="0"/>
                        <a:ea typeface="Times New Roman" panose="02020603050405020304" pitchFamily="18" charset="0"/>
                        <a:cs typeface="Times New Roman" panose="02020603050405020304" pitchFamily="18" charset="0"/>
                      </a:endParaRPr>
                    </a:p>
                  </a:txBody>
                  <a:tcPr marL="8765" marR="8765" marT="8765" marB="8765"/>
                </a:tc>
                <a:extLst>
                  <a:ext uri="{0D108BD9-81ED-4DB2-BD59-A6C34878D82A}">
                    <a16:rowId xmlns:a16="http://schemas.microsoft.com/office/drawing/2014/main" val="1622611716"/>
                  </a:ext>
                </a:extLst>
              </a:tr>
              <a:tr h="318942">
                <a:tc>
                  <a:txBody>
                    <a:bodyPr/>
                    <a:lstStyle/>
                    <a:p>
                      <a:pPr marL="0" marR="0" algn="ctr">
                        <a:spcBef>
                          <a:spcPts val="0"/>
                        </a:spcBef>
                        <a:spcAft>
                          <a:spcPts val="0"/>
                        </a:spcAft>
                      </a:pPr>
                      <a:r>
                        <a:rPr lang="en-US" sz="1000" b="0" dirty="0">
                          <a:effectLst/>
                        </a:rPr>
                        <a:t>2 Staggered Rows of Screws @ 12” </a:t>
                      </a:r>
                      <a:r>
                        <a:rPr lang="en-US" sz="1000" b="0" dirty="0" err="1">
                          <a:effectLst/>
                        </a:rPr>
                        <a:t>o.c.</a:t>
                      </a:r>
                      <a:r>
                        <a:rPr lang="en-US" sz="1000" b="0" baseline="30000" dirty="0" err="1">
                          <a:effectLst/>
                        </a:rPr>
                        <a:t>b,c</a:t>
                      </a:r>
                      <a:endParaRPr lang="en-US" sz="1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765" marR="8765" marT="8765" marB="8765" anchor="ctr"/>
                </a:tc>
                <a:tc>
                  <a:txBody>
                    <a:bodyPr/>
                    <a:lstStyle/>
                    <a:p>
                      <a:pPr marL="0" marR="0" algn="ctr">
                        <a:spcBef>
                          <a:spcPts val="0"/>
                        </a:spcBef>
                        <a:spcAft>
                          <a:spcPts val="0"/>
                        </a:spcAft>
                      </a:pPr>
                      <a:r>
                        <a:rPr lang="en-US" sz="1000" b="0" dirty="0">
                          <a:effectLst/>
                        </a:rPr>
                        <a:t>Max. 10’-1”</a:t>
                      </a:r>
                    </a:p>
                    <a:p>
                      <a:pPr marL="0" marR="0" algn="ctr">
                        <a:spcBef>
                          <a:spcPts val="0"/>
                        </a:spcBef>
                        <a:spcAft>
                          <a:spcPts val="0"/>
                        </a:spcAft>
                      </a:pPr>
                      <a:r>
                        <a:rPr lang="en-US" sz="1000" b="0" dirty="0">
                          <a:effectLst/>
                        </a:rPr>
                        <a:t>brick height</a:t>
                      </a:r>
                      <a:endParaRPr lang="en-US" sz="1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765" marR="8765" marT="8765" marB="8765"/>
                </a:tc>
                <a:tc>
                  <a:txBody>
                    <a:bodyPr/>
                    <a:lstStyle/>
                    <a:p>
                      <a:pPr marL="0" marR="0" algn="ctr">
                        <a:spcBef>
                          <a:spcPts val="0"/>
                        </a:spcBef>
                        <a:spcAft>
                          <a:spcPts val="0"/>
                        </a:spcAft>
                      </a:pPr>
                      <a:r>
                        <a:rPr lang="en-US" sz="1000" b="0">
                          <a:effectLst/>
                        </a:rPr>
                        <a:t>Max. 8’-6”</a:t>
                      </a:r>
                    </a:p>
                    <a:p>
                      <a:pPr marL="0" marR="0" algn="ctr">
                        <a:spcBef>
                          <a:spcPts val="0"/>
                        </a:spcBef>
                        <a:spcAft>
                          <a:spcPts val="0"/>
                        </a:spcAft>
                      </a:pPr>
                      <a:r>
                        <a:rPr lang="en-US" sz="1000" b="0">
                          <a:effectLst/>
                        </a:rPr>
                        <a:t>brick height</a:t>
                      </a:r>
                      <a:endParaRPr lang="en-US" sz="1000" b="0">
                        <a:effectLst/>
                        <a:latin typeface="Arial" panose="020B0604020202020204" pitchFamily="34" charset="0"/>
                        <a:ea typeface="Times New Roman" panose="02020603050405020304" pitchFamily="18" charset="0"/>
                        <a:cs typeface="Times New Roman" panose="02020603050405020304" pitchFamily="18" charset="0"/>
                      </a:endParaRPr>
                    </a:p>
                  </a:txBody>
                  <a:tcPr marL="8765" marR="8765" marT="8765" marB="8765"/>
                </a:tc>
                <a:extLst>
                  <a:ext uri="{0D108BD9-81ED-4DB2-BD59-A6C34878D82A}">
                    <a16:rowId xmlns:a16="http://schemas.microsoft.com/office/drawing/2014/main" val="3240350851"/>
                  </a:ext>
                </a:extLst>
              </a:tr>
              <a:tr h="318942">
                <a:tc>
                  <a:txBody>
                    <a:bodyPr/>
                    <a:lstStyle/>
                    <a:p>
                      <a:pPr marL="0" marR="0" algn="ctr">
                        <a:spcBef>
                          <a:spcPts val="0"/>
                        </a:spcBef>
                        <a:spcAft>
                          <a:spcPts val="0"/>
                        </a:spcAft>
                      </a:pPr>
                      <a:r>
                        <a:rPr lang="en-US" sz="1000" b="0" dirty="0">
                          <a:effectLst/>
                        </a:rPr>
                        <a:t>2 Staggered Rows of Screws @ 16” </a:t>
                      </a:r>
                      <a:r>
                        <a:rPr lang="en-US" sz="1000" b="0" dirty="0" err="1">
                          <a:effectLst/>
                        </a:rPr>
                        <a:t>o.c.</a:t>
                      </a:r>
                      <a:r>
                        <a:rPr lang="en-US" sz="1000" b="0" baseline="30000" dirty="0" err="1">
                          <a:effectLst/>
                        </a:rPr>
                        <a:t>b,c</a:t>
                      </a:r>
                      <a:endParaRPr lang="en-US" sz="1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765" marR="8765" marT="8765" marB="8765" anchor="ctr"/>
                </a:tc>
                <a:tc>
                  <a:txBody>
                    <a:bodyPr/>
                    <a:lstStyle/>
                    <a:p>
                      <a:pPr marL="0" marR="0" algn="ctr">
                        <a:spcBef>
                          <a:spcPts val="0"/>
                        </a:spcBef>
                        <a:spcAft>
                          <a:spcPts val="0"/>
                        </a:spcAft>
                      </a:pPr>
                      <a:r>
                        <a:rPr lang="en-US" sz="1000" b="0" dirty="0">
                          <a:effectLst/>
                        </a:rPr>
                        <a:t>Max. 7’-6”</a:t>
                      </a:r>
                    </a:p>
                    <a:p>
                      <a:pPr marL="0" marR="0" algn="ctr">
                        <a:spcBef>
                          <a:spcPts val="0"/>
                        </a:spcBef>
                        <a:spcAft>
                          <a:spcPts val="0"/>
                        </a:spcAft>
                      </a:pPr>
                      <a:r>
                        <a:rPr lang="en-US" sz="1000" b="0" dirty="0">
                          <a:effectLst/>
                        </a:rPr>
                        <a:t>brick height</a:t>
                      </a:r>
                      <a:endParaRPr lang="en-US" sz="1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765" marR="8765" marT="8765" marB="8765"/>
                </a:tc>
                <a:tc>
                  <a:txBody>
                    <a:bodyPr/>
                    <a:lstStyle/>
                    <a:p>
                      <a:pPr marL="0" marR="0" algn="ctr">
                        <a:spcBef>
                          <a:spcPts val="0"/>
                        </a:spcBef>
                        <a:spcAft>
                          <a:spcPts val="0"/>
                        </a:spcAft>
                      </a:pPr>
                      <a:r>
                        <a:rPr lang="en-US" sz="1000" b="0" dirty="0">
                          <a:effectLst/>
                        </a:rPr>
                        <a:t>Max. 6’-4” </a:t>
                      </a:r>
                    </a:p>
                    <a:p>
                      <a:pPr marL="0" marR="0" algn="ctr">
                        <a:spcBef>
                          <a:spcPts val="0"/>
                        </a:spcBef>
                        <a:spcAft>
                          <a:spcPts val="0"/>
                        </a:spcAft>
                      </a:pPr>
                      <a:r>
                        <a:rPr lang="en-US" sz="1000" b="0" dirty="0">
                          <a:effectLst/>
                        </a:rPr>
                        <a:t>brick height</a:t>
                      </a:r>
                      <a:endParaRPr lang="en-US" sz="1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765" marR="8765" marT="8765" marB="8765"/>
                </a:tc>
                <a:extLst>
                  <a:ext uri="{0D108BD9-81ED-4DB2-BD59-A6C34878D82A}">
                    <a16:rowId xmlns:a16="http://schemas.microsoft.com/office/drawing/2014/main" val="256705027"/>
                  </a:ext>
                </a:extLst>
              </a:tr>
              <a:tr h="318942">
                <a:tc>
                  <a:txBody>
                    <a:bodyPr/>
                    <a:lstStyle/>
                    <a:p>
                      <a:pPr marL="0" marR="0" algn="ctr">
                        <a:spcBef>
                          <a:spcPts val="0"/>
                        </a:spcBef>
                        <a:spcAft>
                          <a:spcPts val="0"/>
                        </a:spcAft>
                      </a:pPr>
                      <a:r>
                        <a:rPr lang="en-US" sz="1000" b="0">
                          <a:effectLst/>
                        </a:rPr>
                        <a:t>2 Staggered Rows of Screws @ 24” o.c.</a:t>
                      </a:r>
                      <a:r>
                        <a:rPr lang="en-US" sz="1000" b="0" baseline="30000">
                          <a:effectLst/>
                        </a:rPr>
                        <a:t>b,c</a:t>
                      </a:r>
                      <a:endParaRPr lang="en-US" sz="1000" b="0">
                        <a:effectLst/>
                        <a:latin typeface="Arial" panose="020B0604020202020204" pitchFamily="34" charset="0"/>
                        <a:ea typeface="Times New Roman" panose="02020603050405020304" pitchFamily="18" charset="0"/>
                        <a:cs typeface="Times New Roman" panose="02020603050405020304" pitchFamily="18" charset="0"/>
                      </a:endParaRPr>
                    </a:p>
                  </a:txBody>
                  <a:tcPr marL="8765" marR="8765" marT="8765" marB="8765" anchor="ctr"/>
                </a:tc>
                <a:tc>
                  <a:txBody>
                    <a:bodyPr/>
                    <a:lstStyle/>
                    <a:p>
                      <a:pPr marL="0" marR="0" algn="ctr">
                        <a:spcBef>
                          <a:spcPts val="0"/>
                        </a:spcBef>
                        <a:spcAft>
                          <a:spcPts val="0"/>
                        </a:spcAft>
                      </a:pPr>
                      <a:r>
                        <a:rPr lang="en-US" sz="1000" b="0" dirty="0">
                          <a:effectLst/>
                        </a:rPr>
                        <a:t>Max. 4’-11”</a:t>
                      </a:r>
                    </a:p>
                    <a:p>
                      <a:pPr marL="0" marR="0" algn="ctr">
                        <a:spcBef>
                          <a:spcPts val="0"/>
                        </a:spcBef>
                        <a:spcAft>
                          <a:spcPts val="0"/>
                        </a:spcAft>
                      </a:pPr>
                      <a:r>
                        <a:rPr lang="en-US" sz="1000" b="0" dirty="0">
                          <a:effectLst/>
                        </a:rPr>
                        <a:t>brick height</a:t>
                      </a:r>
                      <a:endParaRPr lang="en-US" sz="1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765" marR="8765" marT="8765" marB="8765"/>
                </a:tc>
                <a:tc>
                  <a:txBody>
                    <a:bodyPr/>
                    <a:lstStyle/>
                    <a:p>
                      <a:pPr marL="0" marR="0" algn="ctr">
                        <a:spcBef>
                          <a:spcPts val="0"/>
                        </a:spcBef>
                        <a:spcAft>
                          <a:spcPts val="0"/>
                        </a:spcAft>
                      </a:pPr>
                      <a:r>
                        <a:rPr lang="en-US" sz="1000" b="0">
                          <a:effectLst/>
                        </a:rPr>
                        <a:t>Max. 4’-1”</a:t>
                      </a:r>
                    </a:p>
                    <a:p>
                      <a:pPr marL="0" marR="0" algn="ctr">
                        <a:spcBef>
                          <a:spcPts val="0"/>
                        </a:spcBef>
                        <a:spcAft>
                          <a:spcPts val="0"/>
                        </a:spcAft>
                      </a:pPr>
                      <a:r>
                        <a:rPr lang="en-US" sz="1000" b="0">
                          <a:effectLst/>
                        </a:rPr>
                        <a:t>brick height</a:t>
                      </a:r>
                      <a:endParaRPr lang="en-US" sz="1000" b="0">
                        <a:effectLst/>
                        <a:latin typeface="Arial" panose="020B0604020202020204" pitchFamily="34" charset="0"/>
                        <a:ea typeface="Times New Roman" panose="02020603050405020304" pitchFamily="18" charset="0"/>
                        <a:cs typeface="Times New Roman" panose="02020603050405020304" pitchFamily="18" charset="0"/>
                      </a:endParaRPr>
                    </a:p>
                  </a:txBody>
                  <a:tcPr marL="8765" marR="8765" marT="8765" marB="8765"/>
                </a:tc>
                <a:extLst>
                  <a:ext uri="{0D108BD9-81ED-4DB2-BD59-A6C34878D82A}">
                    <a16:rowId xmlns:a16="http://schemas.microsoft.com/office/drawing/2014/main" val="2853287194"/>
                  </a:ext>
                </a:extLst>
              </a:tr>
              <a:tr h="951419">
                <a:tc gridSpan="3">
                  <a:txBody>
                    <a:bodyPr/>
                    <a:lstStyle/>
                    <a:p>
                      <a:pPr marL="0" marR="0">
                        <a:spcBef>
                          <a:spcPts val="0"/>
                        </a:spcBef>
                        <a:spcAft>
                          <a:spcPts val="0"/>
                        </a:spcAft>
                      </a:pPr>
                      <a:r>
                        <a:rPr lang="en-US" sz="800" b="0" baseline="30000" dirty="0">
                          <a:effectLst/>
                        </a:rPr>
                        <a:t>1</a:t>
                      </a:r>
                      <a:r>
                        <a:rPr lang="en-US" sz="800" b="0" dirty="0">
                          <a:effectLst/>
                        </a:rPr>
                        <a:t> Screw shear capacity is calculated based on 2015 NDS for Wood Construction for lumber with Specific Gravity G=0.42 (Spruce-Pine-Fir) and Specific Gravity G=0.50 (Douglas Fir-Larch) with moisture content less than 19% and the following adjustment factors: C</a:t>
                      </a:r>
                      <a:r>
                        <a:rPr lang="en-US" sz="800" b="0" baseline="-25000" dirty="0">
                          <a:effectLst/>
                        </a:rPr>
                        <a:t>D</a:t>
                      </a:r>
                      <a:r>
                        <a:rPr lang="en-US" sz="800" b="0" dirty="0">
                          <a:effectLst/>
                        </a:rPr>
                        <a:t>=0.9, C</a:t>
                      </a:r>
                      <a:r>
                        <a:rPr lang="en-US" sz="800" b="0" baseline="-25000" dirty="0">
                          <a:effectLst/>
                        </a:rPr>
                        <a:t>t</a:t>
                      </a:r>
                      <a:r>
                        <a:rPr lang="en-US" sz="800" b="0" dirty="0">
                          <a:effectLst/>
                        </a:rPr>
                        <a:t> and C</a:t>
                      </a:r>
                      <a:r>
                        <a:rPr lang="en-US" sz="800" b="0" baseline="-25000" dirty="0">
                          <a:effectLst/>
                        </a:rPr>
                        <a:t>M</a:t>
                      </a:r>
                      <a:r>
                        <a:rPr lang="en-US" sz="800" b="0" dirty="0">
                          <a:effectLst/>
                        </a:rPr>
                        <a:t> =1.0.  3” main member, 4-1/2” side member</a:t>
                      </a:r>
                      <a:endParaRPr lang="en-US" sz="1000" b="0" dirty="0">
                        <a:effectLst/>
                      </a:endParaRPr>
                    </a:p>
                    <a:p>
                      <a:pPr marL="0" marR="0">
                        <a:spcBef>
                          <a:spcPts val="0"/>
                        </a:spcBef>
                        <a:spcAft>
                          <a:spcPts val="0"/>
                        </a:spcAft>
                      </a:pPr>
                      <a:r>
                        <a:rPr lang="en-US" sz="800" b="0" dirty="0">
                          <a:effectLst/>
                        </a:rPr>
                        <a:t>Use only with minimum 2x6 members. </a:t>
                      </a:r>
                      <a:endParaRPr lang="en-US" sz="1000" b="0" dirty="0">
                        <a:effectLst/>
                      </a:endParaRPr>
                    </a:p>
                    <a:p>
                      <a:pPr marL="114300" marR="0" indent="-114300">
                        <a:spcBef>
                          <a:spcPts val="0"/>
                        </a:spcBef>
                        <a:spcAft>
                          <a:spcPts val="0"/>
                        </a:spcAft>
                      </a:pPr>
                      <a:r>
                        <a:rPr lang="en-US" sz="800" b="0" baseline="30000" dirty="0">
                          <a:effectLst/>
                        </a:rPr>
                        <a:t>a</a:t>
                      </a:r>
                      <a:r>
                        <a:rPr lang="en-US" sz="800" b="0" dirty="0">
                          <a:effectLst/>
                        </a:rPr>
                        <a:t> The maximum height of brick masonry veneer above the steel angle support using prescriptive requirements of 2015 IRC shall be 12’-8”.  </a:t>
                      </a:r>
                      <a:endParaRPr lang="en-US" sz="1000" b="0" dirty="0">
                        <a:effectLst/>
                      </a:endParaRPr>
                    </a:p>
                    <a:p>
                      <a:pPr marL="114300" marR="0" indent="-114300">
                        <a:spcBef>
                          <a:spcPts val="0"/>
                        </a:spcBef>
                        <a:spcAft>
                          <a:spcPts val="0"/>
                        </a:spcAft>
                      </a:pPr>
                      <a:r>
                        <a:rPr lang="en-US" sz="800" b="0" baseline="30000" dirty="0">
                          <a:effectLst/>
                        </a:rPr>
                        <a:t>b </a:t>
                      </a:r>
                      <a:r>
                        <a:rPr lang="en-US" sz="800" b="0" dirty="0">
                          <a:effectLst/>
                        </a:rPr>
                        <a:t>Screws to be staggered half the </a:t>
                      </a:r>
                      <a:r>
                        <a:rPr lang="en-US" sz="800" b="0" dirty="0" err="1">
                          <a:effectLst/>
                        </a:rPr>
                        <a:t>oc</a:t>
                      </a:r>
                      <a:r>
                        <a:rPr lang="en-US" sz="800" b="0" dirty="0">
                          <a:effectLst/>
                        </a:rPr>
                        <a:t> spacing with a minimum 1-3/4” edge distance and 6” end distance.  Weight of brick shall be included in truss design.</a:t>
                      </a:r>
                      <a:endParaRPr lang="en-US" sz="1000" b="0" dirty="0">
                        <a:effectLst/>
                      </a:endParaRPr>
                    </a:p>
                    <a:p>
                      <a:pPr marL="114300" marR="0" indent="-114300">
                        <a:spcBef>
                          <a:spcPts val="0"/>
                        </a:spcBef>
                        <a:spcAft>
                          <a:spcPts val="0"/>
                        </a:spcAft>
                      </a:pPr>
                      <a:r>
                        <a:rPr lang="en-US" sz="800" b="0" baseline="30000" dirty="0" err="1">
                          <a:effectLst/>
                        </a:rPr>
                        <a:t>c</a:t>
                      </a:r>
                      <a:r>
                        <a:rPr lang="en-US" sz="800" b="0" dirty="0" err="1">
                          <a:effectLst/>
                        </a:rPr>
                        <a:t>It</a:t>
                      </a:r>
                      <a:r>
                        <a:rPr lang="en-US" sz="800" b="0" dirty="0">
                          <a:effectLst/>
                        </a:rPr>
                        <a:t> must be noted that the design of the truss only accounts for the gravitational loads in the plane of the truss.  The building designer needs to adequately account for loads normal to the face of the truss and the bracing/restraint of the roof and wall system.</a:t>
                      </a:r>
                      <a:r>
                        <a:rPr lang="en-US" sz="800" b="0" baseline="30000" dirty="0">
                          <a:effectLst/>
                        </a:rPr>
                        <a:t> </a:t>
                      </a:r>
                      <a:endParaRPr lang="en-US" sz="1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765" marR="8765" marT="8765" marB="876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5373382"/>
                  </a:ext>
                </a:extLst>
              </a:tr>
            </a:tbl>
          </a:graphicData>
        </a:graphic>
      </p:graphicFrame>
    </p:spTree>
    <p:extLst>
      <p:ext uri="{BB962C8B-B14F-4D97-AF65-F5344CB8AC3E}">
        <p14:creationId xmlns:p14="http://schemas.microsoft.com/office/powerpoint/2010/main" val="1234460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sz="half" idx="1"/>
          </p:nvPr>
        </p:nvSpPr>
        <p:spPr>
          <a:xfrm>
            <a:off x="457200" y="1200151"/>
            <a:ext cx="8229600" cy="685799"/>
          </a:xfrm>
        </p:spPr>
        <p:txBody>
          <a:bodyPr>
            <a:normAutofit fontScale="85000" lnSpcReduction="20000"/>
          </a:bodyPr>
          <a:lstStyle/>
          <a:p>
            <a:r>
              <a:rPr lang="en-US" dirty="0" smtClean="0"/>
              <a:t>Another alternative connection using (3) 2x6’s to support the brick masonry veneer:</a:t>
            </a:r>
            <a:endParaRPr lang="en-US" dirty="0"/>
          </a:p>
        </p:txBody>
      </p:sp>
      <p:pic>
        <p:nvPicPr>
          <p:cNvPr id="6" name="Content Placeholder 5"/>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209800" y="1878775"/>
            <a:ext cx="4760653" cy="2776002"/>
          </a:xfrm>
          <a:prstGeom prst="rect">
            <a:avLst/>
          </a:prstGeom>
          <a:effectLst/>
        </p:spPr>
      </p:pic>
    </p:spTree>
    <p:extLst>
      <p:ext uri="{BB962C8B-B14F-4D97-AF65-F5344CB8AC3E}">
        <p14:creationId xmlns:p14="http://schemas.microsoft.com/office/powerpoint/2010/main" val="7837572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sz="half" idx="1"/>
          </p:nvPr>
        </p:nvSpPr>
        <p:spPr>
          <a:xfrm>
            <a:off x="457200" y="1200151"/>
            <a:ext cx="8229600" cy="685799"/>
          </a:xfrm>
        </p:spPr>
        <p:txBody>
          <a:bodyPr>
            <a:normAutofit fontScale="85000" lnSpcReduction="20000"/>
          </a:bodyPr>
          <a:lstStyle/>
          <a:p>
            <a:r>
              <a:rPr lang="en-US" dirty="0" smtClean="0"/>
              <a:t>An alternative connection using 2-ply MPCWT directly below to support the brick masonry veneer:</a:t>
            </a:r>
            <a:endParaRPr lang="en-US" dirty="0"/>
          </a:p>
        </p:txBody>
      </p:sp>
      <p:pic>
        <p:nvPicPr>
          <p:cNvPr id="7" name="Content Placeholder 6"/>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226799" y="1865462"/>
            <a:ext cx="4690402" cy="2811770"/>
          </a:xfrm>
          <a:prstGeom prst="rect">
            <a:avLst/>
          </a:prstGeom>
          <a:effectLst/>
        </p:spPr>
      </p:pic>
    </p:spTree>
    <p:extLst>
      <p:ext uri="{BB962C8B-B14F-4D97-AF65-F5344CB8AC3E}">
        <p14:creationId xmlns:p14="http://schemas.microsoft.com/office/powerpoint/2010/main" val="8895205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sz="half" idx="1"/>
          </p:nvPr>
        </p:nvSpPr>
        <p:spPr>
          <a:xfrm>
            <a:off x="457200" y="1200151"/>
            <a:ext cx="8229600" cy="685799"/>
          </a:xfrm>
        </p:spPr>
        <p:txBody>
          <a:bodyPr>
            <a:normAutofit fontScale="85000" lnSpcReduction="20000"/>
          </a:bodyPr>
          <a:lstStyle/>
          <a:p>
            <a:r>
              <a:rPr lang="en-US" dirty="0" smtClean="0"/>
              <a:t>An alternative connection using 2x_ material between MPCWT to support the brick masonry veneer:</a:t>
            </a:r>
            <a:endParaRPr lang="en-US" dirty="0"/>
          </a:p>
        </p:txBody>
      </p:sp>
      <p:pic>
        <p:nvPicPr>
          <p:cNvPr id="8" name="Content Placeholder 7"/>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238267" y="1842458"/>
            <a:ext cx="4748014" cy="2847072"/>
          </a:xfrm>
          <a:prstGeom prst="rect">
            <a:avLst/>
          </a:prstGeom>
          <a:effectLst/>
        </p:spPr>
      </p:pic>
    </p:spTree>
    <p:extLst>
      <p:ext uri="{BB962C8B-B14F-4D97-AF65-F5344CB8AC3E}">
        <p14:creationId xmlns:p14="http://schemas.microsoft.com/office/powerpoint/2010/main" val="2389581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The </a:t>
            </a:r>
            <a:r>
              <a:rPr lang="en-US" dirty="0"/>
              <a:t>maximum slope of the roof construction without stops welded to the steel angle shall be </a:t>
            </a:r>
            <a:r>
              <a:rPr lang="en-US" dirty="0" smtClean="0"/>
              <a:t>7:12 </a:t>
            </a:r>
          </a:p>
          <a:p>
            <a:r>
              <a:rPr lang="en-US" dirty="0"/>
              <a:t>Supporting the brick veneer with trusses with slopes </a:t>
            </a:r>
            <a:r>
              <a:rPr lang="en-US" dirty="0" smtClean="0"/>
              <a:t>from 7:12 up to 12:12 </a:t>
            </a:r>
            <a:r>
              <a:rPr lang="en-US" dirty="0"/>
              <a:t>shall have stops, with a minimum size of </a:t>
            </a:r>
            <a:r>
              <a:rPr lang="en-US" dirty="0" smtClean="0"/>
              <a:t>3”x3”x ¼” (76 </a:t>
            </a:r>
            <a:r>
              <a:rPr lang="en-US" dirty="0"/>
              <a:t>mm x76 mm x 6 mm) steel plates, welded to the angle at a maximum spacing of </a:t>
            </a:r>
            <a:r>
              <a:rPr lang="en-US" dirty="0" smtClean="0"/>
              <a:t>24” (610 </a:t>
            </a:r>
            <a:r>
              <a:rPr lang="en-US" dirty="0"/>
              <a:t>mm) </a:t>
            </a:r>
            <a:r>
              <a:rPr lang="en-US" dirty="0" smtClean="0"/>
              <a:t>o.c. along </a:t>
            </a:r>
            <a:r>
              <a:rPr lang="en-US" dirty="0"/>
              <a:t>the angle or as approved by the building </a:t>
            </a:r>
            <a:r>
              <a:rPr lang="en-US" dirty="0" smtClean="0"/>
              <a:t>official.</a:t>
            </a:r>
            <a:endParaRPr lang="en-US" dirty="0"/>
          </a:p>
        </p:txBody>
      </p:sp>
      <p:pic>
        <p:nvPicPr>
          <p:cNvPr id="7" name="Content Placeholder 6"/>
          <p:cNvPicPr>
            <a:picLocks noGrp="1" noChangeAspect="1"/>
          </p:cNvPicPr>
          <p:nvPr>
            <p:ph sz="half" idx="2"/>
          </p:nvPr>
        </p:nvPicPr>
        <p:blipFill>
          <a:blip r:embed="rId2"/>
          <a:stretch>
            <a:fillRect/>
          </a:stretch>
        </p:blipFill>
        <p:spPr>
          <a:xfrm>
            <a:off x="5486400" y="1469658"/>
            <a:ext cx="2859272" cy="902286"/>
          </a:xfrm>
          <a:prstGeom prst="rect">
            <a:avLst/>
          </a:prstGeom>
        </p:spPr>
      </p:pic>
      <p:sp>
        <p:nvSpPr>
          <p:cNvPr id="8" name="Right Triangle 7"/>
          <p:cNvSpPr/>
          <p:nvPr/>
        </p:nvSpPr>
        <p:spPr>
          <a:xfrm flipV="1">
            <a:off x="5533640" y="1469658"/>
            <a:ext cx="609600" cy="304800"/>
          </a:xfrm>
          <a:prstGeom prst="r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TextBox 8"/>
          <p:cNvSpPr txBox="1"/>
          <p:nvPr/>
        </p:nvSpPr>
        <p:spPr>
          <a:xfrm>
            <a:off x="5230397" y="1405126"/>
            <a:ext cx="225486" cy="369332"/>
          </a:xfrm>
          <a:prstGeom prst="rect">
            <a:avLst/>
          </a:prstGeom>
          <a:noFill/>
        </p:spPr>
        <p:txBody>
          <a:bodyPr wrap="square" rtlCol="0">
            <a:spAutoFit/>
          </a:bodyPr>
          <a:lstStyle/>
          <a:p>
            <a:r>
              <a:rPr lang="en-US" dirty="0" smtClean="0"/>
              <a:t>7</a:t>
            </a:r>
            <a:endParaRPr lang="en-US" dirty="0"/>
          </a:p>
        </p:txBody>
      </p:sp>
      <p:sp>
        <p:nvSpPr>
          <p:cNvPr id="14" name="TextBox 13"/>
          <p:cNvSpPr txBox="1"/>
          <p:nvPr/>
        </p:nvSpPr>
        <p:spPr>
          <a:xfrm>
            <a:off x="5612954" y="1100326"/>
            <a:ext cx="530286" cy="369332"/>
          </a:xfrm>
          <a:prstGeom prst="rect">
            <a:avLst/>
          </a:prstGeom>
          <a:noFill/>
        </p:spPr>
        <p:txBody>
          <a:bodyPr wrap="square" rtlCol="0">
            <a:spAutoFit/>
          </a:bodyPr>
          <a:lstStyle/>
          <a:p>
            <a:r>
              <a:rPr lang="en-US" dirty="0" smtClean="0"/>
              <a:t>12</a:t>
            </a:r>
            <a:endParaRPr lang="en-US" dirty="0"/>
          </a:p>
        </p:txBody>
      </p:sp>
      <p:pic>
        <p:nvPicPr>
          <p:cNvPr id="15" name="Content Placeholder 6"/>
          <p:cNvPicPr>
            <a:picLocks noChangeAspect="1"/>
          </p:cNvPicPr>
          <p:nvPr/>
        </p:nvPicPr>
        <p:blipFill>
          <a:blip r:embed="rId2"/>
          <a:stretch>
            <a:fillRect/>
          </a:stretch>
        </p:blipFill>
        <p:spPr>
          <a:xfrm>
            <a:off x="5486400" y="2571750"/>
            <a:ext cx="2859272" cy="1664286"/>
          </a:xfrm>
          <a:prstGeom prst="rect">
            <a:avLst/>
          </a:prstGeom>
        </p:spPr>
      </p:pic>
      <p:sp>
        <p:nvSpPr>
          <p:cNvPr id="16" name="Right Triangle 15"/>
          <p:cNvSpPr/>
          <p:nvPr/>
        </p:nvSpPr>
        <p:spPr>
          <a:xfrm flipV="1">
            <a:off x="5533640" y="3333750"/>
            <a:ext cx="301752" cy="304800"/>
          </a:xfrm>
          <a:prstGeom prst="r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TextBox 16"/>
          <p:cNvSpPr txBox="1"/>
          <p:nvPr/>
        </p:nvSpPr>
        <p:spPr>
          <a:xfrm>
            <a:off x="4920926" y="3269218"/>
            <a:ext cx="534957" cy="369332"/>
          </a:xfrm>
          <a:prstGeom prst="rect">
            <a:avLst/>
          </a:prstGeom>
          <a:noFill/>
        </p:spPr>
        <p:txBody>
          <a:bodyPr wrap="square" rtlCol="0">
            <a:spAutoFit/>
          </a:bodyPr>
          <a:lstStyle/>
          <a:p>
            <a:r>
              <a:rPr lang="en-US" dirty="0" smtClean="0"/>
              <a:t>≤12</a:t>
            </a:r>
            <a:endParaRPr lang="en-US" dirty="0"/>
          </a:p>
        </p:txBody>
      </p:sp>
      <p:sp>
        <p:nvSpPr>
          <p:cNvPr id="18" name="TextBox 17"/>
          <p:cNvSpPr txBox="1"/>
          <p:nvPr/>
        </p:nvSpPr>
        <p:spPr>
          <a:xfrm>
            <a:off x="5455883" y="2964418"/>
            <a:ext cx="530286" cy="369332"/>
          </a:xfrm>
          <a:prstGeom prst="rect">
            <a:avLst/>
          </a:prstGeom>
          <a:noFill/>
        </p:spPr>
        <p:txBody>
          <a:bodyPr wrap="square" rtlCol="0">
            <a:spAutoFit/>
          </a:bodyPr>
          <a:lstStyle/>
          <a:p>
            <a:r>
              <a:rPr lang="en-US" dirty="0" smtClean="0"/>
              <a:t>12</a:t>
            </a:r>
            <a:endParaRPr lang="en-US" dirty="0"/>
          </a:p>
        </p:txBody>
      </p:sp>
    </p:spTree>
    <p:extLst>
      <p:ext uri="{BB962C8B-B14F-4D97-AF65-F5344CB8AC3E}">
        <p14:creationId xmlns:p14="http://schemas.microsoft.com/office/powerpoint/2010/main" val="38627201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sz="half" idx="1"/>
          </p:nvPr>
        </p:nvSpPr>
        <p:spPr>
          <a:xfrm>
            <a:off x="457200" y="1200150"/>
            <a:ext cx="4038600" cy="3505199"/>
          </a:xfrm>
        </p:spPr>
        <p:txBody>
          <a:bodyPr>
            <a:normAutofit fontScale="62500" lnSpcReduction="20000"/>
          </a:bodyPr>
          <a:lstStyle/>
          <a:p>
            <a:r>
              <a:rPr lang="en-US" dirty="0" smtClean="0"/>
              <a:t>Lateral support is </a:t>
            </a:r>
            <a:r>
              <a:rPr lang="en-US" dirty="0"/>
              <a:t>provided by the ties and backing </a:t>
            </a:r>
            <a:r>
              <a:rPr lang="en-US" dirty="0" smtClean="0"/>
              <a:t>system. </a:t>
            </a:r>
          </a:p>
          <a:p>
            <a:r>
              <a:rPr lang="en-US" dirty="0" smtClean="0"/>
              <a:t>The </a:t>
            </a:r>
            <a:r>
              <a:rPr lang="en-US" dirty="0"/>
              <a:t>ties must be capable of resisting tension and compression resulting from forces acting perpendicular to truss plane. </a:t>
            </a:r>
            <a:endParaRPr lang="en-US" dirty="0" smtClean="0"/>
          </a:p>
          <a:p>
            <a:r>
              <a:rPr lang="en-US" dirty="0" smtClean="0"/>
              <a:t>Stainless </a:t>
            </a:r>
            <a:r>
              <a:rPr lang="en-US" dirty="0"/>
              <a:t>steel ties specified under ASTM </a:t>
            </a:r>
            <a:r>
              <a:rPr lang="en-US" dirty="0">
                <a:hlinkClick r:id="rId2"/>
              </a:rPr>
              <a:t>A </a:t>
            </a:r>
            <a:r>
              <a:rPr lang="en-US" dirty="0" smtClean="0">
                <a:hlinkClick r:id="rId2"/>
              </a:rPr>
              <a:t>240</a:t>
            </a:r>
            <a:r>
              <a:rPr lang="en-US" dirty="0" smtClean="0"/>
              <a:t> or </a:t>
            </a:r>
            <a:r>
              <a:rPr lang="en-US" dirty="0">
                <a:hlinkClick r:id="rId3"/>
              </a:rPr>
              <a:t>A 580 </a:t>
            </a:r>
            <a:endParaRPr lang="en-US" dirty="0" smtClean="0"/>
          </a:p>
          <a:p>
            <a:r>
              <a:rPr lang="en-US" dirty="0" smtClean="0"/>
              <a:t>Corrosion </a:t>
            </a:r>
            <a:r>
              <a:rPr lang="en-US" dirty="0"/>
              <a:t>protected ties such as zinc coated corrugated steel ties, minimum 22 U.S. gauge thick (0.0299”), </a:t>
            </a:r>
            <a:r>
              <a:rPr lang="en-US" dirty="0" smtClean="0"/>
              <a:t>7/8” x 6” (</a:t>
            </a:r>
            <a:r>
              <a:rPr lang="en-US" dirty="0"/>
              <a:t>0.76mm x 22 </a:t>
            </a:r>
            <a:r>
              <a:rPr lang="en-US" dirty="0" smtClean="0"/>
              <a:t>mm </a:t>
            </a:r>
            <a:r>
              <a:rPr lang="en-US" dirty="0"/>
              <a:t>x 152 mm) complying with ASTM </a:t>
            </a:r>
            <a:r>
              <a:rPr lang="en-US" dirty="0" smtClean="0">
                <a:hlinkClick r:id="rId4"/>
              </a:rPr>
              <a:t>A 653</a:t>
            </a:r>
            <a:r>
              <a:rPr lang="en-US" dirty="0" smtClean="0"/>
              <a:t> and </a:t>
            </a:r>
            <a:r>
              <a:rPr lang="en-US" dirty="0">
                <a:hlinkClick r:id="rId5"/>
              </a:rPr>
              <a:t>A </a:t>
            </a:r>
            <a:r>
              <a:rPr lang="en-US" dirty="0" smtClean="0">
                <a:hlinkClick r:id="rId5"/>
              </a:rPr>
              <a:t>153</a:t>
            </a:r>
            <a:r>
              <a:rPr lang="en-US" dirty="0" smtClean="0"/>
              <a:t> class B2</a:t>
            </a:r>
          </a:p>
        </p:txBody>
      </p:sp>
      <p:pic>
        <p:nvPicPr>
          <p:cNvPr id="21506" name="Picture 2" descr="http://www.h-b.com/images/large/1productimg/CWT_LRG.jpg"/>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4970462" y="1200150"/>
            <a:ext cx="3394075" cy="339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3218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sz="half" idx="1"/>
          </p:nvPr>
        </p:nvSpPr>
        <p:spPr>
          <a:xfrm>
            <a:off x="457200" y="1200150"/>
            <a:ext cx="4038600" cy="3505199"/>
          </a:xfrm>
        </p:spPr>
        <p:txBody>
          <a:bodyPr>
            <a:normAutofit fontScale="77500" lnSpcReduction="20000"/>
          </a:bodyPr>
          <a:lstStyle/>
          <a:p>
            <a:pPr lvl="0"/>
            <a:r>
              <a:rPr lang="en-US" dirty="0" smtClean="0"/>
              <a:t>Veneer ties shall be spaced at maximum 32” o.c. (610 mm) horizontally and 24” o.c. vertically and shall support max 2.67 ft</a:t>
            </a:r>
            <a:r>
              <a:rPr lang="en-US" baseline="30000" dirty="0" smtClean="0"/>
              <a:t>2</a:t>
            </a:r>
            <a:r>
              <a:rPr lang="en-US" dirty="0" smtClean="0"/>
              <a:t> (0.25 m</a:t>
            </a:r>
            <a:r>
              <a:rPr lang="en-US" baseline="30000" dirty="0" smtClean="0"/>
              <a:t>2</a:t>
            </a:r>
            <a:r>
              <a:rPr lang="en-US" dirty="0" smtClean="0"/>
              <a:t>) of brick veneer wall area </a:t>
            </a:r>
          </a:p>
          <a:p>
            <a:r>
              <a:rPr lang="en-US" dirty="0" smtClean="0"/>
              <a:t>For new construction, wall stud spacing of 16” o.c. is recommended so that ties can be anchored at this spacing </a:t>
            </a:r>
          </a:p>
        </p:txBody>
      </p:sp>
      <p:pic>
        <p:nvPicPr>
          <p:cNvPr id="6" name="Content Placeholder 5"/>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152338" y="635496"/>
            <a:ext cx="3534461" cy="3958730"/>
          </a:xfrm>
          <a:prstGeom prst="rect">
            <a:avLst/>
          </a:prstGeom>
          <a:noFill/>
          <a:ln>
            <a:noFill/>
          </a:ln>
          <a:effectLst/>
        </p:spPr>
      </p:pic>
    </p:spTree>
    <p:extLst>
      <p:ext uri="{BB962C8B-B14F-4D97-AF65-F5344CB8AC3E}">
        <p14:creationId xmlns:p14="http://schemas.microsoft.com/office/powerpoint/2010/main" val="3263861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a:bodyPr>
          <a:lstStyle/>
          <a:p>
            <a:r>
              <a:rPr lang="en-US" sz="2400" dirty="0" smtClean="0"/>
              <a:t>Brick </a:t>
            </a:r>
            <a:r>
              <a:rPr lang="en-US" sz="2400" dirty="0"/>
              <a:t>veneer cladding is appreciated for its pleasant appearance, excellent thermal performance and its ability to prevent water </a:t>
            </a:r>
            <a:r>
              <a:rPr lang="en-US" sz="2400" dirty="0" smtClean="0"/>
              <a:t>penetration </a:t>
            </a:r>
            <a:endParaRPr lang="en-US" sz="2400" dirty="0"/>
          </a:p>
          <a:p>
            <a:endParaRPr lang="en-US" dirty="0"/>
          </a:p>
        </p:txBody>
      </p:sp>
      <p:pic>
        <p:nvPicPr>
          <p:cNvPr id="12" name="Picture 2" descr="Brick Home, Yard, Porch, Architecture, Building, Cit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382712"/>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2965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sz="half" idx="1"/>
          </p:nvPr>
        </p:nvSpPr>
        <p:spPr>
          <a:xfrm>
            <a:off x="457200" y="1200150"/>
            <a:ext cx="4038600" cy="3505199"/>
          </a:xfrm>
        </p:spPr>
        <p:txBody>
          <a:bodyPr>
            <a:normAutofit fontScale="77500" lnSpcReduction="20000"/>
          </a:bodyPr>
          <a:lstStyle/>
          <a:p>
            <a:r>
              <a:rPr lang="en-US" dirty="0" smtClean="0"/>
              <a:t>Strand wire ties are less susceptible to corrosion than corrugated steel sheet ties   </a:t>
            </a:r>
          </a:p>
          <a:p>
            <a:r>
              <a:rPr lang="en-US" dirty="0" smtClean="0"/>
              <a:t>Minimum strand wire size diameter shall be 9 U.S. gauge [(0.148”) or (4 mm)] and be spaced same as corrugated steel ties and shall have a hook embedded in the mortar joint </a:t>
            </a:r>
          </a:p>
          <a:p>
            <a:endParaRPr lang="en-US" dirty="0" smtClean="0"/>
          </a:p>
        </p:txBody>
      </p:sp>
      <p:pic>
        <p:nvPicPr>
          <p:cNvPr id="20484" name="Picture 4" descr="http://www.diydoctor.org.uk/project_images/replacing-a-cavity-wall-tie/vertical-twist-fishtail-wall-tie.jpg"/>
          <p:cNvPicPr>
            <a:picLocks noGrp="1" noChangeAspect="1" noChangeArrowheads="1"/>
          </p:cNvPicPr>
          <p:nvPr>
            <p:ph sz="half" idx="2"/>
          </p:nvPr>
        </p:nvPicPr>
        <p:blipFill>
          <a:blip r:embed="rId2">
            <a:extLst>
              <a:ext uri="{BEBA8EAE-BF5A-486C-A8C5-ECC9F3942E4B}">
                <a14:imgProps xmlns:a14="http://schemas.microsoft.com/office/drawing/2010/main">
                  <a14:imgLayer r:embed="rId3">
                    <a14:imgEffect>
                      <a14:backgroundRemoval t="1329" b="100000" l="1000" r="99500"/>
                    </a14:imgEffect>
                  </a14:imgLayer>
                </a14:imgProps>
              </a:ext>
              <a:ext uri="{28A0092B-C50C-407E-A947-70E740481C1C}">
                <a14:useLocalDpi xmlns:a14="http://schemas.microsoft.com/office/drawing/2010/main" val="0"/>
              </a:ext>
            </a:extLst>
          </a:blip>
          <a:srcRect/>
          <a:stretch>
            <a:fillRect/>
          </a:stretch>
        </p:blipFill>
        <p:spPr bwMode="auto">
          <a:xfrm>
            <a:off x="4762500" y="1463675"/>
            <a:ext cx="381000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2003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normAutofit/>
          </a:bodyPr>
          <a:lstStyle/>
          <a:p>
            <a:r>
              <a:rPr lang="en-US" dirty="0" smtClean="0"/>
              <a:t>The following tables provide </a:t>
            </a:r>
            <a:r>
              <a:rPr lang="en-US" dirty="0"/>
              <a:t>recommendations for maximum vertical tie spacing for high wind areas when structural gable truss vertical members are spaced at 24”, 16” and 12” on center </a:t>
            </a:r>
            <a:r>
              <a:rPr lang="en-US" dirty="0" smtClean="0"/>
              <a:t>spacing </a:t>
            </a:r>
          </a:p>
          <a:p>
            <a:r>
              <a:rPr lang="en-US" dirty="0" smtClean="0"/>
              <a:t>In </a:t>
            </a:r>
            <a:r>
              <a:rPr lang="en-US" dirty="0"/>
              <a:t>the areas that are susceptible to both high wind and seismic loads, masonry brick veneer system should be evaluated by </a:t>
            </a:r>
            <a:r>
              <a:rPr lang="en-US" dirty="0" smtClean="0"/>
              <a:t>an RDP to </a:t>
            </a:r>
            <a:r>
              <a:rPr lang="en-US" dirty="0"/>
              <a:t>ensure that brick veneer cladding can resist both seismic and wind design </a:t>
            </a:r>
            <a:r>
              <a:rPr lang="en-US" dirty="0" smtClean="0"/>
              <a:t>loads</a:t>
            </a:r>
            <a:endParaRPr lang="en-US" dirty="0"/>
          </a:p>
          <a:p>
            <a:pPr lvl="0"/>
            <a:endParaRPr lang="en-US" dirty="0"/>
          </a:p>
          <a:p>
            <a:endParaRPr lang="en-US" dirty="0"/>
          </a:p>
        </p:txBody>
      </p:sp>
    </p:spTree>
    <p:extLst>
      <p:ext uri="{BB962C8B-B14F-4D97-AF65-F5344CB8AC3E}">
        <p14:creationId xmlns:p14="http://schemas.microsoft.com/office/powerpoint/2010/main" val="14800521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5" name="Content Placeholder 4"/>
          <p:cNvSpPr>
            <a:spLocks noGrp="1"/>
          </p:cNvSpPr>
          <p:nvPr>
            <p:ph sz="half" idx="1"/>
          </p:nvPr>
        </p:nvSpPr>
        <p:spPr>
          <a:xfrm>
            <a:off x="457200" y="1200151"/>
            <a:ext cx="2514600" cy="3394472"/>
          </a:xfrm>
        </p:spPr>
        <p:txBody>
          <a:bodyPr>
            <a:normAutofit/>
          </a:bodyPr>
          <a:lstStyle/>
          <a:p>
            <a:r>
              <a:rPr lang="en-US" sz="2400" dirty="0" smtClean="0"/>
              <a:t>Maximum vertical tie spacing for assemblies with structural sheathing</a:t>
            </a:r>
            <a:endParaRPr lang="en-US" sz="2400" dirty="0"/>
          </a:p>
        </p:txBody>
      </p:sp>
      <p:graphicFrame>
        <p:nvGraphicFramePr>
          <p:cNvPr id="4" name="Content Placeholder 3"/>
          <p:cNvGraphicFramePr>
            <a:graphicFrameLocks noGrp="1"/>
          </p:cNvGraphicFramePr>
          <p:nvPr>
            <p:ph sz="half" idx="2"/>
          </p:nvPr>
        </p:nvGraphicFramePr>
        <p:xfrm>
          <a:off x="3429001" y="1185694"/>
          <a:ext cx="5562602" cy="3268792"/>
        </p:xfrm>
        <a:graphic>
          <a:graphicData uri="http://schemas.openxmlformats.org/drawingml/2006/table">
            <a:tbl>
              <a:tblPr firstRow="1" firstCol="1" lastRow="1" lastCol="1" bandRow="1" bandCol="1">
                <a:tableStyleId>{5C22544A-7EE6-4342-B048-85BDC9FD1C3A}</a:tableStyleId>
              </a:tblPr>
              <a:tblGrid>
                <a:gridCol w="817253">
                  <a:extLst>
                    <a:ext uri="{9D8B030D-6E8A-4147-A177-3AD203B41FA5}">
                      <a16:colId xmlns:a16="http://schemas.microsoft.com/office/drawing/2014/main" val="1973473783"/>
                    </a:ext>
                  </a:extLst>
                </a:gridCol>
                <a:gridCol w="651321">
                  <a:extLst>
                    <a:ext uri="{9D8B030D-6E8A-4147-A177-3AD203B41FA5}">
                      <a16:colId xmlns:a16="http://schemas.microsoft.com/office/drawing/2014/main" val="1672598594"/>
                    </a:ext>
                  </a:extLst>
                </a:gridCol>
                <a:gridCol w="682338">
                  <a:extLst>
                    <a:ext uri="{9D8B030D-6E8A-4147-A177-3AD203B41FA5}">
                      <a16:colId xmlns:a16="http://schemas.microsoft.com/office/drawing/2014/main" val="1496660152"/>
                    </a:ext>
                  </a:extLst>
                </a:gridCol>
                <a:gridCol w="682338">
                  <a:extLst>
                    <a:ext uri="{9D8B030D-6E8A-4147-A177-3AD203B41FA5}">
                      <a16:colId xmlns:a16="http://schemas.microsoft.com/office/drawing/2014/main" val="2695569513"/>
                    </a:ext>
                  </a:extLst>
                </a:gridCol>
                <a:gridCol w="682338">
                  <a:extLst>
                    <a:ext uri="{9D8B030D-6E8A-4147-A177-3AD203B41FA5}">
                      <a16:colId xmlns:a16="http://schemas.microsoft.com/office/drawing/2014/main" val="1172041497"/>
                    </a:ext>
                  </a:extLst>
                </a:gridCol>
                <a:gridCol w="682338">
                  <a:extLst>
                    <a:ext uri="{9D8B030D-6E8A-4147-A177-3AD203B41FA5}">
                      <a16:colId xmlns:a16="http://schemas.microsoft.com/office/drawing/2014/main" val="4258794559"/>
                    </a:ext>
                  </a:extLst>
                </a:gridCol>
                <a:gridCol w="682338">
                  <a:extLst>
                    <a:ext uri="{9D8B030D-6E8A-4147-A177-3AD203B41FA5}">
                      <a16:colId xmlns:a16="http://schemas.microsoft.com/office/drawing/2014/main" val="1974587566"/>
                    </a:ext>
                  </a:extLst>
                </a:gridCol>
                <a:gridCol w="682338">
                  <a:extLst>
                    <a:ext uri="{9D8B030D-6E8A-4147-A177-3AD203B41FA5}">
                      <a16:colId xmlns:a16="http://schemas.microsoft.com/office/drawing/2014/main" val="2110259567"/>
                    </a:ext>
                  </a:extLst>
                </a:gridCol>
              </a:tblGrid>
              <a:tr h="229157">
                <a:tc rowSpan="3">
                  <a:txBody>
                    <a:bodyPr/>
                    <a:lstStyle/>
                    <a:p>
                      <a:pPr marL="0" marR="0" algn="ctr">
                        <a:spcBef>
                          <a:spcPts val="0"/>
                        </a:spcBef>
                        <a:spcAft>
                          <a:spcPts val="0"/>
                        </a:spcAft>
                      </a:pPr>
                      <a:r>
                        <a:rPr lang="en-US" sz="800" b="0" dirty="0">
                          <a:effectLst/>
                        </a:rPr>
                        <a:t>Wind Speed</a:t>
                      </a:r>
                      <a:br>
                        <a:rPr lang="en-US" sz="800" b="0" dirty="0">
                          <a:effectLst/>
                        </a:rPr>
                      </a:br>
                      <a:r>
                        <a:rPr lang="en-US" sz="800" b="0" dirty="0">
                          <a:effectLst/>
                        </a:rPr>
                        <a:t>(3‑sec Peak Gust)</a:t>
                      </a:r>
                      <a:endParaRPr lang="en-US" sz="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rowSpan="3">
                  <a:txBody>
                    <a:bodyPr/>
                    <a:lstStyle/>
                    <a:p>
                      <a:pPr marL="0" marR="0" algn="ctr">
                        <a:spcBef>
                          <a:spcPts val="0"/>
                        </a:spcBef>
                        <a:spcAft>
                          <a:spcPts val="0"/>
                        </a:spcAft>
                      </a:pPr>
                      <a:r>
                        <a:rPr lang="en-US" sz="800" b="0">
                          <a:effectLst/>
                        </a:rPr>
                        <a:t>Wind</a:t>
                      </a:r>
                      <a:r>
                        <a:rPr lang="en-US" sz="800" b="0" baseline="30000">
                          <a:effectLst/>
                        </a:rPr>
                        <a:t>1,2,9</a:t>
                      </a:r>
                      <a:br>
                        <a:rPr lang="en-US" sz="800" b="0" baseline="30000">
                          <a:effectLst/>
                        </a:rPr>
                      </a:br>
                      <a:r>
                        <a:rPr lang="en-US" sz="800" b="0">
                          <a:effectLst/>
                        </a:rPr>
                        <a:t>Pressure (psf)</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gridSpan="6">
                  <a:txBody>
                    <a:bodyPr/>
                    <a:lstStyle/>
                    <a:p>
                      <a:pPr marL="0" marR="0" algn="ctr">
                        <a:spcBef>
                          <a:spcPts val="0"/>
                        </a:spcBef>
                        <a:spcAft>
                          <a:spcPts val="0"/>
                        </a:spcAft>
                      </a:pPr>
                      <a:r>
                        <a:rPr lang="en-US" sz="800" b="0" dirty="0">
                          <a:effectLst/>
                        </a:rPr>
                        <a:t>Maximum Vertical spacing for Ties in inches</a:t>
                      </a:r>
                      <a:r>
                        <a:rPr lang="en-US" sz="800" b="0" baseline="30000" dirty="0">
                          <a:effectLst/>
                        </a:rPr>
                        <a:t>1,2,3,4,8       </a:t>
                      </a:r>
                      <a:r>
                        <a:rPr lang="en-US" sz="600" b="0" dirty="0">
                          <a:effectLst/>
                        </a:rPr>
                        <a:t>8d (0.131” x 2.5”) Ring-Shank Nails</a:t>
                      </a:r>
                      <a:endParaRPr lang="en-US" sz="800" b="0" dirty="0">
                        <a:effectLst/>
                      </a:endParaRPr>
                    </a:p>
                    <a:p>
                      <a:pPr marL="0" marR="0" algn="ctr">
                        <a:spcBef>
                          <a:spcPts val="0"/>
                        </a:spcBef>
                        <a:spcAft>
                          <a:spcPts val="0"/>
                        </a:spcAft>
                      </a:pPr>
                      <a:r>
                        <a:rPr lang="en-US" sz="600" b="0" dirty="0">
                          <a:effectLst/>
                        </a:rPr>
                        <a:t>With ½” Structural Sheathing (OSB, or Plywood) and 2” of Nail penetration</a:t>
                      </a:r>
                      <a:r>
                        <a:rPr lang="en-US" sz="600" b="0" baseline="30000" dirty="0">
                          <a:effectLst/>
                        </a:rPr>
                        <a:t>4</a:t>
                      </a:r>
                      <a:endParaRPr lang="en-US" sz="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9906963"/>
                  </a:ext>
                </a:extLst>
              </a:tr>
              <a:tr h="134660">
                <a:tc vMerge="1">
                  <a:txBody>
                    <a:bodyPr/>
                    <a:lstStyle/>
                    <a:p>
                      <a:endParaRPr lang="en-US"/>
                    </a:p>
                  </a:txBody>
                  <a:tcPr/>
                </a:tc>
                <a:tc vMerge="1">
                  <a:txBody>
                    <a:bodyPr/>
                    <a:lstStyle/>
                    <a:p>
                      <a:endParaRPr lang="en-US"/>
                    </a:p>
                  </a:txBody>
                  <a:tcPr/>
                </a:tc>
                <a:tc gridSpan="2">
                  <a:txBody>
                    <a:bodyPr/>
                    <a:lstStyle/>
                    <a:p>
                      <a:pPr marL="0" marR="0" algn="ctr">
                        <a:spcBef>
                          <a:spcPts val="0"/>
                        </a:spcBef>
                        <a:spcAft>
                          <a:spcPts val="0"/>
                        </a:spcAft>
                      </a:pPr>
                      <a:r>
                        <a:rPr lang="en-US" sz="800" b="0">
                          <a:effectLst/>
                        </a:rPr>
                        <a:t>Truss members @ 24” o.c.</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hMerge="1">
                  <a:txBody>
                    <a:bodyPr/>
                    <a:lstStyle/>
                    <a:p>
                      <a:endParaRPr lang="en-US"/>
                    </a:p>
                  </a:txBody>
                  <a:tcPr/>
                </a:tc>
                <a:tc gridSpan="2">
                  <a:txBody>
                    <a:bodyPr/>
                    <a:lstStyle/>
                    <a:p>
                      <a:pPr marL="0" marR="0" algn="ctr">
                        <a:spcBef>
                          <a:spcPts val="0"/>
                        </a:spcBef>
                        <a:spcAft>
                          <a:spcPts val="0"/>
                        </a:spcAft>
                      </a:pPr>
                      <a:r>
                        <a:rPr lang="en-US" sz="800" b="0">
                          <a:effectLst/>
                        </a:rPr>
                        <a:t>Truss members @ 16” o.c.</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hMerge="1">
                  <a:txBody>
                    <a:bodyPr/>
                    <a:lstStyle/>
                    <a:p>
                      <a:endParaRPr lang="en-US"/>
                    </a:p>
                  </a:txBody>
                  <a:tcPr/>
                </a:tc>
                <a:tc gridSpan="2">
                  <a:txBody>
                    <a:bodyPr/>
                    <a:lstStyle/>
                    <a:p>
                      <a:pPr marL="0" marR="0" algn="ctr">
                        <a:spcBef>
                          <a:spcPts val="0"/>
                        </a:spcBef>
                        <a:spcAft>
                          <a:spcPts val="0"/>
                        </a:spcAft>
                      </a:pPr>
                      <a:r>
                        <a:rPr lang="en-US" sz="800" b="0">
                          <a:effectLst/>
                        </a:rPr>
                        <a:t>Truss members @ 12” o.c.</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hMerge="1">
                  <a:txBody>
                    <a:bodyPr/>
                    <a:lstStyle/>
                    <a:p>
                      <a:endParaRPr lang="en-US"/>
                    </a:p>
                  </a:txBody>
                  <a:tcPr/>
                </a:tc>
                <a:extLst>
                  <a:ext uri="{0D108BD9-81ED-4DB2-BD59-A6C34878D82A}">
                    <a16:rowId xmlns:a16="http://schemas.microsoft.com/office/drawing/2014/main" val="1759856480"/>
                  </a:ext>
                </a:extLst>
              </a:tr>
              <a:tr h="13466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800" b="0">
                          <a:effectLst/>
                        </a:rPr>
                        <a:t>SPF</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a:txBody>
                    <a:bodyPr/>
                    <a:lstStyle/>
                    <a:p>
                      <a:pPr marL="0" marR="0" algn="ctr">
                        <a:spcBef>
                          <a:spcPts val="0"/>
                        </a:spcBef>
                        <a:spcAft>
                          <a:spcPts val="0"/>
                        </a:spcAft>
                      </a:pPr>
                      <a:r>
                        <a:rPr lang="en-US" sz="800" b="0">
                          <a:effectLst/>
                        </a:rPr>
                        <a:t>SYP</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a:txBody>
                    <a:bodyPr/>
                    <a:lstStyle/>
                    <a:p>
                      <a:pPr marL="0" marR="0" algn="ctr">
                        <a:spcBef>
                          <a:spcPts val="0"/>
                        </a:spcBef>
                        <a:spcAft>
                          <a:spcPts val="0"/>
                        </a:spcAft>
                      </a:pPr>
                      <a:r>
                        <a:rPr lang="en-US" sz="800" b="0">
                          <a:effectLst/>
                        </a:rPr>
                        <a:t>SPF</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a:txBody>
                    <a:bodyPr/>
                    <a:lstStyle/>
                    <a:p>
                      <a:pPr marL="0" marR="0" algn="ctr">
                        <a:spcBef>
                          <a:spcPts val="0"/>
                        </a:spcBef>
                        <a:spcAft>
                          <a:spcPts val="0"/>
                        </a:spcAft>
                      </a:pPr>
                      <a:r>
                        <a:rPr lang="en-US" sz="800" b="0">
                          <a:effectLst/>
                        </a:rPr>
                        <a:t>SYP</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a:txBody>
                    <a:bodyPr/>
                    <a:lstStyle/>
                    <a:p>
                      <a:pPr marL="0" marR="0" algn="ctr">
                        <a:spcBef>
                          <a:spcPts val="0"/>
                        </a:spcBef>
                        <a:spcAft>
                          <a:spcPts val="0"/>
                        </a:spcAft>
                      </a:pPr>
                      <a:r>
                        <a:rPr lang="en-US" sz="800" b="0">
                          <a:effectLst/>
                        </a:rPr>
                        <a:t>SPF</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a:txBody>
                    <a:bodyPr/>
                    <a:lstStyle/>
                    <a:p>
                      <a:pPr marL="0" marR="0" algn="ctr">
                        <a:spcBef>
                          <a:spcPts val="0"/>
                        </a:spcBef>
                        <a:spcAft>
                          <a:spcPts val="0"/>
                        </a:spcAft>
                      </a:pPr>
                      <a:r>
                        <a:rPr lang="en-US" sz="800" b="0">
                          <a:effectLst/>
                        </a:rPr>
                        <a:t>SYP</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extLst>
                  <a:ext uri="{0D108BD9-81ED-4DB2-BD59-A6C34878D82A}">
                    <a16:rowId xmlns:a16="http://schemas.microsoft.com/office/drawing/2014/main" val="521895345"/>
                  </a:ext>
                </a:extLst>
              </a:tr>
              <a:tr h="134660">
                <a:tc>
                  <a:txBody>
                    <a:bodyPr/>
                    <a:lstStyle/>
                    <a:p>
                      <a:pPr marL="0" marR="0" algn="ctr">
                        <a:spcBef>
                          <a:spcPts val="0"/>
                        </a:spcBef>
                        <a:spcAft>
                          <a:spcPts val="0"/>
                        </a:spcAft>
                      </a:pPr>
                      <a:r>
                        <a:rPr lang="en-US" sz="800" b="0">
                          <a:effectLst/>
                        </a:rPr>
                        <a:t>115 mph</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a:txBody>
                    <a:bodyPr/>
                    <a:lstStyle/>
                    <a:p>
                      <a:pPr marL="0" marR="0" algn="ctr">
                        <a:spcBef>
                          <a:spcPts val="0"/>
                        </a:spcBef>
                        <a:spcAft>
                          <a:spcPts val="0"/>
                        </a:spcAft>
                      </a:pPr>
                      <a:r>
                        <a:rPr lang="en-US" sz="800" b="0">
                          <a:effectLst/>
                        </a:rPr>
                        <a:t>19.1</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a:txBody>
                    <a:bodyPr/>
                    <a:lstStyle/>
                    <a:p>
                      <a:pPr marL="0" marR="0" algn="ctr">
                        <a:spcBef>
                          <a:spcPts val="0"/>
                        </a:spcBef>
                        <a:spcAft>
                          <a:spcPts val="0"/>
                        </a:spcAft>
                      </a:pPr>
                      <a:r>
                        <a:rPr lang="en-US" sz="800" b="0">
                          <a:effectLst/>
                        </a:rPr>
                        <a:t>16</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a:txBody>
                    <a:bodyPr/>
                    <a:lstStyle/>
                    <a:p>
                      <a:pPr marL="0" marR="0" algn="ctr">
                        <a:spcBef>
                          <a:spcPts val="0"/>
                        </a:spcBef>
                        <a:spcAft>
                          <a:spcPts val="0"/>
                        </a:spcAft>
                      </a:pPr>
                      <a:r>
                        <a:rPr lang="en-US" sz="800" b="0">
                          <a:effectLst/>
                        </a:rPr>
                        <a:t>16</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a:txBody>
                    <a:bodyPr/>
                    <a:lstStyle/>
                    <a:p>
                      <a:pPr marL="0" marR="0" algn="ctr">
                        <a:spcBef>
                          <a:spcPts val="0"/>
                        </a:spcBef>
                        <a:spcAft>
                          <a:spcPts val="0"/>
                        </a:spcAft>
                      </a:pPr>
                      <a:r>
                        <a:rPr lang="en-US" sz="800" b="0">
                          <a:effectLst/>
                        </a:rPr>
                        <a:t>24</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a:txBody>
                    <a:bodyPr/>
                    <a:lstStyle/>
                    <a:p>
                      <a:pPr marL="0" marR="0" algn="ctr">
                        <a:spcBef>
                          <a:spcPts val="0"/>
                        </a:spcBef>
                        <a:spcAft>
                          <a:spcPts val="0"/>
                        </a:spcAft>
                      </a:pPr>
                      <a:r>
                        <a:rPr lang="en-US" sz="800" b="0">
                          <a:effectLst/>
                        </a:rPr>
                        <a:t>24</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a:txBody>
                    <a:bodyPr/>
                    <a:lstStyle/>
                    <a:p>
                      <a:pPr marL="0" marR="0" algn="ctr">
                        <a:spcBef>
                          <a:spcPts val="0"/>
                        </a:spcBef>
                        <a:spcAft>
                          <a:spcPts val="0"/>
                        </a:spcAft>
                      </a:pPr>
                      <a:r>
                        <a:rPr lang="en-US" sz="800" b="0">
                          <a:effectLst/>
                        </a:rPr>
                        <a:t>24</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tc>
                <a:tc>
                  <a:txBody>
                    <a:bodyPr/>
                    <a:lstStyle/>
                    <a:p>
                      <a:pPr marL="0" marR="0" algn="ctr">
                        <a:spcBef>
                          <a:spcPts val="0"/>
                        </a:spcBef>
                        <a:spcAft>
                          <a:spcPts val="0"/>
                        </a:spcAft>
                      </a:pPr>
                      <a:r>
                        <a:rPr lang="en-US" sz="800" b="0">
                          <a:effectLst/>
                        </a:rPr>
                        <a:t>24</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extLst>
                  <a:ext uri="{0D108BD9-81ED-4DB2-BD59-A6C34878D82A}">
                    <a16:rowId xmlns:a16="http://schemas.microsoft.com/office/drawing/2014/main" val="1172063336"/>
                  </a:ext>
                </a:extLst>
              </a:tr>
              <a:tr h="134660">
                <a:tc>
                  <a:txBody>
                    <a:bodyPr/>
                    <a:lstStyle/>
                    <a:p>
                      <a:pPr marL="0" marR="0" algn="ctr">
                        <a:spcBef>
                          <a:spcPts val="0"/>
                        </a:spcBef>
                        <a:spcAft>
                          <a:spcPts val="0"/>
                        </a:spcAft>
                      </a:pPr>
                      <a:r>
                        <a:rPr lang="en-US" sz="800" b="0">
                          <a:effectLst/>
                        </a:rPr>
                        <a:t>120 mph</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a:txBody>
                    <a:bodyPr/>
                    <a:lstStyle/>
                    <a:p>
                      <a:pPr marL="0" marR="0" algn="ctr">
                        <a:spcBef>
                          <a:spcPts val="0"/>
                        </a:spcBef>
                        <a:spcAft>
                          <a:spcPts val="0"/>
                        </a:spcAft>
                      </a:pPr>
                      <a:r>
                        <a:rPr lang="en-US" sz="800" b="0">
                          <a:effectLst/>
                        </a:rPr>
                        <a:t>20.8</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a:txBody>
                    <a:bodyPr/>
                    <a:lstStyle/>
                    <a:p>
                      <a:pPr marL="0" marR="0" algn="ctr">
                        <a:spcBef>
                          <a:spcPts val="0"/>
                        </a:spcBef>
                        <a:spcAft>
                          <a:spcPts val="0"/>
                        </a:spcAft>
                      </a:pPr>
                      <a:r>
                        <a:rPr lang="en-US" sz="800" b="0">
                          <a:effectLst/>
                        </a:rPr>
                        <a:t>16</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a:txBody>
                    <a:bodyPr/>
                    <a:lstStyle/>
                    <a:p>
                      <a:pPr marL="0" marR="0" algn="ctr">
                        <a:spcBef>
                          <a:spcPts val="0"/>
                        </a:spcBef>
                        <a:spcAft>
                          <a:spcPts val="0"/>
                        </a:spcAft>
                      </a:pPr>
                      <a:r>
                        <a:rPr lang="en-US" sz="800" b="0" dirty="0">
                          <a:effectLst/>
                        </a:rPr>
                        <a:t>16</a:t>
                      </a:r>
                      <a:r>
                        <a:rPr lang="en-US" sz="800" b="0" baseline="30000" dirty="0">
                          <a:effectLst/>
                        </a:rPr>
                        <a:t>5</a:t>
                      </a:r>
                      <a:endParaRPr lang="en-US" sz="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a:txBody>
                    <a:bodyPr/>
                    <a:lstStyle/>
                    <a:p>
                      <a:pPr marL="0" marR="0" algn="ctr">
                        <a:spcBef>
                          <a:spcPts val="0"/>
                        </a:spcBef>
                        <a:spcAft>
                          <a:spcPts val="0"/>
                        </a:spcAft>
                      </a:pPr>
                      <a:r>
                        <a:rPr lang="en-US" sz="800" b="0">
                          <a:effectLst/>
                        </a:rPr>
                        <a:t>24</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tc>
                <a:tc>
                  <a:txBody>
                    <a:bodyPr/>
                    <a:lstStyle/>
                    <a:p>
                      <a:pPr marL="0" marR="0" algn="ctr">
                        <a:spcBef>
                          <a:spcPts val="0"/>
                        </a:spcBef>
                        <a:spcAft>
                          <a:spcPts val="0"/>
                        </a:spcAft>
                      </a:pPr>
                      <a:r>
                        <a:rPr lang="en-US" sz="800" b="0">
                          <a:effectLst/>
                        </a:rPr>
                        <a:t>24</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tc>
                <a:tc>
                  <a:txBody>
                    <a:bodyPr/>
                    <a:lstStyle/>
                    <a:p>
                      <a:pPr marL="0" marR="0" algn="ctr">
                        <a:spcBef>
                          <a:spcPts val="0"/>
                        </a:spcBef>
                        <a:spcAft>
                          <a:spcPts val="0"/>
                        </a:spcAft>
                      </a:pPr>
                      <a:r>
                        <a:rPr lang="en-US" sz="800" b="0">
                          <a:effectLst/>
                        </a:rPr>
                        <a:t>24</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tc>
                <a:tc>
                  <a:txBody>
                    <a:bodyPr/>
                    <a:lstStyle/>
                    <a:p>
                      <a:pPr marL="0" marR="0" algn="ctr">
                        <a:spcBef>
                          <a:spcPts val="0"/>
                        </a:spcBef>
                        <a:spcAft>
                          <a:spcPts val="0"/>
                        </a:spcAft>
                      </a:pPr>
                      <a:r>
                        <a:rPr lang="en-US" sz="800" b="0">
                          <a:effectLst/>
                        </a:rPr>
                        <a:t>24</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tc>
                <a:extLst>
                  <a:ext uri="{0D108BD9-81ED-4DB2-BD59-A6C34878D82A}">
                    <a16:rowId xmlns:a16="http://schemas.microsoft.com/office/drawing/2014/main" val="1337403551"/>
                  </a:ext>
                </a:extLst>
              </a:tr>
              <a:tr h="134660">
                <a:tc>
                  <a:txBody>
                    <a:bodyPr/>
                    <a:lstStyle/>
                    <a:p>
                      <a:pPr marL="0" marR="0" algn="ctr">
                        <a:spcBef>
                          <a:spcPts val="0"/>
                        </a:spcBef>
                        <a:spcAft>
                          <a:spcPts val="0"/>
                        </a:spcAft>
                      </a:pPr>
                      <a:r>
                        <a:rPr lang="en-US" sz="800" b="0">
                          <a:effectLst/>
                        </a:rPr>
                        <a:t>130 mph</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a:txBody>
                    <a:bodyPr/>
                    <a:lstStyle/>
                    <a:p>
                      <a:pPr marL="0" marR="0" algn="ctr">
                        <a:spcBef>
                          <a:spcPts val="0"/>
                        </a:spcBef>
                        <a:spcAft>
                          <a:spcPts val="0"/>
                        </a:spcAft>
                      </a:pPr>
                      <a:r>
                        <a:rPr lang="en-US" sz="800" b="0" dirty="0">
                          <a:effectLst/>
                        </a:rPr>
                        <a:t>24.4</a:t>
                      </a:r>
                      <a:endParaRPr lang="en-US" sz="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a:txBody>
                    <a:bodyPr/>
                    <a:lstStyle/>
                    <a:p>
                      <a:pPr marL="0" marR="0" algn="ctr">
                        <a:spcBef>
                          <a:spcPts val="0"/>
                        </a:spcBef>
                        <a:spcAft>
                          <a:spcPts val="0"/>
                        </a:spcAft>
                      </a:pPr>
                      <a:r>
                        <a:rPr lang="en-US" sz="800" b="0">
                          <a:effectLst/>
                        </a:rPr>
                        <a:t>16</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a:txBody>
                    <a:bodyPr/>
                    <a:lstStyle/>
                    <a:p>
                      <a:pPr marL="0" marR="0" algn="ctr">
                        <a:spcBef>
                          <a:spcPts val="0"/>
                        </a:spcBef>
                        <a:spcAft>
                          <a:spcPts val="0"/>
                        </a:spcAft>
                      </a:pPr>
                      <a:r>
                        <a:rPr lang="en-US" sz="800" b="0">
                          <a:effectLst/>
                        </a:rPr>
                        <a:t>16</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a:txBody>
                    <a:bodyPr/>
                    <a:lstStyle/>
                    <a:p>
                      <a:pPr marL="0" marR="0" algn="ctr">
                        <a:spcBef>
                          <a:spcPts val="0"/>
                        </a:spcBef>
                        <a:spcAft>
                          <a:spcPts val="0"/>
                        </a:spcAft>
                      </a:pPr>
                      <a:r>
                        <a:rPr lang="en-US" sz="800" b="0">
                          <a:effectLst/>
                        </a:rPr>
                        <a:t>24</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tc>
                <a:tc>
                  <a:txBody>
                    <a:bodyPr/>
                    <a:lstStyle/>
                    <a:p>
                      <a:pPr marL="0" marR="0" algn="ctr">
                        <a:spcBef>
                          <a:spcPts val="0"/>
                        </a:spcBef>
                        <a:spcAft>
                          <a:spcPts val="0"/>
                        </a:spcAft>
                      </a:pPr>
                      <a:r>
                        <a:rPr lang="en-US" sz="800" b="0">
                          <a:effectLst/>
                        </a:rPr>
                        <a:t>24</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tc>
                <a:tc>
                  <a:txBody>
                    <a:bodyPr/>
                    <a:lstStyle/>
                    <a:p>
                      <a:pPr marL="0" marR="0" algn="ctr">
                        <a:spcBef>
                          <a:spcPts val="0"/>
                        </a:spcBef>
                        <a:spcAft>
                          <a:spcPts val="0"/>
                        </a:spcAft>
                      </a:pPr>
                      <a:r>
                        <a:rPr lang="en-US" sz="800" b="0">
                          <a:effectLst/>
                        </a:rPr>
                        <a:t>24</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tc>
                <a:tc>
                  <a:txBody>
                    <a:bodyPr/>
                    <a:lstStyle/>
                    <a:p>
                      <a:pPr marL="0" marR="0" algn="ctr">
                        <a:spcBef>
                          <a:spcPts val="0"/>
                        </a:spcBef>
                        <a:spcAft>
                          <a:spcPts val="0"/>
                        </a:spcAft>
                      </a:pPr>
                      <a:r>
                        <a:rPr lang="en-US" sz="800" b="0">
                          <a:effectLst/>
                        </a:rPr>
                        <a:t>24</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tc>
                <a:extLst>
                  <a:ext uri="{0D108BD9-81ED-4DB2-BD59-A6C34878D82A}">
                    <a16:rowId xmlns:a16="http://schemas.microsoft.com/office/drawing/2014/main" val="887632447"/>
                  </a:ext>
                </a:extLst>
              </a:tr>
              <a:tr h="134660">
                <a:tc>
                  <a:txBody>
                    <a:bodyPr/>
                    <a:lstStyle/>
                    <a:p>
                      <a:pPr marL="0" marR="0" algn="ctr">
                        <a:spcBef>
                          <a:spcPts val="0"/>
                        </a:spcBef>
                        <a:spcAft>
                          <a:spcPts val="0"/>
                        </a:spcAft>
                      </a:pPr>
                      <a:r>
                        <a:rPr lang="en-US" sz="800" b="0">
                          <a:effectLst/>
                        </a:rPr>
                        <a:t>140 mph</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a:txBody>
                    <a:bodyPr/>
                    <a:lstStyle/>
                    <a:p>
                      <a:pPr marL="0" marR="0" algn="ctr">
                        <a:spcBef>
                          <a:spcPts val="0"/>
                        </a:spcBef>
                        <a:spcAft>
                          <a:spcPts val="0"/>
                        </a:spcAft>
                      </a:pPr>
                      <a:r>
                        <a:rPr lang="en-US" sz="800" b="0" dirty="0">
                          <a:effectLst/>
                        </a:rPr>
                        <a:t>28.3</a:t>
                      </a:r>
                      <a:endParaRPr lang="en-US" sz="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a:txBody>
                    <a:bodyPr/>
                    <a:lstStyle/>
                    <a:p>
                      <a:pPr marL="0" marR="0" algn="ctr">
                        <a:spcBef>
                          <a:spcPts val="0"/>
                        </a:spcBef>
                        <a:spcAft>
                          <a:spcPts val="0"/>
                        </a:spcAft>
                      </a:pPr>
                      <a:r>
                        <a:rPr lang="en-US" sz="800" b="0">
                          <a:effectLst/>
                        </a:rPr>
                        <a:t>14</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a:txBody>
                    <a:bodyPr/>
                    <a:lstStyle/>
                    <a:p>
                      <a:pPr marL="0" marR="0" algn="ctr">
                        <a:spcBef>
                          <a:spcPts val="0"/>
                        </a:spcBef>
                        <a:spcAft>
                          <a:spcPts val="0"/>
                        </a:spcAft>
                      </a:pPr>
                      <a:r>
                        <a:rPr lang="en-US" sz="800" b="0">
                          <a:effectLst/>
                        </a:rPr>
                        <a:t>16</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tc>
                <a:tc>
                  <a:txBody>
                    <a:bodyPr/>
                    <a:lstStyle/>
                    <a:p>
                      <a:pPr marL="0" marR="0" algn="ctr">
                        <a:spcBef>
                          <a:spcPts val="0"/>
                        </a:spcBef>
                        <a:spcAft>
                          <a:spcPts val="0"/>
                        </a:spcAft>
                      </a:pPr>
                      <a:r>
                        <a:rPr lang="en-US" sz="800" b="0">
                          <a:effectLst/>
                        </a:rPr>
                        <a:t>21</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tc>
                <a:tc>
                  <a:txBody>
                    <a:bodyPr/>
                    <a:lstStyle/>
                    <a:p>
                      <a:pPr marL="0" marR="0" algn="ctr">
                        <a:spcBef>
                          <a:spcPts val="0"/>
                        </a:spcBef>
                        <a:spcAft>
                          <a:spcPts val="0"/>
                        </a:spcAft>
                      </a:pPr>
                      <a:r>
                        <a:rPr lang="en-US" sz="800" b="0">
                          <a:effectLst/>
                        </a:rPr>
                        <a:t>24</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tc>
                <a:tc>
                  <a:txBody>
                    <a:bodyPr/>
                    <a:lstStyle/>
                    <a:p>
                      <a:pPr marL="0" marR="0" algn="ctr">
                        <a:spcBef>
                          <a:spcPts val="0"/>
                        </a:spcBef>
                        <a:spcAft>
                          <a:spcPts val="0"/>
                        </a:spcAft>
                      </a:pPr>
                      <a:r>
                        <a:rPr lang="en-US" sz="800" b="0">
                          <a:effectLst/>
                        </a:rPr>
                        <a:t>24</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tc>
                <a:tc>
                  <a:txBody>
                    <a:bodyPr/>
                    <a:lstStyle/>
                    <a:p>
                      <a:pPr marL="0" marR="0" algn="ctr">
                        <a:spcBef>
                          <a:spcPts val="0"/>
                        </a:spcBef>
                        <a:spcAft>
                          <a:spcPts val="0"/>
                        </a:spcAft>
                      </a:pPr>
                      <a:r>
                        <a:rPr lang="en-US" sz="800" b="0">
                          <a:effectLst/>
                        </a:rPr>
                        <a:t>24</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tc>
                <a:extLst>
                  <a:ext uri="{0D108BD9-81ED-4DB2-BD59-A6C34878D82A}">
                    <a16:rowId xmlns:a16="http://schemas.microsoft.com/office/drawing/2014/main" val="4231234402"/>
                  </a:ext>
                </a:extLst>
              </a:tr>
              <a:tr h="134660">
                <a:tc>
                  <a:txBody>
                    <a:bodyPr/>
                    <a:lstStyle/>
                    <a:p>
                      <a:pPr marL="0" marR="0" algn="ctr">
                        <a:spcBef>
                          <a:spcPts val="0"/>
                        </a:spcBef>
                        <a:spcAft>
                          <a:spcPts val="0"/>
                        </a:spcAft>
                      </a:pPr>
                      <a:r>
                        <a:rPr lang="en-US" sz="800" b="0">
                          <a:effectLst/>
                        </a:rPr>
                        <a:t>150 mph</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a:txBody>
                    <a:bodyPr/>
                    <a:lstStyle/>
                    <a:p>
                      <a:pPr marL="0" marR="0" algn="ctr">
                        <a:spcBef>
                          <a:spcPts val="0"/>
                        </a:spcBef>
                        <a:spcAft>
                          <a:spcPts val="0"/>
                        </a:spcAft>
                      </a:pPr>
                      <a:r>
                        <a:rPr lang="en-US" sz="800" b="0">
                          <a:effectLst/>
                        </a:rPr>
                        <a:t>32.5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a:txBody>
                    <a:bodyPr/>
                    <a:lstStyle/>
                    <a:p>
                      <a:pPr marL="0" marR="0" algn="ctr">
                        <a:spcBef>
                          <a:spcPts val="0"/>
                        </a:spcBef>
                        <a:spcAft>
                          <a:spcPts val="0"/>
                        </a:spcAft>
                      </a:pPr>
                      <a:r>
                        <a:rPr lang="en-US" sz="800" b="0">
                          <a:effectLst/>
                        </a:rPr>
                        <a:t>12</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tc>
                <a:tc>
                  <a:txBody>
                    <a:bodyPr/>
                    <a:lstStyle/>
                    <a:p>
                      <a:pPr marL="0" marR="0" algn="ctr">
                        <a:spcBef>
                          <a:spcPts val="0"/>
                        </a:spcBef>
                        <a:spcAft>
                          <a:spcPts val="0"/>
                        </a:spcAft>
                      </a:pPr>
                      <a:r>
                        <a:rPr lang="en-US" sz="800" b="0">
                          <a:effectLst/>
                        </a:rPr>
                        <a:t>12</a:t>
                      </a:r>
                      <a:r>
                        <a:rPr lang="en-US" sz="800" b="0" baseline="30000">
                          <a:effectLst/>
                        </a:rPr>
                        <a:t>6</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tc>
                <a:tc>
                  <a:txBody>
                    <a:bodyPr/>
                    <a:lstStyle/>
                    <a:p>
                      <a:pPr marL="0" marR="0" algn="ctr">
                        <a:spcBef>
                          <a:spcPts val="0"/>
                        </a:spcBef>
                        <a:spcAft>
                          <a:spcPts val="0"/>
                        </a:spcAft>
                      </a:pPr>
                      <a:r>
                        <a:rPr lang="en-US" sz="800" b="0">
                          <a:effectLst/>
                        </a:rPr>
                        <a:t>18</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a:txBody>
                    <a:bodyPr/>
                    <a:lstStyle/>
                    <a:p>
                      <a:pPr marL="0" marR="0" algn="ctr">
                        <a:spcBef>
                          <a:spcPts val="0"/>
                        </a:spcBef>
                        <a:spcAft>
                          <a:spcPts val="0"/>
                        </a:spcAft>
                      </a:pPr>
                      <a:r>
                        <a:rPr lang="en-US" sz="800" b="0">
                          <a:effectLst/>
                        </a:rPr>
                        <a:t>18</a:t>
                      </a:r>
                      <a:r>
                        <a:rPr lang="en-US" sz="800" b="0" baseline="30000">
                          <a:effectLst/>
                        </a:rPr>
                        <a:t>6</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tc>
                <a:tc>
                  <a:txBody>
                    <a:bodyPr/>
                    <a:lstStyle/>
                    <a:p>
                      <a:pPr marL="0" marR="0" algn="ctr">
                        <a:spcBef>
                          <a:spcPts val="0"/>
                        </a:spcBef>
                        <a:spcAft>
                          <a:spcPts val="0"/>
                        </a:spcAft>
                      </a:pPr>
                      <a:r>
                        <a:rPr lang="en-US" sz="800" b="0">
                          <a:effectLst/>
                        </a:rPr>
                        <a:t>24</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tc>
                <a:tc>
                  <a:txBody>
                    <a:bodyPr/>
                    <a:lstStyle/>
                    <a:p>
                      <a:pPr marL="0" marR="0" algn="ctr">
                        <a:spcBef>
                          <a:spcPts val="0"/>
                        </a:spcBef>
                        <a:spcAft>
                          <a:spcPts val="0"/>
                        </a:spcAft>
                      </a:pPr>
                      <a:r>
                        <a:rPr lang="en-US" sz="800" b="0">
                          <a:effectLst/>
                        </a:rPr>
                        <a:t>24</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tc>
                <a:extLst>
                  <a:ext uri="{0D108BD9-81ED-4DB2-BD59-A6C34878D82A}">
                    <a16:rowId xmlns:a16="http://schemas.microsoft.com/office/drawing/2014/main" val="3817062673"/>
                  </a:ext>
                </a:extLst>
              </a:tr>
              <a:tr h="134660">
                <a:tc>
                  <a:txBody>
                    <a:bodyPr/>
                    <a:lstStyle/>
                    <a:p>
                      <a:pPr marL="0" marR="0" algn="ctr">
                        <a:spcBef>
                          <a:spcPts val="0"/>
                        </a:spcBef>
                        <a:spcAft>
                          <a:spcPts val="0"/>
                        </a:spcAft>
                      </a:pPr>
                      <a:r>
                        <a:rPr lang="en-US" sz="800" b="0">
                          <a:effectLst/>
                        </a:rPr>
                        <a:t>160 mph</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a:txBody>
                    <a:bodyPr/>
                    <a:lstStyle/>
                    <a:p>
                      <a:pPr marL="0" marR="0" algn="ctr">
                        <a:spcBef>
                          <a:spcPts val="0"/>
                        </a:spcBef>
                        <a:spcAft>
                          <a:spcPts val="0"/>
                        </a:spcAft>
                      </a:pPr>
                      <a:r>
                        <a:rPr lang="en-US" sz="800" b="0">
                          <a:effectLst/>
                        </a:rPr>
                        <a:t>37.0</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a:txBody>
                    <a:bodyPr/>
                    <a:lstStyle/>
                    <a:p>
                      <a:pPr marL="0" marR="0" algn="ctr">
                        <a:spcBef>
                          <a:spcPts val="0"/>
                        </a:spcBef>
                        <a:spcAft>
                          <a:spcPts val="0"/>
                        </a:spcAft>
                      </a:pPr>
                      <a:r>
                        <a:rPr lang="en-US" sz="800" b="0">
                          <a:effectLst/>
                        </a:rPr>
                        <a:t>10</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tc>
                <a:tc>
                  <a:txBody>
                    <a:bodyPr/>
                    <a:lstStyle/>
                    <a:p>
                      <a:pPr marL="0" marR="0" algn="ctr">
                        <a:spcBef>
                          <a:spcPts val="0"/>
                        </a:spcBef>
                        <a:spcAft>
                          <a:spcPts val="0"/>
                        </a:spcAft>
                      </a:pPr>
                      <a:r>
                        <a:rPr lang="en-US" sz="800" b="0">
                          <a:effectLst/>
                        </a:rPr>
                        <a:t>12</a:t>
                      </a:r>
                      <a:r>
                        <a:rPr lang="en-US" sz="800" b="0" baseline="30000">
                          <a:effectLst/>
                        </a:rPr>
                        <a:t>6</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tc>
                <a:tc>
                  <a:txBody>
                    <a:bodyPr/>
                    <a:lstStyle/>
                    <a:p>
                      <a:pPr marL="0" marR="0" algn="ctr">
                        <a:spcBef>
                          <a:spcPts val="0"/>
                        </a:spcBef>
                        <a:spcAft>
                          <a:spcPts val="0"/>
                        </a:spcAft>
                      </a:pPr>
                      <a:r>
                        <a:rPr lang="en-US" sz="800" b="0">
                          <a:effectLst/>
                        </a:rPr>
                        <a:t>16</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a:txBody>
                    <a:bodyPr/>
                    <a:lstStyle/>
                    <a:p>
                      <a:pPr marL="0" marR="0" algn="ctr">
                        <a:spcBef>
                          <a:spcPts val="0"/>
                        </a:spcBef>
                        <a:spcAft>
                          <a:spcPts val="0"/>
                        </a:spcAft>
                      </a:pPr>
                      <a:r>
                        <a:rPr lang="en-US" sz="800" b="0">
                          <a:effectLst/>
                        </a:rPr>
                        <a:t>18</a:t>
                      </a:r>
                      <a:r>
                        <a:rPr lang="en-US" sz="800" b="0" baseline="30000">
                          <a:effectLst/>
                        </a:rPr>
                        <a:t>6</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tc>
                <a:tc>
                  <a:txBody>
                    <a:bodyPr/>
                    <a:lstStyle/>
                    <a:p>
                      <a:pPr marL="0" marR="0" algn="ctr">
                        <a:spcBef>
                          <a:spcPts val="0"/>
                        </a:spcBef>
                        <a:spcAft>
                          <a:spcPts val="0"/>
                        </a:spcAft>
                      </a:pPr>
                      <a:r>
                        <a:rPr lang="en-US" sz="800" b="0">
                          <a:effectLst/>
                        </a:rPr>
                        <a:t>21</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tc>
                <a:tc>
                  <a:txBody>
                    <a:bodyPr/>
                    <a:lstStyle/>
                    <a:p>
                      <a:pPr marL="0" marR="0" algn="ctr">
                        <a:spcBef>
                          <a:spcPts val="0"/>
                        </a:spcBef>
                        <a:spcAft>
                          <a:spcPts val="0"/>
                        </a:spcAft>
                      </a:pPr>
                      <a:r>
                        <a:rPr lang="en-US" sz="800" b="0">
                          <a:effectLst/>
                        </a:rPr>
                        <a:t>24</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tc>
                <a:extLst>
                  <a:ext uri="{0D108BD9-81ED-4DB2-BD59-A6C34878D82A}">
                    <a16:rowId xmlns:a16="http://schemas.microsoft.com/office/drawing/2014/main" val="2795205000"/>
                  </a:ext>
                </a:extLst>
              </a:tr>
              <a:tr h="134660">
                <a:tc>
                  <a:txBody>
                    <a:bodyPr/>
                    <a:lstStyle/>
                    <a:p>
                      <a:pPr marL="0" marR="0" algn="ctr">
                        <a:spcBef>
                          <a:spcPts val="0"/>
                        </a:spcBef>
                        <a:spcAft>
                          <a:spcPts val="0"/>
                        </a:spcAft>
                      </a:pPr>
                      <a:r>
                        <a:rPr lang="en-US" sz="800" b="0">
                          <a:effectLst/>
                        </a:rPr>
                        <a:t>180 mph</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a:txBody>
                    <a:bodyPr/>
                    <a:lstStyle/>
                    <a:p>
                      <a:pPr marL="0" marR="0" algn="ctr">
                        <a:spcBef>
                          <a:spcPts val="0"/>
                        </a:spcBef>
                        <a:spcAft>
                          <a:spcPts val="0"/>
                        </a:spcAft>
                      </a:pPr>
                      <a:r>
                        <a:rPr lang="en-US" sz="800" b="0">
                          <a:effectLst/>
                        </a:rPr>
                        <a:t>46.8</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a:txBody>
                    <a:bodyPr/>
                    <a:lstStyle/>
                    <a:p>
                      <a:pPr marL="0" marR="0" algn="ctr">
                        <a:spcBef>
                          <a:spcPts val="0"/>
                        </a:spcBef>
                        <a:spcAft>
                          <a:spcPts val="0"/>
                        </a:spcAft>
                      </a:pPr>
                      <a:r>
                        <a:rPr lang="en-US" sz="800" b="0" dirty="0">
                          <a:effectLst/>
                        </a:rPr>
                        <a:t>NA</a:t>
                      </a:r>
                      <a:r>
                        <a:rPr lang="en-US" sz="800" b="0" baseline="30000" dirty="0">
                          <a:effectLst/>
                        </a:rPr>
                        <a:t>7</a:t>
                      </a:r>
                      <a:endParaRPr lang="en-US" sz="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tc>
                <a:tc>
                  <a:txBody>
                    <a:bodyPr/>
                    <a:lstStyle/>
                    <a:p>
                      <a:pPr marL="0" marR="0" algn="ctr">
                        <a:spcBef>
                          <a:spcPts val="0"/>
                        </a:spcBef>
                        <a:spcAft>
                          <a:spcPts val="0"/>
                        </a:spcAft>
                      </a:pPr>
                      <a:r>
                        <a:rPr lang="en-US" sz="800" b="0">
                          <a:effectLst/>
                        </a:rPr>
                        <a:t>NA</a:t>
                      </a:r>
                      <a:r>
                        <a:rPr lang="en-US" sz="800" b="0" baseline="30000">
                          <a:effectLst/>
                        </a:rPr>
                        <a:t>7</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tc>
                <a:tc>
                  <a:txBody>
                    <a:bodyPr/>
                    <a:lstStyle/>
                    <a:p>
                      <a:pPr marL="0" marR="0" algn="ctr">
                        <a:spcBef>
                          <a:spcPts val="0"/>
                        </a:spcBef>
                        <a:spcAft>
                          <a:spcPts val="0"/>
                        </a:spcAft>
                      </a:pPr>
                      <a:r>
                        <a:rPr lang="en-US" sz="800" b="0">
                          <a:effectLst/>
                        </a:rPr>
                        <a:t>12</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a:txBody>
                    <a:bodyPr/>
                    <a:lstStyle/>
                    <a:p>
                      <a:pPr marL="0" marR="0" algn="ctr">
                        <a:spcBef>
                          <a:spcPts val="0"/>
                        </a:spcBef>
                        <a:spcAft>
                          <a:spcPts val="0"/>
                        </a:spcAft>
                      </a:pPr>
                      <a:r>
                        <a:rPr lang="en-US" sz="800" b="0">
                          <a:effectLst/>
                        </a:rPr>
                        <a:t>18</a:t>
                      </a:r>
                      <a:r>
                        <a:rPr lang="en-US" sz="800" b="0" baseline="30000">
                          <a:effectLst/>
                        </a:rPr>
                        <a:t>6, 7</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tc>
                <a:tc>
                  <a:txBody>
                    <a:bodyPr/>
                    <a:lstStyle/>
                    <a:p>
                      <a:pPr marL="0" marR="0" algn="ctr">
                        <a:spcBef>
                          <a:spcPts val="0"/>
                        </a:spcBef>
                        <a:spcAft>
                          <a:spcPts val="0"/>
                        </a:spcAft>
                      </a:pPr>
                      <a:r>
                        <a:rPr lang="en-US" sz="800" b="0">
                          <a:effectLst/>
                        </a:rPr>
                        <a:t>17</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nchor="ctr"/>
                </a:tc>
                <a:tc>
                  <a:txBody>
                    <a:bodyPr/>
                    <a:lstStyle/>
                    <a:p>
                      <a:pPr marL="0" marR="0" algn="ctr">
                        <a:spcBef>
                          <a:spcPts val="0"/>
                        </a:spcBef>
                        <a:spcAft>
                          <a:spcPts val="0"/>
                        </a:spcAft>
                      </a:pPr>
                      <a:r>
                        <a:rPr lang="en-US" sz="800" b="0">
                          <a:effectLst/>
                        </a:rPr>
                        <a:t>18</a:t>
                      </a:r>
                      <a:r>
                        <a:rPr lang="en-US" sz="800" b="0" baseline="30000">
                          <a:effectLst/>
                        </a:rPr>
                        <a:t>7</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tc>
                <a:extLst>
                  <a:ext uri="{0D108BD9-81ED-4DB2-BD59-A6C34878D82A}">
                    <a16:rowId xmlns:a16="http://schemas.microsoft.com/office/drawing/2014/main" val="1455765529"/>
                  </a:ext>
                </a:extLst>
              </a:tr>
              <a:tr h="1808597">
                <a:tc gridSpan="8">
                  <a:txBody>
                    <a:bodyPr/>
                    <a:lstStyle/>
                    <a:p>
                      <a:pPr marL="114300" marR="0" indent="-114300">
                        <a:spcBef>
                          <a:spcPts val="0"/>
                        </a:spcBef>
                        <a:spcAft>
                          <a:spcPts val="0"/>
                        </a:spcAft>
                      </a:pPr>
                      <a:r>
                        <a:rPr lang="en-US" sz="650" b="0" baseline="30000" dirty="0">
                          <a:effectLst/>
                        </a:rPr>
                        <a:t>1</a:t>
                      </a:r>
                      <a:r>
                        <a:rPr lang="en-US" sz="650" b="0" dirty="0">
                          <a:effectLst/>
                        </a:rPr>
                        <a:t> The vertical tie spacing is based on wind loads derived from ASCE 7-10 Components and Cladding – Method 1 (simplified – Figure 30.5-1, Zone 5, Effective wind area = 10 sf), located in Exposure category B, h = 30 ft., importance factor (I=1) and no topographic influence (</a:t>
                      </a:r>
                      <a:r>
                        <a:rPr lang="en-US" sz="650" b="0" dirty="0" err="1">
                          <a:effectLst/>
                        </a:rPr>
                        <a:t>K</a:t>
                      </a:r>
                      <a:r>
                        <a:rPr lang="en-US" sz="650" b="0" baseline="-25000" dirty="0" err="1">
                          <a:effectLst/>
                        </a:rPr>
                        <a:t>zt</a:t>
                      </a:r>
                      <a:r>
                        <a:rPr lang="en-US" sz="650" b="0" dirty="0">
                          <a:effectLst/>
                        </a:rPr>
                        <a:t>=1.0). For other heights, exposure, importance factor and topographic influence, an engineered design is recommended.  Table based on a tie in every vertical.</a:t>
                      </a:r>
                    </a:p>
                    <a:p>
                      <a:pPr marL="114300" marR="0" indent="-114300">
                        <a:spcBef>
                          <a:spcPts val="0"/>
                        </a:spcBef>
                        <a:spcAft>
                          <a:spcPts val="0"/>
                        </a:spcAft>
                      </a:pPr>
                      <a:r>
                        <a:rPr lang="en-US" sz="650" b="0" baseline="30000" dirty="0">
                          <a:effectLst/>
                        </a:rPr>
                        <a:t>2  </a:t>
                      </a:r>
                      <a:r>
                        <a:rPr lang="en-US" sz="650" b="0" dirty="0">
                          <a:effectLst/>
                        </a:rPr>
                        <a:t>Net Design Wind Pressures from ASCE 7-10 Figure 30.5-1 have been multiplied by 0.6 for Allowable Stress Design.</a:t>
                      </a:r>
                    </a:p>
                    <a:p>
                      <a:pPr marL="114300" marR="0" indent="-114300">
                        <a:spcBef>
                          <a:spcPts val="0"/>
                        </a:spcBef>
                        <a:spcAft>
                          <a:spcPts val="0"/>
                        </a:spcAft>
                      </a:pPr>
                      <a:r>
                        <a:rPr lang="en-US" sz="650" b="0" baseline="30000" dirty="0">
                          <a:effectLst/>
                        </a:rPr>
                        <a:t>3</a:t>
                      </a:r>
                      <a:r>
                        <a:rPr lang="en-US" sz="650" b="0" dirty="0">
                          <a:effectLst/>
                        </a:rPr>
                        <a:t> Nail withdrawal strength is for truss lumber with Specific Gravity G=0.42 (Spruce-Pine-Fir (SPF)) and G=0.55 (Southern Yellow Pine (SYP)) with moisture content less than 19% and the following adjustment factors: C</a:t>
                      </a:r>
                      <a:r>
                        <a:rPr lang="en-US" sz="650" b="0" baseline="-25000" dirty="0">
                          <a:effectLst/>
                        </a:rPr>
                        <a:t>D</a:t>
                      </a:r>
                      <a:r>
                        <a:rPr lang="en-US" sz="650" b="0" dirty="0">
                          <a:effectLst/>
                        </a:rPr>
                        <a:t>=1.0, C</a:t>
                      </a:r>
                      <a:r>
                        <a:rPr lang="en-US" sz="650" b="0" baseline="-25000" dirty="0">
                          <a:effectLst/>
                        </a:rPr>
                        <a:t>t=</a:t>
                      </a:r>
                      <a:r>
                        <a:rPr lang="en-US" sz="650" b="0" dirty="0">
                          <a:effectLst/>
                        </a:rPr>
                        <a:t>0.8, C</a:t>
                      </a:r>
                      <a:r>
                        <a:rPr lang="en-US" sz="650" b="0" baseline="-25000" dirty="0">
                          <a:effectLst/>
                        </a:rPr>
                        <a:t>M</a:t>
                      </a:r>
                      <a:r>
                        <a:rPr lang="en-US" sz="650" b="0" dirty="0">
                          <a:effectLst/>
                        </a:rPr>
                        <a:t>, </a:t>
                      </a:r>
                      <a:r>
                        <a:rPr lang="en-US" sz="650" b="0" dirty="0" err="1">
                          <a:effectLst/>
                        </a:rPr>
                        <a:t>C</a:t>
                      </a:r>
                      <a:r>
                        <a:rPr lang="en-US" sz="650" b="0" baseline="-25000" dirty="0" err="1">
                          <a:effectLst/>
                        </a:rPr>
                        <a:t>eg</a:t>
                      </a:r>
                      <a:r>
                        <a:rPr lang="en-US" sz="650" b="0" dirty="0">
                          <a:effectLst/>
                        </a:rPr>
                        <a:t>, and </a:t>
                      </a:r>
                      <a:r>
                        <a:rPr lang="en-US" sz="650" b="0" dirty="0" err="1">
                          <a:effectLst/>
                        </a:rPr>
                        <a:t>C</a:t>
                      </a:r>
                      <a:r>
                        <a:rPr lang="en-US" sz="650" b="0" baseline="-25000" dirty="0" err="1">
                          <a:effectLst/>
                        </a:rPr>
                        <a:t>tn</a:t>
                      </a:r>
                      <a:r>
                        <a:rPr lang="en-US" sz="650" b="0" dirty="0">
                          <a:effectLst/>
                        </a:rPr>
                        <a:t>=1.0.  See </a:t>
                      </a:r>
                      <a:r>
                        <a:rPr lang="en-US" sz="650" b="0" u="sng" dirty="0">
                          <a:effectLst/>
                          <a:hlinkClick r:id="rId2"/>
                        </a:rPr>
                        <a:t>FEMA Technical Fact Sheet No. 5.4 Attachment of Brick Veneer in High-Wind Regions</a:t>
                      </a:r>
                      <a:r>
                        <a:rPr lang="en-US" sz="650" b="0" dirty="0">
                          <a:effectLst/>
                        </a:rPr>
                        <a:t>.</a:t>
                      </a:r>
                    </a:p>
                    <a:p>
                      <a:pPr marL="114300" marR="0" indent="-114300">
                        <a:spcBef>
                          <a:spcPts val="0"/>
                        </a:spcBef>
                        <a:spcAft>
                          <a:spcPts val="0"/>
                        </a:spcAft>
                      </a:pPr>
                      <a:r>
                        <a:rPr lang="en-US" sz="650" b="0" dirty="0">
                          <a:effectLst/>
                        </a:rPr>
                        <a:t>     W = 1800G</a:t>
                      </a:r>
                      <a:r>
                        <a:rPr lang="en-US" sz="650" b="0" baseline="30000" dirty="0">
                          <a:effectLst/>
                        </a:rPr>
                        <a:t>2</a:t>
                      </a:r>
                      <a:r>
                        <a:rPr lang="en-US" sz="650" b="0" dirty="0">
                          <a:effectLst/>
                        </a:rPr>
                        <a:t>D x 1.6     SPF NV = 66.55     SYP NV = 114.12</a:t>
                      </a:r>
                    </a:p>
                    <a:p>
                      <a:pPr marL="114300" marR="0" indent="-114300">
                        <a:spcBef>
                          <a:spcPts val="0"/>
                        </a:spcBef>
                        <a:spcAft>
                          <a:spcPts val="0"/>
                        </a:spcAft>
                      </a:pPr>
                      <a:r>
                        <a:rPr lang="en-US" sz="650" b="0" baseline="30000" dirty="0">
                          <a:effectLst/>
                        </a:rPr>
                        <a:t>4</a:t>
                      </a:r>
                      <a:r>
                        <a:rPr lang="en-US" sz="650" b="0" dirty="0">
                          <a:effectLst/>
                        </a:rPr>
                        <a:t> Nail embedment depth of 2” was assumed for 8d common ring-shank nails (0.131”-diameter x 2 ½ ”-long) (1-1/2” truss plus ½” structural sheathing). A minimum of 3 (0.131” x 2”) nails required attaching the sheathing to the truss for every tie.</a:t>
                      </a:r>
                    </a:p>
                    <a:p>
                      <a:pPr marL="114300" marR="0" indent="-114300">
                        <a:spcBef>
                          <a:spcPts val="0"/>
                        </a:spcBef>
                        <a:spcAft>
                          <a:spcPts val="0"/>
                        </a:spcAft>
                      </a:pPr>
                      <a:r>
                        <a:rPr lang="en-US" sz="650" b="0" baseline="30000" dirty="0">
                          <a:effectLst/>
                        </a:rPr>
                        <a:t>5 </a:t>
                      </a:r>
                      <a:r>
                        <a:rPr lang="en-US" sz="650" b="0" dirty="0">
                          <a:effectLst/>
                        </a:rPr>
                        <a:t>The maximum vertical spacing allowed by the </a:t>
                      </a:r>
                      <a:r>
                        <a:rPr lang="en-US" sz="650" b="0" u="sng" dirty="0">
                          <a:effectLst/>
                          <a:hlinkClick r:id="rId3"/>
                        </a:rPr>
                        <a:t>Brick Industry Association’s Technical Notes 28</a:t>
                      </a:r>
                      <a:r>
                        <a:rPr lang="en-US" sz="650" b="0" u="sng" dirty="0">
                          <a:effectLst/>
                        </a:rPr>
                        <a:t> is 24”  &amp; requires an anchor for every 2.67 sq. ft. of wall area.</a:t>
                      </a:r>
                      <a:endParaRPr lang="en-US" sz="650" b="0" dirty="0">
                        <a:effectLst/>
                      </a:endParaRPr>
                    </a:p>
                    <a:p>
                      <a:pPr marL="114300" marR="0" indent="-114300">
                        <a:spcBef>
                          <a:spcPts val="0"/>
                        </a:spcBef>
                        <a:spcAft>
                          <a:spcPts val="0"/>
                        </a:spcAft>
                      </a:pPr>
                      <a:r>
                        <a:rPr lang="en-US" sz="650" b="0" baseline="30000" dirty="0">
                          <a:effectLst/>
                        </a:rPr>
                        <a:t>6 </a:t>
                      </a:r>
                      <a:r>
                        <a:rPr lang="en-US" sz="650" b="0" dirty="0">
                          <a:effectLst/>
                        </a:rPr>
                        <a:t>Where the wind pressure exceeds 30 </a:t>
                      </a:r>
                      <a:r>
                        <a:rPr lang="en-US" sz="650" b="0" dirty="0" err="1">
                          <a:effectLst/>
                        </a:rPr>
                        <a:t>psf</a:t>
                      </a:r>
                      <a:r>
                        <a:rPr lang="en-US" sz="650" b="0" dirty="0">
                          <a:effectLst/>
                        </a:rPr>
                        <a:t>, reduce wall area supported by each anchor to max. 2 SF per the IRC R703.8.4.1 &amp; the</a:t>
                      </a:r>
                      <a:r>
                        <a:rPr lang="en-US" sz="650" b="0" baseline="30000" dirty="0">
                          <a:effectLst/>
                        </a:rPr>
                        <a:t> </a:t>
                      </a:r>
                      <a:r>
                        <a:rPr lang="en-US" sz="650" b="0" u="sng" dirty="0">
                          <a:effectLst/>
                          <a:hlinkClick r:id="rId3"/>
                        </a:rPr>
                        <a:t>Brick Industry Association’s Technical Note 28</a:t>
                      </a:r>
                      <a:endParaRPr lang="en-US" sz="650" b="0" dirty="0">
                        <a:effectLst/>
                      </a:endParaRPr>
                    </a:p>
                    <a:p>
                      <a:pPr marL="114300" marR="0" indent="-114300">
                        <a:spcBef>
                          <a:spcPts val="0"/>
                        </a:spcBef>
                        <a:spcAft>
                          <a:spcPts val="0"/>
                        </a:spcAft>
                      </a:pPr>
                      <a:r>
                        <a:rPr lang="en-US" sz="650" b="0" baseline="30000" dirty="0">
                          <a:effectLst/>
                        </a:rPr>
                        <a:t>7</a:t>
                      </a:r>
                      <a:r>
                        <a:rPr lang="en-US" sz="650" b="0" dirty="0">
                          <a:effectLst/>
                        </a:rPr>
                        <a:t> Where wind pressure exceeds 40 </a:t>
                      </a:r>
                      <a:r>
                        <a:rPr lang="en-US" sz="650" b="0" dirty="0" err="1">
                          <a:effectLst/>
                        </a:rPr>
                        <a:t>psf</a:t>
                      </a:r>
                      <a:r>
                        <a:rPr lang="en-US" sz="650" b="0" dirty="0">
                          <a:effectLst/>
                        </a:rPr>
                        <a:t> do not space anchors more than 18” vertically &amp; horizontally per the </a:t>
                      </a:r>
                      <a:r>
                        <a:rPr lang="en-US" sz="650" b="0" u="sng" dirty="0">
                          <a:effectLst/>
                          <a:hlinkClick r:id="rId3"/>
                        </a:rPr>
                        <a:t>Brick Industry Association’s Technical Note 28</a:t>
                      </a:r>
                      <a:endParaRPr lang="en-US" sz="650" b="0" dirty="0">
                        <a:effectLst/>
                      </a:endParaRPr>
                    </a:p>
                    <a:p>
                      <a:pPr marL="114300" marR="0" indent="-114300">
                        <a:spcBef>
                          <a:spcPts val="0"/>
                        </a:spcBef>
                        <a:spcAft>
                          <a:spcPts val="0"/>
                        </a:spcAft>
                      </a:pPr>
                      <a:r>
                        <a:rPr lang="en-US" sz="650" b="0" u="sng" baseline="30000" dirty="0">
                          <a:effectLst/>
                        </a:rPr>
                        <a:t>8</a:t>
                      </a:r>
                      <a:r>
                        <a:rPr lang="en-US" sz="650" b="0" u="sng" dirty="0">
                          <a:effectLst/>
                        </a:rPr>
                        <a:t> Additional anchors required around openings larger than 16” in either dimension.  See the IRC or IBC for these requirements.</a:t>
                      </a:r>
                      <a:endParaRPr lang="en-US" sz="650" b="0" dirty="0">
                        <a:effectLst/>
                      </a:endParaRPr>
                    </a:p>
                    <a:p>
                      <a:pPr marL="114300" marR="0" indent="-114300">
                        <a:spcBef>
                          <a:spcPts val="0"/>
                        </a:spcBef>
                        <a:spcAft>
                          <a:spcPts val="0"/>
                        </a:spcAft>
                      </a:pPr>
                      <a:r>
                        <a:rPr lang="en-US" sz="650" b="0" baseline="30000" dirty="0">
                          <a:effectLst/>
                        </a:rPr>
                        <a:t>9</a:t>
                      </a:r>
                      <a:r>
                        <a:rPr lang="en-US" sz="650" b="0" dirty="0">
                          <a:effectLst/>
                        </a:rPr>
                        <a:t>It must be noted that the design of the truss only accounts for the gravitational loads in the plane of the truss.  The building designer needs to adequately account for loads normal to the face of the truss and the bracing/restraint of the roof and wall system.</a:t>
                      </a:r>
                      <a:endParaRPr lang="en-US" sz="65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431" marB="743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60556304"/>
                  </a:ext>
                </a:extLst>
              </a:tr>
            </a:tbl>
          </a:graphicData>
        </a:graphic>
      </p:graphicFrame>
    </p:spTree>
    <p:extLst>
      <p:ext uri="{BB962C8B-B14F-4D97-AF65-F5344CB8AC3E}">
        <p14:creationId xmlns:p14="http://schemas.microsoft.com/office/powerpoint/2010/main" val="2542728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a:t>
            </a:r>
          </a:p>
        </p:txBody>
      </p:sp>
      <p:sp>
        <p:nvSpPr>
          <p:cNvPr id="5" name="Content Placeholder 4"/>
          <p:cNvSpPr>
            <a:spLocks noGrp="1"/>
          </p:cNvSpPr>
          <p:nvPr>
            <p:ph sz="half" idx="1"/>
          </p:nvPr>
        </p:nvSpPr>
        <p:spPr>
          <a:xfrm>
            <a:off x="457200" y="1200151"/>
            <a:ext cx="2514600" cy="3394472"/>
          </a:xfrm>
        </p:spPr>
        <p:txBody>
          <a:bodyPr>
            <a:normAutofit/>
          </a:bodyPr>
          <a:lstStyle/>
          <a:p>
            <a:r>
              <a:rPr lang="en-US" sz="2400" dirty="0" smtClean="0"/>
              <a:t>Maximum vertical tie spacing for assemblies with </a:t>
            </a:r>
            <a:r>
              <a:rPr lang="en-US" sz="2400" dirty="0" smtClean="0">
                <a:solidFill>
                  <a:srgbClr val="FF0000"/>
                </a:solidFill>
              </a:rPr>
              <a:t>non-</a:t>
            </a:r>
            <a:r>
              <a:rPr lang="en-US" sz="2400" dirty="0" smtClean="0"/>
              <a:t>structural sheathing</a:t>
            </a:r>
            <a:endParaRPr lang="en-US" sz="2400" dirty="0"/>
          </a:p>
        </p:txBody>
      </p:sp>
      <p:graphicFrame>
        <p:nvGraphicFramePr>
          <p:cNvPr id="7" name="Content Placeholder 6"/>
          <p:cNvGraphicFramePr>
            <a:graphicFrameLocks noGrp="1"/>
          </p:cNvGraphicFramePr>
          <p:nvPr>
            <p:ph sz="half" idx="2"/>
          </p:nvPr>
        </p:nvGraphicFramePr>
        <p:xfrm>
          <a:off x="3429000" y="1123950"/>
          <a:ext cx="5578544" cy="3352803"/>
        </p:xfrm>
        <a:graphic>
          <a:graphicData uri="http://schemas.openxmlformats.org/drawingml/2006/table">
            <a:tbl>
              <a:tblPr firstRow="1" firstCol="1" lastRow="1" lastCol="1" bandRow="1" bandCol="1">
                <a:tableStyleId>{5C22544A-7EE6-4342-B048-85BDC9FD1C3A}</a:tableStyleId>
              </a:tblPr>
              <a:tblGrid>
                <a:gridCol w="819596">
                  <a:extLst>
                    <a:ext uri="{9D8B030D-6E8A-4147-A177-3AD203B41FA5}">
                      <a16:colId xmlns:a16="http://schemas.microsoft.com/office/drawing/2014/main" val="952139533"/>
                    </a:ext>
                  </a:extLst>
                </a:gridCol>
                <a:gridCol w="653190">
                  <a:extLst>
                    <a:ext uri="{9D8B030D-6E8A-4147-A177-3AD203B41FA5}">
                      <a16:colId xmlns:a16="http://schemas.microsoft.com/office/drawing/2014/main" val="145908803"/>
                    </a:ext>
                  </a:extLst>
                </a:gridCol>
                <a:gridCol w="684293">
                  <a:extLst>
                    <a:ext uri="{9D8B030D-6E8A-4147-A177-3AD203B41FA5}">
                      <a16:colId xmlns:a16="http://schemas.microsoft.com/office/drawing/2014/main" val="2379325193"/>
                    </a:ext>
                  </a:extLst>
                </a:gridCol>
                <a:gridCol w="684293">
                  <a:extLst>
                    <a:ext uri="{9D8B030D-6E8A-4147-A177-3AD203B41FA5}">
                      <a16:colId xmlns:a16="http://schemas.microsoft.com/office/drawing/2014/main" val="675037477"/>
                    </a:ext>
                  </a:extLst>
                </a:gridCol>
                <a:gridCol w="684293">
                  <a:extLst>
                    <a:ext uri="{9D8B030D-6E8A-4147-A177-3AD203B41FA5}">
                      <a16:colId xmlns:a16="http://schemas.microsoft.com/office/drawing/2014/main" val="3043791498"/>
                    </a:ext>
                  </a:extLst>
                </a:gridCol>
                <a:gridCol w="684293">
                  <a:extLst>
                    <a:ext uri="{9D8B030D-6E8A-4147-A177-3AD203B41FA5}">
                      <a16:colId xmlns:a16="http://schemas.microsoft.com/office/drawing/2014/main" val="1906681306"/>
                    </a:ext>
                  </a:extLst>
                </a:gridCol>
                <a:gridCol w="684293">
                  <a:extLst>
                    <a:ext uri="{9D8B030D-6E8A-4147-A177-3AD203B41FA5}">
                      <a16:colId xmlns:a16="http://schemas.microsoft.com/office/drawing/2014/main" val="4292736995"/>
                    </a:ext>
                  </a:extLst>
                </a:gridCol>
                <a:gridCol w="684293">
                  <a:extLst>
                    <a:ext uri="{9D8B030D-6E8A-4147-A177-3AD203B41FA5}">
                      <a16:colId xmlns:a16="http://schemas.microsoft.com/office/drawing/2014/main" val="2530074535"/>
                    </a:ext>
                  </a:extLst>
                </a:gridCol>
              </a:tblGrid>
              <a:tr h="355162">
                <a:tc rowSpan="3">
                  <a:txBody>
                    <a:bodyPr/>
                    <a:lstStyle/>
                    <a:p>
                      <a:pPr marL="0" marR="0" algn="ctr">
                        <a:spcBef>
                          <a:spcPts val="0"/>
                        </a:spcBef>
                        <a:spcAft>
                          <a:spcPts val="0"/>
                        </a:spcAft>
                      </a:pPr>
                      <a:r>
                        <a:rPr lang="en-US" sz="800" b="0" dirty="0">
                          <a:effectLst/>
                        </a:rPr>
                        <a:t>Wind Speed</a:t>
                      </a:r>
                      <a:br>
                        <a:rPr lang="en-US" sz="800" b="0" dirty="0">
                          <a:effectLst/>
                        </a:rPr>
                      </a:br>
                      <a:r>
                        <a:rPr lang="en-US" sz="800" b="0" dirty="0">
                          <a:effectLst/>
                        </a:rPr>
                        <a:t>(3‑sec Peak Gust)</a:t>
                      </a:r>
                      <a:endParaRPr lang="en-US" sz="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rowSpan="3">
                  <a:txBody>
                    <a:bodyPr/>
                    <a:lstStyle/>
                    <a:p>
                      <a:pPr marL="0" marR="0" algn="ctr">
                        <a:spcBef>
                          <a:spcPts val="0"/>
                        </a:spcBef>
                        <a:spcAft>
                          <a:spcPts val="0"/>
                        </a:spcAft>
                      </a:pPr>
                      <a:r>
                        <a:rPr lang="en-US" sz="800" b="0" dirty="0">
                          <a:effectLst/>
                        </a:rPr>
                        <a:t>Wind</a:t>
                      </a:r>
                      <a:r>
                        <a:rPr lang="en-US" sz="800" b="0" baseline="30000" dirty="0">
                          <a:effectLst/>
                        </a:rPr>
                        <a:t>1,2,9</a:t>
                      </a:r>
                      <a:br>
                        <a:rPr lang="en-US" sz="800" b="0" baseline="30000" dirty="0">
                          <a:effectLst/>
                        </a:rPr>
                      </a:br>
                      <a:r>
                        <a:rPr lang="en-US" sz="800" b="0" dirty="0">
                          <a:effectLst/>
                        </a:rPr>
                        <a:t>Pressure (</a:t>
                      </a:r>
                      <a:r>
                        <a:rPr lang="en-US" sz="800" b="0" dirty="0" err="1">
                          <a:effectLst/>
                        </a:rPr>
                        <a:t>psf</a:t>
                      </a:r>
                      <a:r>
                        <a:rPr lang="en-US" sz="800" b="0" dirty="0">
                          <a:effectLst/>
                        </a:rPr>
                        <a:t>)</a:t>
                      </a:r>
                      <a:endParaRPr lang="en-US" sz="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gridSpan="6">
                  <a:txBody>
                    <a:bodyPr/>
                    <a:lstStyle/>
                    <a:p>
                      <a:pPr marL="0" marR="0" algn="ctr">
                        <a:spcBef>
                          <a:spcPts val="0"/>
                        </a:spcBef>
                        <a:spcAft>
                          <a:spcPts val="0"/>
                        </a:spcAft>
                      </a:pPr>
                      <a:r>
                        <a:rPr lang="en-US" sz="800" b="0" dirty="0">
                          <a:effectLst/>
                        </a:rPr>
                        <a:t>Maximum Vertical spacing for Ties in inches</a:t>
                      </a:r>
                      <a:r>
                        <a:rPr lang="en-US" sz="800" b="0" baseline="30000" dirty="0">
                          <a:effectLst/>
                        </a:rPr>
                        <a:t>1,2,3,4,8       </a:t>
                      </a:r>
                      <a:r>
                        <a:rPr lang="en-US" sz="700" b="0" dirty="0">
                          <a:effectLst/>
                        </a:rPr>
                        <a:t>8d (0.131” x 2.5”) Ring-Shank Nails</a:t>
                      </a:r>
                      <a:endParaRPr lang="en-US" sz="800" b="0" dirty="0">
                        <a:effectLst/>
                      </a:endParaRPr>
                    </a:p>
                    <a:p>
                      <a:pPr marL="0" marR="0" algn="ctr">
                        <a:spcBef>
                          <a:spcPts val="0"/>
                        </a:spcBef>
                        <a:spcAft>
                          <a:spcPts val="0"/>
                        </a:spcAft>
                      </a:pPr>
                      <a:r>
                        <a:rPr lang="en-US" sz="700" b="0" dirty="0">
                          <a:effectLst/>
                        </a:rPr>
                        <a:t>With Non-Structural Sheathing (Weather Resistant Barrier, Insulation, etc.) and 1-1/2” of Nail penetration in truss member.</a:t>
                      </a:r>
                      <a:endParaRPr lang="en-US" sz="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0777404"/>
                  </a:ext>
                </a:extLst>
              </a:tr>
              <a:tr h="139267">
                <a:tc vMerge="1">
                  <a:txBody>
                    <a:bodyPr/>
                    <a:lstStyle/>
                    <a:p>
                      <a:endParaRPr lang="en-US"/>
                    </a:p>
                  </a:txBody>
                  <a:tcPr/>
                </a:tc>
                <a:tc vMerge="1">
                  <a:txBody>
                    <a:bodyPr/>
                    <a:lstStyle/>
                    <a:p>
                      <a:endParaRPr lang="en-US"/>
                    </a:p>
                  </a:txBody>
                  <a:tcPr/>
                </a:tc>
                <a:tc gridSpan="2">
                  <a:txBody>
                    <a:bodyPr/>
                    <a:lstStyle/>
                    <a:p>
                      <a:pPr marL="0" marR="0" algn="ctr">
                        <a:spcBef>
                          <a:spcPts val="0"/>
                        </a:spcBef>
                        <a:spcAft>
                          <a:spcPts val="0"/>
                        </a:spcAft>
                      </a:pPr>
                      <a:r>
                        <a:rPr lang="en-US" sz="800" b="0">
                          <a:effectLst/>
                        </a:rPr>
                        <a:t>Truss members @ 24” o.c.</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hMerge="1">
                  <a:txBody>
                    <a:bodyPr/>
                    <a:lstStyle/>
                    <a:p>
                      <a:endParaRPr lang="en-US"/>
                    </a:p>
                  </a:txBody>
                  <a:tcPr/>
                </a:tc>
                <a:tc gridSpan="2">
                  <a:txBody>
                    <a:bodyPr/>
                    <a:lstStyle/>
                    <a:p>
                      <a:pPr marL="0" marR="0" algn="ctr">
                        <a:spcBef>
                          <a:spcPts val="0"/>
                        </a:spcBef>
                        <a:spcAft>
                          <a:spcPts val="0"/>
                        </a:spcAft>
                      </a:pPr>
                      <a:r>
                        <a:rPr lang="en-US" sz="800" b="0">
                          <a:effectLst/>
                        </a:rPr>
                        <a:t>Truss members @ 16” o.c.</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hMerge="1">
                  <a:txBody>
                    <a:bodyPr/>
                    <a:lstStyle/>
                    <a:p>
                      <a:endParaRPr lang="en-US"/>
                    </a:p>
                  </a:txBody>
                  <a:tcPr/>
                </a:tc>
                <a:tc gridSpan="2">
                  <a:txBody>
                    <a:bodyPr/>
                    <a:lstStyle/>
                    <a:p>
                      <a:pPr marL="0" marR="0" algn="ctr">
                        <a:spcBef>
                          <a:spcPts val="0"/>
                        </a:spcBef>
                        <a:spcAft>
                          <a:spcPts val="0"/>
                        </a:spcAft>
                      </a:pPr>
                      <a:r>
                        <a:rPr lang="en-US" sz="800" b="0">
                          <a:effectLst/>
                        </a:rPr>
                        <a:t>Truss members @ 12” o.c.</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hMerge="1">
                  <a:txBody>
                    <a:bodyPr/>
                    <a:lstStyle/>
                    <a:p>
                      <a:endParaRPr lang="en-US"/>
                    </a:p>
                  </a:txBody>
                  <a:tcPr/>
                </a:tc>
                <a:extLst>
                  <a:ext uri="{0D108BD9-81ED-4DB2-BD59-A6C34878D82A}">
                    <a16:rowId xmlns:a16="http://schemas.microsoft.com/office/drawing/2014/main" val="4253174002"/>
                  </a:ext>
                </a:extLst>
              </a:tr>
              <a:tr h="139267">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800" b="0">
                          <a:effectLst/>
                        </a:rPr>
                        <a:t>SPF</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a:txBody>
                    <a:bodyPr/>
                    <a:lstStyle/>
                    <a:p>
                      <a:pPr marL="0" marR="0" algn="ctr">
                        <a:spcBef>
                          <a:spcPts val="0"/>
                        </a:spcBef>
                        <a:spcAft>
                          <a:spcPts val="0"/>
                        </a:spcAft>
                      </a:pPr>
                      <a:r>
                        <a:rPr lang="en-US" sz="800" b="0">
                          <a:effectLst/>
                        </a:rPr>
                        <a:t>SYP</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a:txBody>
                    <a:bodyPr/>
                    <a:lstStyle/>
                    <a:p>
                      <a:pPr marL="0" marR="0" algn="ctr">
                        <a:spcBef>
                          <a:spcPts val="0"/>
                        </a:spcBef>
                        <a:spcAft>
                          <a:spcPts val="0"/>
                        </a:spcAft>
                      </a:pPr>
                      <a:r>
                        <a:rPr lang="en-US" sz="800" b="0">
                          <a:effectLst/>
                        </a:rPr>
                        <a:t>SPF</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a:txBody>
                    <a:bodyPr/>
                    <a:lstStyle/>
                    <a:p>
                      <a:pPr marL="0" marR="0" algn="ctr">
                        <a:spcBef>
                          <a:spcPts val="0"/>
                        </a:spcBef>
                        <a:spcAft>
                          <a:spcPts val="0"/>
                        </a:spcAft>
                      </a:pPr>
                      <a:r>
                        <a:rPr lang="en-US" sz="800" b="0">
                          <a:effectLst/>
                        </a:rPr>
                        <a:t>SYP</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a:txBody>
                    <a:bodyPr/>
                    <a:lstStyle/>
                    <a:p>
                      <a:pPr marL="0" marR="0" algn="ctr">
                        <a:spcBef>
                          <a:spcPts val="0"/>
                        </a:spcBef>
                        <a:spcAft>
                          <a:spcPts val="0"/>
                        </a:spcAft>
                      </a:pPr>
                      <a:r>
                        <a:rPr lang="en-US" sz="800" b="0">
                          <a:effectLst/>
                        </a:rPr>
                        <a:t>SPF</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a:txBody>
                    <a:bodyPr/>
                    <a:lstStyle/>
                    <a:p>
                      <a:pPr marL="0" marR="0" algn="ctr">
                        <a:spcBef>
                          <a:spcPts val="0"/>
                        </a:spcBef>
                        <a:spcAft>
                          <a:spcPts val="0"/>
                        </a:spcAft>
                      </a:pPr>
                      <a:r>
                        <a:rPr lang="en-US" sz="800" b="0">
                          <a:effectLst/>
                        </a:rPr>
                        <a:t>SYP</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extLst>
                  <a:ext uri="{0D108BD9-81ED-4DB2-BD59-A6C34878D82A}">
                    <a16:rowId xmlns:a16="http://schemas.microsoft.com/office/drawing/2014/main" val="3310063549"/>
                  </a:ext>
                </a:extLst>
              </a:tr>
              <a:tr h="139267">
                <a:tc>
                  <a:txBody>
                    <a:bodyPr/>
                    <a:lstStyle/>
                    <a:p>
                      <a:pPr marL="0" marR="0" algn="ctr">
                        <a:spcBef>
                          <a:spcPts val="0"/>
                        </a:spcBef>
                        <a:spcAft>
                          <a:spcPts val="0"/>
                        </a:spcAft>
                      </a:pPr>
                      <a:r>
                        <a:rPr lang="en-US" sz="800" b="0" dirty="0">
                          <a:effectLst/>
                        </a:rPr>
                        <a:t>115 mph</a:t>
                      </a:r>
                      <a:endParaRPr lang="en-US" sz="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a:txBody>
                    <a:bodyPr/>
                    <a:lstStyle/>
                    <a:p>
                      <a:pPr marL="0" marR="0" algn="ctr">
                        <a:spcBef>
                          <a:spcPts val="0"/>
                        </a:spcBef>
                        <a:spcAft>
                          <a:spcPts val="0"/>
                        </a:spcAft>
                      </a:pPr>
                      <a:r>
                        <a:rPr lang="en-US" sz="800" b="0">
                          <a:effectLst/>
                        </a:rPr>
                        <a:t>19.1</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a:txBody>
                    <a:bodyPr/>
                    <a:lstStyle/>
                    <a:p>
                      <a:pPr marL="0" marR="0" algn="ctr">
                        <a:spcBef>
                          <a:spcPts val="0"/>
                        </a:spcBef>
                        <a:spcAft>
                          <a:spcPts val="0"/>
                        </a:spcAft>
                      </a:pPr>
                      <a:r>
                        <a:rPr lang="en-US" sz="800" b="0">
                          <a:effectLst/>
                        </a:rPr>
                        <a:t>15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a:txBody>
                    <a:bodyPr/>
                    <a:lstStyle/>
                    <a:p>
                      <a:pPr marL="0" marR="0" algn="ctr">
                        <a:spcBef>
                          <a:spcPts val="0"/>
                        </a:spcBef>
                        <a:spcAft>
                          <a:spcPts val="0"/>
                        </a:spcAft>
                      </a:pPr>
                      <a:r>
                        <a:rPr lang="en-US" sz="800" b="0">
                          <a:effectLst/>
                        </a:rPr>
                        <a:t>16</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a:txBody>
                    <a:bodyPr/>
                    <a:lstStyle/>
                    <a:p>
                      <a:pPr marL="0" marR="0" algn="ctr">
                        <a:spcBef>
                          <a:spcPts val="0"/>
                        </a:spcBef>
                        <a:spcAft>
                          <a:spcPts val="0"/>
                        </a:spcAft>
                      </a:pPr>
                      <a:r>
                        <a:rPr lang="en-US" sz="800" b="0">
                          <a:effectLst/>
                        </a:rPr>
                        <a:t>23</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a:txBody>
                    <a:bodyPr/>
                    <a:lstStyle/>
                    <a:p>
                      <a:pPr marL="0" marR="0" algn="ctr">
                        <a:spcBef>
                          <a:spcPts val="0"/>
                        </a:spcBef>
                        <a:spcAft>
                          <a:spcPts val="0"/>
                        </a:spcAft>
                      </a:pPr>
                      <a:r>
                        <a:rPr lang="en-US" sz="800" b="0">
                          <a:effectLst/>
                        </a:rPr>
                        <a:t>24</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a:txBody>
                    <a:bodyPr/>
                    <a:lstStyle/>
                    <a:p>
                      <a:pPr marL="0" marR="0" algn="ctr">
                        <a:spcBef>
                          <a:spcPts val="0"/>
                        </a:spcBef>
                        <a:spcAft>
                          <a:spcPts val="0"/>
                        </a:spcAft>
                      </a:pPr>
                      <a:r>
                        <a:rPr lang="en-US" sz="800" b="0">
                          <a:effectLst/>
                        </a:rPr>
                        <a:t>24</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tc>
                <a:tc>
                  <a:txBody>
                    <a:bodyPr/>
                    <a:lstStyle/>
                    <a:p>
                      <a:pPr marL="0" marR="0" algn="ctr">
                        <a:spcBef>
                          <a:spcPts val="0"/>
                        </a:spcBef>
                        <a:spcAft>
                          <a:spcPts val="0"/>
                        </a:spcAft>
                      </a:pPr>
                      <a:r>
                        <a:rPr lang="en-US" sz="800" b="0">
                          <a:effectLst/>
                        </a:rPr>
                        <a:t>24</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extLst>
                  <a:ext uri="{0D108BD9-81ED-4DB2-BD59-A6C34878D82A}">
                    <a16:rowId xmlns:a16="http://schemas.microsoft.com/office/drawing/2014/main" val="1579312417"/>
                  </a:ext>
                </a:extLst>
              </a:tr>
              <a:tr h="139267">
                <a:tc>
                  <a:txBody>
                    <a:bodyPr/>
                    <a:lstStyle/>
                    <a:p>
                      <a:pPr marL="0" marR="0" algn="ctr">
                        <a:spcBef>
                          <a:spcPts val="0"/>
                        </a:spcBef>
                        <a:spcAft>
                          <a:spcPts val="0"/>
                        </a:spcAft>
                      </a:pPr>
                      <a:r>
                        <a:rPr lang="en-US" sz="800" b="0">
                          <a:effectLst/>
                        </a:rPr>
                        <a:t>120 mph</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a:txBody>
                    <a:bodyPr/>
                    <a:lstStyle/>
                    <a:p>
                      <a:pPr marL="0" marR="0" algn="ctr">
                        <a:spcBef>
                          <a:spcPts val="0"/>
                        </a:spcBef>
                        <a:spcAft>
                          <a:spcPts val="0"/>
                        </a:spcAft>
                      </a:pPr>
                      <a:r>
                        <a:rPr lang="en-US" sz="800" b="0" dirty="0">
                          <a:effectLst/>
                        </a:rPr>
                        <a:t>20.8</a:t>
                      </a:r>
                      <a:endParaRPr lang="en-US" sz="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a:txBody>
                    <a:bodyPr/>
                    <a:lstStyle/>
                    <a:p>
                      <a:pPr marL="0" marR="0" algn="ctr">
                        <a:spcBef>
                          <a:spcPts val="0"/>
                        </a:spcBef>
                        <a:spcAft>
                          <a:spcPts val="0"/>
                        </a:spcAft>
                      </a:pPr>
                      <a:r>
                        <a:rPr lang="en-US" sz="800" b="0" dirty="0">
                          <a:effectLst/>
                        </a:rPr>
                        <a:t>14</a:t>
                      </a:r>
                      <a:endParaRPr lang="en-US" sz="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a:txBody>
                    <a:bodyPr/>
                    <a:lstStyle/>
                    <a:p>
                      <a:pPr marL="0" marR="0" algn="ctr">
                        <a:spcBef>
                          <a:spcPts val="0"/>
                        </a:spcBef>
                        <a:spcAft>
                          <a:spcPts val="0"/>
                        </a:spcAft>
                      </a:pPr>
                      <a:r>
                        <a:rPr lang="en-US" sz="800" b="0">
                          <a:effectLst/>
                        </a:rPr>
                        <a:t>16</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a:txBody>
                    <a:bodyPr/>
                    <a:lstStyle/>
                    <a:p>
                      <a:pPr marL="0" marR="0" algn="ctr">
                        <a:spcBef>
                          <a:spcPts val="0"/>
                        </a:spcBef>
                        <a:spcAft>
                          <a:spcPts val="0"/>
                        </a:spcAft>
                      </a:pPr>
                      <a:r>
                        <a:rPr lang="en-US" sz="800" b="0">
                          <a:effectLst/>
                        </a:rPr>
                        <a:t>21</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tc>
                <a:tc>
                  <a:txBody>
                    <a:bodyPr/>
                    <a:lstStyle/>
                    <a:p>
                      <a:pPr marL="0" marR="0" algn="ctr">
                        <a:spcBef>
                          <a:spcPts val="0"/>
                        </a:spcBef>
                        <a:spcAft>
                          <a:spcPts val="0"/>
                        </a:spcAft>
                      </a:pPr>
                      <a:r>
                        <a:rPr lang="en-US" sz="800" b="0">
                          <a:effectLst/>
                        </a:rPr>
                        <a:t>24</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tc>
                <a:tc>
                  <a:txBody>
                    <a:bodyPr/>
                    <a:lstStyle/>
                    <a:p>
                      <a:pPr marL="0" marR="0" algn="ctr">
                        <a:spcBef>
                          <a:spcPts val="0"/>
                        </a:spcBef>
                        <a:spcAft>
                          <a:spcPts val="0"/>
                        </a:spcAft>
                      </a:pPr>
                      <a:r>
                        <a:rPr lang="en-US" sz="800" b="0">
                          <a:effectLst/>
                        </a:rPr>
                        <a:t>24</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tc>
                <a:tc>
                  <a:txBody>
                    <a:bodyPr/>
                    <a:lstStyle/>
                    <a:p>
                      <a:pPr marL="0" marR="0" algn="ctr">
                        <a:spcBef>
                          <a:spcPts val="0"/>
                        </a:spcBef>
                        <a:spcAft>
                          <a:spcPts val="0"/>
                        </a:spcAft>
                      </a:pPr>
                      <a:r>
                        <a:rPr lang="en-US" sz="800" b="0">
                          <a:effectLst/>
                        </a:rPr>
                        <a:t>24</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tc>
                <a:extLst>
                  <a:ext uri="{0D108BD9-81ED-4DB2-BD59-A6C34878D82A}">
                    <a16:rowId xmlns:a16="http://schemas.microsoft.com/office/drawing/2014/main" val="3803672113"/>
                  </a:ext>
                </a:extLst>
              </a:tr>
              <a:tr h="139267">
                <a:tc>
                  <a:txBody>
                    <a:bodyPr/>
                    <a:lstStyle/>
                    <a:p>
                      <a:pPr marL="0" marR="0" algn="ctr">
                        <a:spcBef>
                          <a:spcPts val="0"/>
                        </a:spcBef>
                        <a:spcAft>
                          <a:spcPts val="0"/>
                        </a:spcAft>
                      </a:pPr>
                      <a:r>
                        <a:rPr lang="en-US" sz="800" b="0">
                          <a:effectLst/>
                        </a:rPr>
                        <a:t>130 mph</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a:txBody>
                    <a:bodyPr/>
                    <a:lstStyle/>
                    <a:p>
                      <a:pPr marL="0" marR="0" algn="ctr">
                        <a:spcBef>
                          <a:spcPts val="0"/>
                        </a:spcBef>
                        <a:spcAft>
                          <a:spcPts val="0"/>
                        </a:spcAft>
                      </a:pPr>
                      <a:r>
                        <a:rPr lang="en-US" sz="800" b="0" dirty="0">
                          <a:effectLst/>
                        </a:rPr>
                        <a:t>24.4</a:t>
                      </a:r>
                      <a:endParaRPr lang="en-US" sz="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a:txBody>
                    <a:bodyPr/>
                    <a:lstStyle/>
                    <a:p>
                      <a:pPr marL="0" marR="0" algn="ctr">
                        <a:spcBef>
                          <a:spcPts val="0"/>
                        </a:spcBef>
                        <a:spcAft>
                          <a:spcPts val="0"/>
                        </a:spcAft>
                      </a:pPr>
                      <a:r>
                        <a:rPr lang="en-US" sz="800" b="0" dirty="0">
                          <a:effectLst/>
                        </a:rPr>
                        <a:t>12</a:t>
                      </a:r>
                      <a:endParaRPr lang="en-US" sz="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a:txBody>
                    <a:bodyPr/>
                    <a:lstStyle/>
                    <a:p>
                      <a:pPr marL="0" marR="0" algn="ctr">
                        <a:spcBef>
                          <a:spcPts val="0"/>
                        </a:spcBef>
                        <a:spcAft>
                          <a:spcPts val="0"/>
                        </a:spcAft>
                      </a:pPr>
                      <a:r>
                        <a:rPr lang="en-US" sz="800" b="0">
                          <a:effectLst/>
                        </a:rPr>
                        <a:t>16</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a:txBody>
                    <a:bodyPr/>
                    <a:lstStyle/>
                    <a:p>
                      <a:pPr marL="0" marR="0" algn="ctr">
                        <a:spcBef>
                          <a:spcPts val="0"/>
                        </a:spcBef>
                        <a:spcAft>
                          <a:spcPts val="0"/>
                        </a:spcAft>
                      </a:pPr>
                      <a:r>
                        <a:rPr lang="en-US" sz="800" b="0">
                          <a:effectLst/>
                        </a:rPr>
                        <a:t>18</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tc>
                <a:tc>
                  <a:txBody>
                    <a:bodyPr/>
                    <a:lstStyle/>
                    <a:p>
                      <a:pPr marL="0" marR="0" algn="ctr">
                        <a:spcBef>
                          <a:spcPts val="0"/>
                        </a:spcBef>
                        <a:spcAft>
                          <a:spcPts val="0"/>
                        </a:spcAft>
                      </a:pPr>
                      <a:r>
                        <a:rPr lang="en-US" sz="800" b="0">
                          <a:effectLst/>
                        </a:rPr>
                        <a:t>24</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tc>
                <a:tc>
                  <a:txBody>
                    <a:bodyPr/>
                    <a:lstStyle/>
                    <a:p>
                      <a:pPr marL="0" marR="0" algn="ctr">
                        <a:spcBef>
                          <a:spcPts val="0"/>
                        </a:spcBef>
                        <a:spcAft>
                          <a:spcPts val="0"/>
                        </a:spcAft>
                      </a:pPr>
                      <a:r>
                        <a:rPr lang="en-US" sz="800" b="0">
                          <a:effectLst/>
                        </a:rPr>
                        <a:t>24</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tc>
                <a:tc>
                  <a:txBody>
                    <a:bodyPr/>
                    <a:lstStyle/>
                    <a:p>
                      <a:pPr marL="0" marR="0" algn="ctr">
                        <a:spcBef>
                          <a:spcPts val="0"/>
                        </a:spcBef>
                        <a:spcAft>
                          <a:spcPts val="0"/>
                        </a:spcAft>
                      </a:pPr>
                      <a:r>
                        <a:rPr lang="en-US" sz="800" b="0">
                          <a:effectLst/>
                        </a:rPr>
                        <a:t>24</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tc>
                <a:extLst>
                  <a:ext uri="{0D108BD9-81ED-4DB2-BD59-A6C34878D82A}">
                    <a16:rowId xmlns:a16="http://schemas.microsoft.com/office/drawing/2014/main" val="3190061943"/>
                  </a:ext>
                </a:extLst>
              </a:tr>
              <a:tr h="139267">
                <a:tc>
                  <a:txBody>
                    <a:bodyPr/>
                    <a:lstStyle/>
                    <a:p>
                      <a:pPr marL="0" marR="0" algn="ctr">
                        <a:spcBef>
                          <a:spcPts val="0"/>
                        </a:spcBef>
                        <a:spcAft>
                          <a:spcPts val="0"/>
                        </a:spcAft>
                      </a:pPr>
                      <a:r>
                        <a:rPr lang="en-US" sz="800" b="0">
                          <a:effectLst/>
                        </a:rPr>
                        <a:t>140 mph</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a:txBody>
                    <a:bodyPr/>
                    <a:lstStyle/>
                    <a:p>
                      <a:pPr marL="0" marR="0" algn="ctr">
                        <a:spcBef>
                          <a:spcPts val="0"/>
                        </a:spcBef>
                        <a:spcAft>
                          <a:spcPts val="0"/>
                        </a:spcAft>
                      </a:pPr>
                      <a:r>
                        <a:rPr lang="en-US" sz="800" b="0">
                          <a:effectLst/>
                        </a:rPr>
                        <a:t>28.3</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a:txBody>
                    <a:bodyPr/>
                    <a:lstStyle/>
                    <a:p>
                      <a:pPr marL="0" marR="0" algn="ctr">
                        <a:spcBef>
                          <a:spcPts val="0"/>
                        </a:spcBef>
                        <a:spcAft>
                          <a:spcPts val="0"/>
                        </a:spcAft>
                      </a:pPr>
                      <a:r>
                        <a:rPr lang="en-US" sz="800" b="0" dirty="0">
                          <a:effectLst/>
                        </a:rPr>
                        <a:t>10</a:t>
                      </a:r>
                      <a:endParaRPr lang="en-US" sz="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a:txBody>
                    <a:bodyPr/>
                    <a:lstStyle/>
                    <a:p>
                      <a:pPr marL="0" marR="0" algn="ctr">
                        <a:spcBef>
                          <a:spcPts val="0"/>
                        </a:spcBef>
                        <a:spcAft>
                          <a:spcPts val="0"/>
                        </a:spcAft>
                      </a:pPr>
                      <a:r>
                        <a:rPr lang="en-US" sz="800" b="0">
                          <a:effectLst/>
                        </a:rPr>
                        <a:t>16</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tc>
                <a:tc>
                  <a:txBody>
                    <a:bodyPr/>
                    <a:lstStyle/>
                    <a:p>
                      <a:pPr marL="0" marR="0" algn="ctr">
                        <a:spcBef>
                          <a:spcPts val="0"/>
                        </a:spcBef>
                        <a:spcAft>
                          <a:spcPts val="0"/>
                        </a:spcAft>
                      </a:pPr>
                      <a:r>
                        <a:rPr lang="en-US" sz="800" b="0">
                          <a:effectLst/>
                        </a:rPr>
                        <a:t>15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tc>
                <a:tc>
                  <a:txBody>
                    <a:bodyPr/>
                    <a:lstStyle/>
                    <a:p>
                      <a:pPr marL="0" marR="0" algn="ctr">
                        <a:spcBef>
                          <a:spcPts val="0"/>
                        </a:spcBef>
                        <a:spcAft>
                          <a:spcPts val="0"/>
                        </a:spcAft>
                      </a:pPr>
                      <a:r>
                        <a:rPr lang="en-US" sz="800" b="0">
                          <a:effectLst/>
                        </a:rPr>
                        <a:t>24</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tc>
                <a:tc>
                  <a:txBody>
                    <a:bodyPr/>
                    <a:lstStyle/>
                    <a:p>
                      <a:pPr marL="0" marR="0" algn="ctr">
                        <a:spcBef>
                          <a:spcPts val="0"/>
                        </a:spcBef>
                        <a:spcAft>
                          <a:spcPts val="0"/>
                        </a:spcAft>
                      </a:pPr>
                      <a:r>
                        <a:rPr lang="en-US" sz="800" b="0">
                          <a:effectLst/>
                        </a:rPr>
                        <a:t>21</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tc>
                <a:tc>
                  <a:txBody>
                    <a:bodyPr/>
                    <a:lstStyle/>
                    <a:p>
                      <a:pPr marL="0" marR="0" algn="ctr">
                        <a:spcBef>
                          <a:spcPts val="0"/>
                        </a:spcBef>
                        <a:spcAft>
                          <a:spcPts val="0"/>
                        </a:spcAft>
                      </a:pPr>
                      <a:r>
                        <a:rPr lang="en-US" sz="800" b="0">
                          <a:effectLst/>
                        </a:rPr>
                        <a:t>24</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tc>
                <a:extLst>
                  <a:ext uri="{0D108BD9-81ED-4DB2-BD59-A6C34878D82A}">
                    <a16:rowId xmlns:a16="http://schemas.microsoft.com/office/drawing/2014/main" val="1025385418"/>
                  </a:ext>
                </a:extLst>
              </a:tr>
              <a:tr h="139267">
                <a:tc>
                  <a:txBody>
                    <a:bodyPr/>
                    <a:lstStyle/>
                    <a:p>
                      <a:pPr marL="0" marR="0" algn="ctr">
                        <a:spcBef>
                          <a:spcPts val="0"/>
                        </a:spcBef>
                        <a:spcAft>
                          <a:spcPts val="0"/>
                        </a:spcAft>
                      </a:pPr>
                      <a:r>
                        <a:rPr lang="en-US" sz="800" b="0" dirty="0">
                          <a:effectLst/>
                        </a:rPr>
                        <a:t>150 mph</a:t>
                      </a:r>
                      <a:endParaRPr lang="en-US" sz="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a:txBody>
                    <a:bodyPr/>
                    <a:lstStyle/>
                    <a:p>
                      <a:pPr marL="0" marR="0" algn="ctr">
                        <a:spcBef>
                          <a:spcPts val="0"/>
                        </a:spcBef>
                        <a:spcAft>
                          <a:spcPts val="0"/>
                        </a:spcAft>
                      </a:pPr>
                      <a:r>
                        <a:rPr lang="en-US" sz="800" b="0">
                          <a:effectLst/>
                        </a:rPr>
                        <a:t>32.5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a:txBody>
                    <a:bodyPr/>
                    <a:lstStyle/>
                    <a:p>
                      <a:pPr marL="0" marR="0" algn="ctr">
                        <a:spcBef>
                          <a:spcPts val="0"/>
                        </a:spcBef>
                        <a:spcAft>
                          <a:spcPts val="0"/>
                        </a:spcAft>
                      </a:pPr>
                      <a:r>
                        <a:rPr lang="en-US" sz="800" b="0">
                          <a:effectLst/>
                        </a:rPr>
                        <a:t>9</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tc>
                <a:tc>
                  <a:txBody>
                    <a:bodyPr/>
                    <a:lstStyle/>
                    <a:p>
                      <a:pPr marL="0" marR="0" algn="ctr">
                        <a:spcBef>
                          <a:spcPts val="0"/>
                        </a:spcBef>
                        <a:spcAft>
                          <a:spcPts val="0"/>
                        </a:spcAft>
                      </a:pPr>
                      <a:r>
                        <a:rPr lang="en-US" sz="800" b="0">
                          <a:effectLst/>
                        </a:rPr>
                        <a:t>12</a:t>
                      </a:r>
                      <a:r>
                        <a:rPr lang="en-US" sz="800" b="0" baseline="30000">
                          <a:effectLst/>
                        </a:rPr>
                        <a:t>6</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tc>
                <a:tc>
                  <a:txBody>
                    <a:bodyPr/>
                    <a:lstStyle/>
                    <a:p>
                      <a:pPr marL="0" marR="0" algn="ctr">
                        <a:spcBef>
                          <a:spcPts val="0"/>
                        </a:spcBef>
                        <a:spcAft>
                          <a:spcPts val="0"/>
                        </a:spcAft>
                      </a:pPr>
                      <a:r>
                        <a:rPr lang="en-US" sz="800" b="0">
                          <a:effectLst/>
                        </a:rPr>
                        <a:t>13</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a:txBody>
                    <a:bodyPr/>
                    <a:lstStyle/>
                    <a:p>
                      <a:pPr marL="0" marR="0" algn="ctr">
                        <a:spcBef>
                          <a:spcPts val="0"/>
                        </a:spcBef>
                        <a:spcAft>
                          <a:spcPts val="0"/>
                        </a:spcAft>
                      </a:pPr>
                      <a:r>
                        <a:rPr lang="en-US" sz="800" b="0">
                          <a:effectLst/>
                        </a:rPr>
                        <a:t>18</a:t>
                      </a:r>
                      <a:r>
                        <a:rPr lang="en-US" sz="800" b="0" baseline="30000">
                          <a:effectLst/>
                        </a:rPr>
                        <a:t>6</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tc>
                <a:tc>
                  <a:txBody>
                    <a:bodyPr/>
                    <a:lstStyle/>
                    <a:p>
                      <a:pPr marL="0" marR="0" algn="ctr">
                        <a:spcBef>
                          <a:spcPts val="0"/>
                        </a:spcBef>
                        <a:spcAft>
                          <a:spcPts val="0"/>
                        </a:spcAft>
                      </a:pPr>
                      <a:r>
                        <a:rPr lang="en-US" sz="800" b="0">
                          <a:effectLst/>
                        </a:rPr>
                        <a:t>18</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tc>
                <a:tc>
                  <a:txBody>
                    <a:bodyPr/>
                    <a:lstStyle/>
                    <a:p>
                      <a:pPr marL="0" marR="0" algn="ctr">
                        <a:spcBef>
                          <a:spcPts val="0"/>
                        </a:spcBef>
                        <a:spcAft>
                          <a:spcPts val="0"/>
                        </a:spcAft>
                      </a:pPr>
                      <a:r>
                        <a:rPr lang="en-US" sz="800" b="0">
                          <a:effectLst/>
                        </a:rPr>
                        <a:t>24</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tc>
                <a:extLst>
                  <a:ext uri="{0D108BD9-81ED-4DB2-BD59-A6C34878D82A}">
                    <a16:rowId xmlns:a16="http://schemas.microsoft.com/office/drawing/2014/main" val="2016192239"/>
                  </a:ext>
                </a:extLst>
              </a:tr>
              <a:tr h="139267">
                <a:tc>
                  <a:txBody>
                    <a:bodyPr/>
                    <a:lstStyle/>
                    <a:p>
                      <a:pPr marL="0" marR="0" algn="ctr">
                        <a:spcBef>
                          <a:spcPts val="0"/>
                        </a:spcBef>
                        <a:spcAft>
                          <a:spcPts val="0"/>
                        </a:spcAft>
                      </a:pPr>
                      <a:r>
                        <a:rPr lang="en-US" sz="800" b="0">
                          <a:effectLst/>
                        </a:rPr>
                        <a:t>160 mph</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a:txBody>
                    <a:bodyPr/>
                    <a:lstStyle/>
                    <a:p>
                      <a:pPr marL="0" marR="0" algn="ctr">
                        <a:spcBef>
                          <a:spcPts val="0"/>
                        </a:spcBef>
                        <a:spcAft>
                          <a:spcPts val="0"/>
                        </a:spcAft>
                      </a:pPr>
                      <a:r>
                        <a:rPr lang="en-US" sz="800" b="0">
                          <a:effectLst/>
                        </a:rPr>
                        <a:t>37.0</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a:txBody>
                    <a:bodyPr/>
                    <a:lstStyle/>
                    <a:p>
                      <a:pPr marL="0" marR="0" algn="ctr">
                        <a:spcBef>
                          <a:spcPts val="0"/>
                        </a:spcBef>
                        <a:spcAft>
                          <a:spcPts val="0"/>
                        </a:spcAft>
                      </a:pPr>
                      <a:r>
                        <a:rPr lang="en-US" sz="800" b="0" dirty="0">
                          <a:effectLst/>
                        </a:rPr>
                        <a:t>8</a:t>
                      </a:r>
                      <a:endParaRPr lang="en-US" sz="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tc>
                <a:tc>
                  <a:txBody>
                    <a:bodyPr/>
                    <a:lstStyle/>
                    <a:p>
                      <a:pPr marL="0" marR="0" algn="ctr">
                        <a:spcBef>
                          <a:spcPts val="0"/>
                        </a:spcBef>
                        <a:spcAft>
                          <a:spcPts val="0"/>
                        </a:spcAft>
                      </a:pPr>
                      <a:r>
                        <a:rPr lang="en-US" sz="800" b="0" dirty="0">
                          <a:effectLst/>
                        </a:rPr>
                        <a:t>12</a:t>
                      </a:r>
                      <a:r>
                        <a:rPr lang="en-US" sz="800" b="0" baseline="30000" dirty="0">
                          <a:effectLst/>
                        </a:rPr>
                        <a:t>6</a:t>
                      </a:r>
                      <a:endParaRPr lang="en-US" sz="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tc>
                <a:tc>
                  <a:txBody>
                    <a:bodyPr/>
                    <a:lstStyle/>
                    <a:p>
                      <a:pPr marL="0" marR="0" algn="ctr">
                        <a:spcBef>
                          <a:spcPts val="0"/>
                        </a:spcBef>
                        <a:spcAft>
                          <a:spcPts val="0"/>
                        </a:spcAft>
                      </a:pPr>
                      <a:r>
                        <a:rPr lang="en-US" sz="800" b="0">
                          <a:effectLst/>
                        </a:rPr>
                        <a:t>12</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a:txBody>
                    <a:bodyPr/>
                    <a:lstStyle/>
                    <a:p>
                      <a:pPr marL="0" marR="0" algn="ctr">
                        <a:spcBef>
                          <a:spcPts val="0"/>
                        </a:spcBef>
                        <a:spcAft>
                          <a:spcPts val="0"/>
                        </a:spcAft>
                      </a:pPr>
                      <a:r>
                        <a:rPr lang="en-US" sz="800" b="0">
                          <a:effectLst/>
                        </a:rPr>
                        <a:t>18</a:t>
                      </a:r>
                      <a:r>
                        <a:rPr lang="en-US" sz="800" b="0" baseline="30000">
                          <a:effectLst/>
                        </a:rPr>
                        <a:t>6</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tc>
                <a:tc>
                  <a:txBody>
                    <a:bodyPr/>
                    <a:lstStyle/>
                    <a:p>
                      <a:pPr marL="0" marR="0" algn="ctr">
                        <a:spcBef>
                          <a:spcPts val="0"/>
                        </a:spcBef>
                        <a:spcAft>
                          <a:spcPts val="0"/>
                        </a:spcAft>
                      </a:pPr>
                      <a:r>
                        <a:rPr lang="en-US" sz="800" b="0">
                          <a:effectLst/>
                        </a:rPr>
                        <a:t>16</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tc>
                <a:tc>
                  <a:txBody>
                    <a:bodyPr/>
                    <a:lstStyle/>
                    <a:p>
                      <a:pPr marL="0" marR="0" algn="ctr">
                        <a:spcBef>
                          <a:spcPts val="0"/>
                        </a:spcBef>
                        <a:spcAft>
                          <a:spcPts val="0"/>
                        </a:spcAft>
                      </a:pPr>
                      <a:r>
                        <a:rPr lang="en-US" sz="800" b="0">
                          <a:effectLst/>
                        </a:rPr>
                        <a:t>24</a:t>
                      </a:r>
                      <a:r>
                        <a:rPr lang="en-US" sz="800" b="0" baseline="30000">
                          <a:effectLst/>
                        </a:rPr>
                        <a:t>5</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tc>
                <a:extLst>
                  <a:ext uri="{0D108BD9-81ED-4DB2-BD59-A6C34878D82A}">
                    <a16:rowId xmlns:a16="http://schemas.microsoft.com/office/drawing/2014/main" val="2502924595"/>
                  </a:ext>
                </a:extLst>
              </a:tr>
              <a:tr h="139267">
                <a:tc>
                  <a:txBody>
                    <a:bodyPr/>
                    <a:lstStyle/>
                    <a:p>
                      <a:pPr marL="0" marR="0" algn="ctr">
                        <a:spcBef>
                          <a:spcPts val="0"/>
                        </a:spcBef>
                        <a:spcAft>
                          <a:spcPts val="0"/>
                        </a:spcAft>
                      </a:pPr>
                      <a:r>
                        <a:rPr lang="en-US" sz="800" b="0">
                          <a:effectLst/>
                        </a:rPr>
                        <a:t>180 mph</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a:txBody>
                    <a:bodyPr/>
                    <a:lstStyle/>
                    <a:p>
                      <a:pPr marL="0" marR="0" algn="ctr">
                        <a:spcBef>
                          <a:spcPts val="0"/>
                        </a:spcBef>
                        <a:spcAft>
                          <a:spcPts val="0"/>
                        </a:spcAft>
                      </a:pPr>
                      <a:r>
                        <a:rPr lang="en-US" sz="800" b="0">
                          <a:effectLst/>
                        </a:rPr>
                        <a:t>46.8</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a:txBody>
                    <a:bodyPr/>
                    <a:lstStyle/>
                    <a:p>
                      <a:pPr marL="0" marR="0" algn="ctr">
                        <a:spcBef>
                          <a:spcPts val="0"/>
                        </a:spcBef>
                        <a:spcAft>
                          <a:spcPts val="0"/>
                        </a:spcAft>
                      </a:pPr>
                      <a:r>
                        <a:rPr lang="en-US" sz="800" b="0" dirty="0">
                          <a:effectLst/>
                        </a:rPr>
                        <a:t>NA</a:t>
                      </a:r>
                      <a:r>
                        <a:rPr lang="en-US" sz="800" b="0" baseline="30000" dirty="0">
                          <a:effectLst/>
                        </a:rPr>
                        <a:t>7</a:t>
                      </a:r>
                      <a:endParaRPr lang="en-US" sz="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tc>
                <a:tc>
                  <a:txBody>
                    <a:bodyPr/>
                    <a:lstStyle/>
                    <a:p>
                      <a:pPr marL="0" marR="0" algn="ctr">
                        <a:spcBef>
                          <a:spcPts val="0"/>
                        </a:spcBef>
                        <a:spcAft>
                          <a:spcPts val="0"/>
                        </a:spcAft>
                      </a:pPr>
                      <a:r>
                        <a:rPr lang="en-US" sz="800" b="0" dirty="0">
                          <a:effectLst/>
                        </a:rPr>
                        <a:t>NA</a:t>
                      </a:r>
                      <a:r>
                        <a:rPr lang="en-US" sz="800" b="0" baseline="30000" dirty="0">
                          <a:effectLst/>
                        </a:rPr>
                        <a:t>7</a:t>
                      </a:r>
                      <a:endParaRPr lang="en-US" sz="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tc>
                <a:tc>
                  <a:txBody>
                    <a:bodyPr/>
                    <a:lstStyle/>
                    <a:p>
                      <a:pPr marL="0" marR="0" algn="ctr">
                        <a:spcBef>
                          <a:spcPts val="0"/>
                        </a:spcBef>
                        <a:spcAft>
                          <a:spcPts val="0"/>
                        </a:spcAft>
                      </a:pPr>
                      <a:r>
                        <a:rPr lang="en-US" sz="800" b="0">
                          <a:effectLst/>
                        </a:rPr>
                        <a:t>9</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a:txBody>
                    <a:bodyPr/>
                    <a:lstStyle/>
                    <a:p>
                      <a:pPr marL="0" marR="0" algn="ctr">
                        <a:spcBef>
                          <a:spcPts val="0"/>
                        </a:spcBef>
                        <a:spcAft>
                          <a:spcPts val="0"/>
                        </a:spcAft>
                      </a:pPr>
                      <a:r>
                        <a:rPr lang="en-US" sz="800" b="0">
                          <a:effectLst/>
                        </a:rPr>
                        <a:t>16</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tc>
                <a:tc>
                  <a:txBody>
                    <a:bodyPr/>
                    <a:lstStyle/>
                    <a:p>
                      <a:pPr marL="0" marR="0" algn="ctr">
                        <a:spcBef>
                          <a:spcPts val="0"/>
                        </a:spcBef>
                        <a:spcAft>
                          <a:spcPts val="0"/>
                        </a:spcAft>
                      </a:pPr>
                      <a:r>
                        <a:rPr lang="en-US" sz="800" b="0">
                          <a:effectLst/>
                        </a:rPr>
                        <a:t>12</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nchor="ctr"/>
                </a:tc>
                <a:tc>
                  <a:txBody>
                    <a:bodyPr/>
                    <a:lstStyle/>
                    <a:p>
                      <a:pPr marL="0" marR="0" algn="ctr">
                        <a:spcBef>
                          <a:spcPts val="0"/>
                        </a:spcBef>
                        <a:spcAft>
                          <a:spcPts val="0"/>
                        </a:spcAft>
                      </a:pPr>
                      <a:r>
                        <a:rPr lang="en-US" sz="800" b="0">
                          <a:effectLst/>
                        </a:rPr>
                        <a:t>18</a:t>
                      </a:r>
                      <a:r>
                        <a:rPr lang="en-US" sz="800" b="0" baseline="30000">
                          <a:effectLst/>
                        </a:rPr>
                        <a:t>7</a:t>
                      </a:r>
                      <a:endParaRPr lang="en-US" sz="8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tc>
                <a:extLst>
                  <a:ext uri="{0D108BD9-81ED-4DB2-BD59-A6C34878D82A}">
                    <a16:rowId xmlns:a16="http://schemas.microsoft.com/office/drawing/2014/main" val="1931115064"/>
                  </a:ext>
                </a:extLst>
              </a:tr>
              <a:tr h="1744238">
                <a:tc gridSpan="8">
                  <a:txBody>
                    <a:bodyPr/>
                    <a:lstStyle/>
                    <a:p>
                      <a:pPr marL="114300" marR="0" indent="-114300">
                        <a:spcBef>
                          <a:spcPts val="0"/>
                        </a:spcBef>
                        <a:spcAft>
                          <a:spcPts val="0"/>
                        </a:spcAft>
                      </a:pPr>
                      <a:r>
                        <a:rPr lang="en-US" sz="700" b="0" baseline="30000" dirty="0">
                          <a:effectLst/>
                        </a:rPr>
                        <a:t>1</a:t>
                      </a:r>
                      <a:r>
                        <a:rPr lang="en-US" sz="700" b="0" dirty="0">
                          <a:effectLst/>
                        </a:rPr>
                        <a:t> </a:t>
                      </a:r>
                      <a:r>
                        <a:rPr lang="en-US" sz="650" b="0" dirty="0">
                          <a:effectLst/>
                        </a:rPr>
                        <a:t>The vertical tie spacing is based on wind loads derived from ASCE 7-10 Components and Cladding – Method 1 (simplified – Figure 30.5-1, Zone 5, Effective wind area = 10 sf), located in Exposure category B, h = 30 ft., importance factor (I=1) and no topographic influence (</a:t>
                      </a:r>
                      <a:r>
                        <a:rPr lang="en-US" sz="650" b="0" dirty="0" err="1">
                          <a:effectLst/>
                        </a:rPr>
                        <a:t>K</a:t>
                      </a:r>
                      <a:r>
                        <a:rPr lang="en-US" sz="650" b="0" baseline="-25000" dirty="0" err="1">
                          <a:effectLst/>
                        </a:rPr>
                        <a:t>zt</a:t>
                      </a:r>
                      <a:r>
                        <a:rPr lang="en-US" sz="650" b="0" dirty="0">
                          <a:effectLst/>
                        </a:rPr>
                        <a:t>=1.0). For other heights, exposure, importance factor and topographic influence, an engineered design is recommended.  Table based on a tie in every vertical.</a:t>
                      </a:r>
                    </a:p>
                    <a:p>
                      <a:pPr marL="114300" marR="0" indent="-114300">
                        <a:spcBef>
                          <a:spcPts val="0"/>
                        </a:spcBef>
                        <a:spcAft>
                          <a:spcPts val="0"/>
                        </a:spcAft>
                      </a:pPr>
                      <a:r>
                        <a:rPr lang="en-US" sz="650" b="0" baseline="30000" dirty="0">
                          <a:effectLst/>
                        </a:rPr>
                        <a:t>2  </a:t>
                      </a:r>
                      <a:r>
                        <a:rPr lang="en-US" sz="650" b="0" dirty="0">
                          <a:effectLst/>
                        </a:rPr>
                        <a:t>Net Design Wind Pressures from ASCE 7-10 Figure 30.5-1 have been multiplied by 0.6 for Allowable Stress Design.</a:t>
                      </a:r>
                    </a:p>
                    <a:p>
                      <a:pPr marL="114300" marR="0" indent="-114300">
                        <a:spcBef>
                          <a:spcPts val="0"/>
                        </a:spcBef>
                        <a:spcAft>
                          <a:spcPts val="0"/>
                        </a:spcAft>
                      </a:pPr>
                      <a:r>
                        <a:rPr lang="en-US" sz="650" b="0" baseline="30000" dirty="0">
                          <a:effectLst/>
                        </a:rPr>
                        <a:t>3</a:t>
                      </a:r>
                      <a:r>
                        <a:rPr lang="en-US" sz="650" b="0" dirty="0">
                          <a:effectLst/>
                        </a:rPr>
                        <a:t> Nail withdrawal strength is for truss lumber with Specific Gravity G=0.42 (Spruce-Pine-Fir (SPF)) and G=0.55 (Southern Yellow Pine (SYP)) with moisture content less than 19% and the following adjustment factors: C</a:t>
                      </a:r>
                      <a:r>
                        <a:rPr lang="en-US" sz="650" b="0" baseline="-25000" dirty="0">
                          <a:effectLst/>
                        </a:rPr>
                        <a:t>D</a:t>
                      </a:r>
                      <a:r>
                        <a:rPr lang="en-US" sz="650" b="0" dirty="0">
                          <a:effectLst/>
                        </a:rPr>
                        <a:t>=1.0, C</a:t>
                      </a:r>
                      <a:r>
                        <a:rPr lang="en-US" sz="650" b="0" baseline="-25000" dirty="0">
                          <a:effectLst/>
                        </a:rPr>
                        <a:t>t=</a:t>
                      </a:r>
                      <a:r>
                        <a:rPr lang="en-US" sz="650" b="0" dirty="0">
                          <a:effectLst/>
                        </a:rPr>
                        <a:t>0.8, C</a:t>
                      </a:r>
                      <a:r>
                        <a:rPr lang="en-US" sz="650" b="0" baseline="-25000" dirty="0">
                          <a:effectLst/>
                        </a:rPr>
                        <a:t>M</a:t>
                      </a:r>
                      <a:r>
                        <a:rPr lang="en-US" sz="650" b="0" dirty="0">
                          <a:effectLst/>
                        </a:rPr>
                        <a:t>, </a:t>
                      </a:r>
                      <a:r>
                        <a:rPr lang="en-US" sz="650" b="0" dirty="0" err="1">
                          <a:effectLst/>
                        </a:rPr>
                        <a:t>C</a:t>
                      </a:r>
                      <a:r>
                        <a:rPr lang="en-US" sz="650" b="0" baseline="-25000" dirty="0" err="1">
                          <a:effectLst/>
                        </a:rPr>
                        <a:t>eg</a:t>
                      </a:r>
                      <a:r>
                        <a:rPr lang="en-US" sz="650" b="0" dirty="0">
                          <a:effectLst/>
                        </a:rPr>
                        <a:t>, and </a:t>
                      </a:r>
                      <a:r>
                        <a:rPr lang="en-US" sz="650" b="0" dirty="0" err="1">
                          <a:effectLst/>
                        </a:rPr>
                        <a:t>C</a:t>
                      </a:r>
                      <a:r>
                        <a:rPr lang="en-US" sz="650" b="0" baseline="-25000" dirty="0" err="1">
                          <a:effectLst/>
                        </a:rPr>
                        <a:t>tn</a:t>
                      </a:r>
                      <a:r>
                        <a:rPr lang="en-US" sz="650" b="0" dirty="0">
                          <a:effectLst/>
                        </a:rPr>
                        <a:t>=1.0.  See </a:t>
                      </a:r>
                      <a:r>
                        <a:rPr lang="en-US" sz="650" b="0" u="sng" dirty="0">
                          <a:effectLst/>
                          <a:hlinkClick r:id="rId2"/>
                        </a:rPr>
                        <a:t>FEMA Technical Fact Sheet No. 5.4 Attachment of Brick Veneer in High-Wind Regions. </a:t>
                      </a:r>
                      <a:endParaRPr lang="en-US" sz="650" b="0" dirty="0">
                        <a:effectLst/>
                      </a:endParaRPr>
                    </a:p>
                    <a:p>
                      <a:pPr marL="114300" marR="0" indent="-114300">
                        <a:spcBef>
                          <a:spcPts val="0"/>
                        </a:spcBef>
                        <a:spcAft>
                          <a:spcPts val="0"/>
                        </a:spcAft>
                      </a:pPr>
                      <a:r>
                        <a:rPr lang="en-US" sz="650" b="0" dirty="0">
                          <a:effectLst/>
                        </a:rPr>
                        <a:t>     W = 1800G</a:t>
                      </a:r>
                      <a:r>
                        <a:rPr lang="en-US" sz="650" b="0" baseline="30000" dirty="0">
                          <a:effectLst/>
                        </a:rPr>
                        <a:t>2</a:t>
                      </a:r>
                      <a:r>
                        <a:rPr lang="en-US" sz="650" b="0" dirty="0">
                          <a:effectLst/>
                        </a:rPr>
                        <a:t>D x 1.6   SPF NV = 49.9    SYP NV = 85.6</a:t>
                      </a:r>
                    </a:p>
                    <a:p>
                      <a:pPr marL="114300" marR="0" indent="-114300">
                        <a:spcBef>
                          <a:spcPts val="0"/>
                        </a:spcBef>
                        <a:spcAft>
                          <a:spcPts val="0"/>
                        </a:spcAft>
                      </a:pPr>
                      <a:r>
                        <a:rPr lang="en-US" sz="650" b="0" baseline="30000" dirty="0">
                          <a:effectLst/>
                        </a:rPr>
                        <a:t>4</a:t>
                      </a:r>
                      <a:r>
                        <a:rPr lang="en-US" sz="650" b="0" dirty="0">
                          <a:effectLst/>
                        </a:rPr>
                        <a:t> Nail embedment depth of 1-1/2” was assumed for 8d common ring-shank nails (0.131”-diameter x 2 ½ ”-long).</a:t>
                      </a:r>
                    </a:p>
                    <a:p>
                      <a:pPr marL="114300" marR="0" indent="-114300">
                        <a:spcBef>
                          <a:spcPts val="0"/>
                        </a:spcBef>
                        <a:spcAft>
                          <a:spcPts val="0"/>
                        </a:spcAft>
                      </a:pPr>
                      <a:r>
                        <a:rPr lang="en-US" sz="650" b="0" baseline="30000" dirty="0">
                          <a:effectLst/>
                        </a:rPr>
                        <a:t>5 </a:t>
                      </a:r>
                      <a:r>
                        <a:rPr lang="en-US" sz="650" b="0" dirty="0">
                          <a:effectLst/>
                        </a:rPr>
                        <a:t>The maximum vertical spacing allowed by the</a:t>
                      </a:r>
                      <a:r>
                        <a:rPr lang="en-US" sz="650" b="0" baseline="30000" dirty="0">
                          <a:effectLst/>
                        </a:rPr>
                        <a:t> </a:t>
                      </a:r>
                      <a:r>
                        <a:rPr lang="en-US" sz="650" b="0" u="sng" dirty="0">
                          <a:effectLst/>
                          <a:hlinkClick r:id="rId3"/>
                        </a:rPr>
                        <a:t>Brick Industry Association’s Technical Notes 28</a:t>
                      </a:r>
                      <a:r>
                        <a:rPr lang="en-US" sz="650" b="0" u="sng" dirty="0">
                          <a:effectLst/>
                        </a:rPr>
                        <a:t> is 24” &amp; requires an anchor for every 2.67 sq. ft. of wall area.</a:t>
                      </a:r>
                      <a:endParaRPr lang="en-US" sz="650" b="0" dirty="0">
                        <a:effectLst/>
                      </a:endParaRPr>
                    </a:p>
                    <a:p>
                      <a:pPr marL="114300" marR="0" indent="-114300">
                        <a:spcBef>
                          <a:spcPts val="0"/>
                        </a:spcBef>
                        <a:spcAft>
                          <a:spcPts val="0"/>
                        </a:spcAft>
                      </a:pPr>
                      <a:r>
                        <a:rPr lang="en-US" sz="650" b="0" baseline="30000" dirty="0">
                          <a:effectLst/>
                        </a:rPr>
                        <a:t>6 </a:t>
                      </a:r>
                      <a:r>
                        <a:rPr lang="en-US" sz="650" b="0" dirty="0">
                          <a:effectLst/>
                        </a:rPr>
                        <a:t>Where the wind pressure exceeds 30 </a:t>
                      </a:r>
                      <a:r>
                        <a:rPr lang="en-US" sz="650" b="0" dirty="0" err="1">
                          <a:effectLst/>
                        </a:rPr>
                        <a:t>psf</a:t>
                      </a:r>
                      <a:r>
                        <a:rPr lang="en-US" sz="650" b="0" dirty="0">
                          <a:effectLst/>
                        </a:rPr>
                        <a:t>, reduce wall area supported by each anchor to max. 2 SF per the IRC R703.8.4.1 &amp; the</a:t>
                      </a:r>
                      <a:r>
                        <a:rPr lang="en-US" sz="650" b="0" baseline="30000" dirty="0">
                          <a:effectLst/>
                        </a:rPr>
                        <a:t> </a:t>
                      </a:r>
                      <a:r>
                        <a:rPr lang="en-US" sz="650" b="0" u="sng" dirty="0">
                          <a:effectLst/>
                          <a:hlinkClick r:id="rId3"/>
                        </a:rPr>
                        <a:t>Brick Industry Association’s Technical Note 28</a:t>
                      </a:r>
                      <a:endParaRPr lang="en-US" sz="650" b="0" dirty="0">
                        <a:effectLst/>
                      </a:endParaRPr>
                    </a:p>
                    <a:p>
                      <a:pPr marL="114300" marR="0" indent="-114300">
                        <a:spcBef>
                          <a:spcPts val="0"/>
                        </a:spcBef>
                        <a:spcAft>
                          <a:spcPts val="0"/>
                        </a:spcAft>
                      </a:pPr>
                      <a:r>
                        <a:rPr lang="en-US" sz="650" b="0" baseline="30000" dirty="0">
                          <a:effectLst/>
                        </a:rPr>
                        <a:t>7</a:t>
                      </a:r>
                      <a:r>
                        <a:rPr lang="en-US" sz="650" b="0" dirty="0">
                          <a:effectLst/>
                        </a:rPr>
                        <a:t> Where wind pressure exceeds 40 </a:t>
                      </a:r>
                      <a:r>
                        <a:rPr lang="en-US" sz="650" b="0" dirty="0" err="1">
                          <a:effectLst/>
                        </a:rPr>
                        <a:t>psf</a:t>
                      </a:r>
                      <a:r>
                        <a:rPr lang="en-US" sz="650" b="0" dirty="0">
                          <a:effectLst/>
                        </a:rPr>
                        <a:t> do not space anchors more than 18” vertically &amp; horizontally per the </a:t>
                      </a:r>
                      <a:r>
                        <a:rPr lang="en-US" sz="650" b="0" u="sng" dirty="0">
                          <a:effectLst/>
                          <a:hlinkClick r:id="rId3"/>
                        </a:rPr>
                        <a:t>Brick Industry Association’s Technical Note 28</a:t>
                      </a:r>
                      <a:endParaRPr lang="en-US" sz="650" b="0" dirty="0">
                        <a:effectLst/>
                      </a:endParaRPr>
                    </a:p>
                    <a:p>
                      <a:pPr marL="114300" marR="0" indent="-114300">
                        <a:spcBef>
                          <a:spcPts val="0"/>
                        </a:spcBef>
                        <a:spcAft>
                          <a:spcPts val="0"/>
                        </a:spcAft>
                      </a:pPr>
                      <a:r>
                        <a:rPr lang="en-US" sz="650" b="0" u="sng" baseline="30000" dirty="0">
                          <a:effectLst/>
                        </a:rPr>
                        <a:t>8</a:t>
                      </a:r>
                      <a:r>
                        <a:rPr lang="en-US" sz="650" b="0" u="sng" dirty="0">
                          <a:effectLst/>
                        </a:rPr>
                        <a:t> Additional anchors required around openings larger than 16” in either dimension.  See the IRC or IBC for these requirements.</a:t>
                      </a:r>
                      <a:endParaRPr lang="en-US" sz="650" b="0" dirty="0">
                        <a:effectLst/>
                      </a:endParaRPr>
                    </a:p>
                    <a:p>
                      <a:pPr marL="114300" marR="0" indent="-114300">
                        <a:spcBef>
                          <a:spcPts val="0"/>
                        </a:spcBef>
                        <a:spcAft>
                          <a:spcPts val="0"/>
                        </a:spcAft>
                      </a:pPr>
                      <a:r>
                        <a:rPr lang="en-US" sz="650" b="0" baseline="30000" dirty="0">
                          <a:effectLst/>
                        </a:rPr>
                        <a:t>9</a:t>
                      </a:r>
                      <a:r>
                        <a:rPr lang="en-US" sz="650" b="0" dirty="0">
                          <a:effectLst/>
                        </a:rPr>
                        <a:t>It must be noted that the design of the truss only accounts for the gravitational loads in the plane of the truss.  The building designer needs to adequately account for loads normal to the face of the truss and the bracing/restraint of the roof and wall system.</a:t>
                      </a:r>
                      <a:endParaRPr lang="en-US" sz="65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7856" marB="785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124451"/>
                  </a:ext>
                </a:extLst>
              </a:tr>
            </a:tbl>
          </a:graphicData>
        </a:graphic>
      </p:graphicFrame>
    </p:spTree>
    <p:extLst>
      <p:ext uri="{BB962C8B-B14F-4D97-AF65-F5344CB8AC3E}">
        <p14:creationId xmlns:p14="http://schemas.microsoft.com/office/powerpoint/2010/main" val="31607723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sz="half" idx="1"/>
          </p:nvPr>
        </p:nvSpPr>
        <p:spPr/>
        <p:txBody>
          <a:bodyPr>
            <a:normAutofit fontScale="62500" lnSpcReduction="20000"/>
          </a:bodyPr>
          <a:lstStyle/>
          <a:p>
            <a:pPr lvl="0"/>
            <a:r>
              <a:rPr lang="en-US" sz="3100" b="1" dirty="0" smtClean="0"/>
              <a:t>Flashing and weep holes </a:t>
            </a:r>
            <a:r>
              <a:rPr lang="en-US" sz="3100" dirty="0" smtClean="0"/>
              <a:t>shall be located in the brick veneer wythe above the steel angle per the building codes. </a:t>
            </a:r>
          </a:p>
          <a:p>
            <a:pPr lvl="0"/>
            <a:r>
              <a:rPr lang="en-US" dirty="0"/>
              <a:t>Flashing should consist of normal base flashing, step flashing and counter flashing installed directly on the adjacent (i.e., lower) roof sheathing.  </a:t>
            </a:r>
            <a:endParaRPr lang="en-US" dirty="0" smtClean="0"/>
          </a:p>
          <a:p>
            <a:pPr lvl="0"/>
            <a:r>
              <a:rPr lang="en-US" dirty="0" smtClean="0"/>
              <a:t>Weep </a:t>
            </a:r>
            <a:r>
              <a:rPr lang="en-US" dirty="0"/>
              <a:t>holes shall be at a maximum spacing of 33” (838 mm) o.c. and shall be not less than 3/16” (5 mm) in diameter.</a:t>
            </a:r>
          </a:p>
        </p:txBody>
      </p:sp>
      <p:pic>
        <p:nvPicPr>
          <p:cNvPr id="6" name="Content Placeholder 5"/>
          <p:cNvPicPr>
            <a:picLocks noGrp="1"/>
          </p:cNvPicPr>
          <p:nvPr>
            <p:ph sz="half" idx="2"/>
          </p:nvPr>
        </p:nvPicPr>
        <p:blipFill rotWithShape="1">
          <a:blip r:embed="rId2" cstate="print">
            <a:extLst>
              <a:ext uri="{28A0092B-C50C-407E-A947-70E740481C1C}">
                <a14:useLocalDpi xmlns:a14="http://schemas.microsoft.com/office/drawing/2010/main" val="0"/>
              </a:ext>
            </a:extLst>
          </a:blip>
          <a:srcRect l="37736" t="52895" r="11758" b="34586"/>
          <a:stretch/>
        </p:blipFill>
        <p:spPr>
          <a:xfrm>
            <a:off x="4504765" y="2114550"/>
            <a:ext cx="4405745" cy="914400"/>
          </a:xfrm>
          <a:prstGeom prst="rect">
            <a:avLst/>
          </a:prstGeom>
          <a:effectLst/>
        </p:spPr>
      </p:pic>
    </p:spTree>
    <p:extLst>
      <p:ext uri="{BB962C8B-B14F-4D97-AF65-F5344CB8AC3E}">
        <p14:creationId xmlns:p14="http://schemas.microsoft.com/office/powerpoint/2010/main" val="20291019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sz="half" idx="1"/>
          </p:nvPr>
        </p:nvSpPr>
        <p:spPr>
          <a:xfrm>
            <a:off x="457200" y="1200151"/>
            <a:ext cx="8229600" cy="457199"/>
          </a:xfrm>
        </p:spPr>
        <p:txBody>
          <a:bodyPr>
            <a:normAutofit fontScale="85000" lnSpcReduction="10000"/>
          </a:bodyPr>
          <a:lstStyle/>
          <a:p>
            <a:pPr lvl="0"/>
            <a:r>
              <a:rPr lang="en-US" dirty="0"/>
              <a:t>Create vertical expansion </a:t>
            </a:r>
            <a:r>
              <a:rPr lang="en-US" dirty="0" smtClean="0"/>
              <a:t>joints </a:t>
            </a:r>
            <a:r>
              <a:rPr lang="en-US" dirty="0"/>
              <a:t>@ </a:t>
            </a:r>
            <a:r>
              <a:rPr lang="en-US" dirty="0" smtClean="0"/>
              <a:t>a maximum </a:t>
            </a:r>
            <a:r>
              <a:rPr lang="en-US" dirty="0"/>
              <a:t>25’ (7.6 m) </a:t>
            </a:r>
            <a:r>
              <a:rPr lang="en-US" dirty="0" smtClean="0"/>
              <a:t>o.c.</a:t>
            </a:r>
          </a:p>
        </p:txBody>
      </p:sp>
      <p:pic>
        <p:nvPicPr>
          <p:cNvPr id="9" name="Content Placeholder 8"/>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85800" y="1954811"/>
            <a:ext cx="8165892" cy="2601978"/>
          </a:xfrm>
          <a:prstGeom prst="rect">
            <a:avLst/>
          </a:prstGeom>
          <a:effectLst/>
        </p:spPr>
      </p:pic>
    </p:spTree>
    <p:extLst>
      <p:ext uri="{BB962C8B-B14F-4D97-AF65-F5344CB8AC3E}">
        <p14:creationId xmlns:p14="http://schemas.microsoft.com/office/powerpoint/2010/main" val="2462200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The </a:t>
            </a:r>
            <a:r>
              <a:rPr lang="en-US" dirty="0"/>
              <a:t>actual location of vertical expansion joints in a structure depends on the structural configuration as well as the expected amount of horizontal </a:t>
            </a:r>
            <a:r>
              <a:rPr lang="en-US" dirty="0" smtClean="0"/>
              <a:t>movement </a:t>
            </a:r>
          </a:p>
          <a:p>
            <a:r>
              <a:rPr lang="en-US" dirty="0" smtClean="0"/>
              <a:t>Expansion joints are typically </a:t>
            </a:r>
            <a:r>
              <a:rPr lang="en-US" dirty="0"/>
              <a:t>sized </a:t>
            </a:r>
            <a:r>
              <a:rPr lang="en-US" dirty="0" smtClean="0"/>
              <a:t>similar to </a:t>
            </a:r>
            <a:r>
              <a:rPr lang="en-US" dirty="0"/>
              <a:t>a mortar joint, usually between 3/8” (10 mm) and ½” (13 mm</a:t>
            </a:r>
            <a:r>
              <a:rPr lang="en-US" dirty="0" smtClean="0"/>
              <a:t>) </a:t>
            </a:r>
          </a:p>
        </p:txBody>
      </p:sp>
      <p:pic>
        <p:nvPicPr>
          <p:cNvPr id="22532" name="Picture 4" descr="http://www.mastermasonry.com/images/expansion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68145" y="1276350"/>
            <a:ext cx="3718655" cy="2791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6403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sz="half" idx="1"/>
          </p:nvPr>
        </p:nvSpPr>
        <p:spPr>
          <a:xfrm>
            <a:off x="457200" y="1200150"/>
            <a:ext cx="4038600" cy="3505199"/>
          </a:xfrm>
        </p:spPr>
        <p:txBody>
          <a:bodyPr>
            <a:normAutofit fontScale="77500" lnSpcReduction="20000"/>
          </a:bodyPr>
          <a:lstStyle/>
          <a:p>
            <a:r>
              <a:rPr lang="en-US" dirty="0" smtClean="0"/>
              <a:t>Vertical </a:t>
            </a:r>
            <a:r>
              <a:rPr lang="en-US" dirty="0"/>
              <a:t>expansion joints should </a:t>
            </a:r>
            <a:r>
              <a:rPr lang="en-US" dirty="0" smtClean="0"/>
              <a:t>also be </a:t>
            </a:r>
            <a:r>
              <a:rPr lang="en-US" dirty="0"/>
              <a:t>considered </a:t>
            </a:r>
            <a:r>
              <a:rPr lang="en-US" dirty="0" smtClean="0"/>
              <a:t>with: </a:t>
            </a:r>
          </a:p>
          <a:p>
            <a:pPr lvl="1"/>
            <a:r>
              <a:rPr lang="en-US" dirty="0" smtClean="0"/>
              <a:t>Corners</a:t>
            </a:r>
          </a:p>
          <a:p>
            <a:pPr lvl="1"/>
            <a:r>
              <a:rPr lang="en-US" dirty="0" smtClean="0"/>
              <a:t>Offsets </a:t>
            </a:r>
          </a:p>
          <a:p>
            <a:pPr lvl="1"/>
            <a:r>
              <a:rPr lang="en-US" dirty="0" smtClean="0"/>
              <a:t>Setbacks</a:t>
            </a:r>
          </a:p>
          <a:p>
            <a:pPr lvl="1"/>
            <a:r>
              <a:rPr lang="en-US" dirty="0" smtClean="0"/>
              <a:t>Wall intersections</a:t>
            </a:r>
          </a:p>
          <a:p>
            <a:pPr lvl="1"/>
            <a:r>
              <a:rPr lang="en-US" dirty="0" smtClean="0"/>
              <a:t>Changes </a:t>
            </a:r>
            <a:r>
              <a:rPr lang="en-US" dirty="0"/>
              <a:t>in the wall </a:t>
            </a:r>
            <a:r>
              <a:rPr lang="en-US" dirty="0" smtClean="0"/>
              <a:t>height</a:t>
            </a:r>
          </a:p>
          <a:p>
            <a:pPr lvl="1"/>
            <a:r>
              <a:rPr lang="en-US" dirty="0" smtClean="0"/>
              <a:t>Wall </a:t>
            </a:r>
            <a:r>
              <a:rPr lang="en-US" dirty="0"/>
              <a:t>backing system </a:t>
            </a:r>
            <a:r>
              <a:rPr lang="en-US" dirty="0" smtClean="0"/>
              <a:t>changes </a:t>
            </a:r>
          </a:p>
          <a:p>
            <a:pPr lvl="1"/>
            <a:r>
              <a:rPr lang="en-US" dirty="0" smtClean="0"/>
              <a:t>Brick </a:t>
            </a:r>
            <a:r>
              <a:rPr lang="en-US" dirty="0"/>
              <a:t>veneer </a:t>
            </a:r>
            <a:r>
              <a:rPr lang="en-US" dirty="0" smtClean="0"/>
              <a:t>support changes</a:t>
            </a:r>
          </a:p>
          <a:p>
            <a:pPr lvl="1"/>
            <a:r>
              <a:rPr lang="en-US" dirty="0" smtClean="0"/>
              <a:t>Wall </a:t>
            </a:r>
            <a:r>
              <a:rPr lang="en-US" dirty="0"/>
              <a:t>function or climatic exposure </a:t>
            </a:r>
            <a:r>
              <a:rPr lang="en-US" dirty="0" smtClean="0"/>
              <a:t>changes</a:t>
            </a:r>
          </a:p>
        </p:txBody>
      </p:sp>
      <p:pic>
        <p:nvPicPr>
          <p:cNvPr id="24578" name="Picture 2" descr="http://www.emcoblock.com/images/dacph-expansion-control-joints3.gi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34000" y="1200150"/>
            <a:ext cx="3009900" cy="3275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8731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pic>
        <p:nvPicPr>
          <p:cNvPr id="6" name="Content Placeholder 5"/>
          <p:cNvPicPr>
            <a:picLocks noGrp="1"/>
          </p:cNvPicPr>
          <p:nvPr>
            <p:ph sz="half" idx="2"/>
          </p:nvPr>
        </p:nvPicPr>
        <p:blipFill rotWithShape="1">
          <a:blip r:embed="rId2" cstate="print">
            <a:extLst>
              <a:ext uri="{28A0092B-C50C-407E-A947-70E740481C1C}">
                <a14:useLocalDpi xmlns:a14="http://schemas.microsoft.com/office/drawing/2010/main" val="0"/>
              </a:ext>
            </a:extLst>
          </a:blip>
          <a:srcRect b="8322"/>
          <a:stretch/>
        </p:blipFill>
        <p:spPr bwMode="auto">
          <a:xfrm>
            <a:off x="731915" y="2647950"/>
            <a:ext cx="7954885" cy="2017638"/>
          </a:xfrm>
          <a:prstGeom prst="rect">
            <a:avLst/>
          </a:prstGeom>
          <a:noFill/>
          <a:ln>
            <a:noFill/>
          </a:ln>
          <a:effectLst/>
        </p:spPr>
      </p:pic>
      <p:cxnSp>
        <p:nvCxnSpPr>
          <p:cNvPr id="5" name="Straight Arrow Connector 4"/>
          <p:cNvCxnSpPr/>
          <p:nvPr/>
        </p:nvCxnSpPr>
        <p:spPr>
          <a:xfrm>
            <a:off x="7315200" y="2819701"/>
            <a:ext cx="0" cy="1191031"/>
          </a:xfrm>
          <a:prstGeom prst="straightConnector1">
            <a:avLst/>
          </a:prstGeom>
          <a:ln w="76200">
            <a:solidFill>
              <a:schemeClr val="accent3"/>
            </a:solidFill>
            <a:tailEnd type="triangle"/>
          </a:ln>
          <a:effectLst>
            <a:glow rad="139700">
              <a:schemeClr val="tx1">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sp>
        <p:nvSpPr>
          <p:cNvPr id="3" name="Content Placeholder 2"/>
          <p:cNvSpPr>
            <a:spLocks noGrp="1"/>
          </p:cNvSpPr>
          <p:nvPr>
            <p:ph sz="half" idx="1"/>
          </p:nvPr>
        </p:nvSpPr>
        <p:spPr>
          <a:xfrm>
            <a:off x="457200" y="1200151"/>
            <a:ext cx="8229600" cy="1619550"/>
          </a:xfrm>
        </p:spPr>
        <p:txBody>
          <a:bodyPr>
            <a:normAutofit fontScale="77500" lnSpcReduction="20000"/>
          </a:bodyPr>
          <a:lstStyle/>
          <a:p>
            <a:r>
              <a:rPr lang="en-US" dirty="0" smtClean="0"/>
              <a:t>MPCWT </a:t>
            </a:r>
            <a:r>
              <a:rPr lang="en-US" dirty="0"/>
              <a:t>may also be used to support brick veneer at dormer </a:t>
            </a:r>
            <a:r>
              <a:rPr lang="en-US" dirty="0" smtClean="0"/>
              <a:t>locations. </a:t>
            </a:r>
          </a:p>
          <a:p>
            <a:r>
              <a:rPr lang="en-US" dirty="0" smtClean="0"/>
              <a:t>Depending </a:t>
            </a:r>
            <a:r>
              <a:rPr lang="en-US" dirty="0"/>
              <a:t>on where the dormer is </a:t>
            </a:r>
            <a:r>
              <a:rPr lang="en-US" dirty="0" smtClean="0"/>
              <a:t>placed, </a:t>
            </a:r>
            <a:r>
              <a:rPr lang="en-US" dirty="0"/>
              <a:t>the truss may need to be designed with an additional point load from a header carrying the front of the dormer brick veneer loading.</a:t>
            </a:r>
            <a:endParaRPr lang="en-US" b="1" u="sng" dirty="0"/>
          </a:p>
        </p:txBody>
      </p:sp>
    </p:spTree>
    <p:extLst>
      <p:ext uri="{BB962C8B-B14F-4D97-AF65-F5344CB8AC3E}">
        <p14:creationId xmlns:p14="http://schemas.microsoft.com/office/powerpoint/2010/main" val="4353079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Conditions of Use</a:t>
            </a:r>
            <a:endParaRPr lang="en-US" dirty="0"/>
          </a:p>
        </p:txBody>
      </p:sp>
      <p:sp>
        <p:nvSpPr>
          <p:cNvPr id="3" name="Content Placeholder 2"/>
          <p:cNvSpPr>
            <a:spLocks noGrp="1"/>
          </p:cNvSpPr>
          <p:nvPr>
            <p:ph idx="1"/>
          </p:nvPr>
        </p:nvSpPr>
        <p:spPr/>
        <p:txBody>
          <a:bodyPr>
            <a:normAutofit lnSpcReduction="10000"/>
          </a:bodyPr>
          <a:lstStyle/>
          <a:p>
            <a:r>
              <a:rPr lang="en-US" dirty="0"/>
              <a:t>Metal plate connected wood trusses can effectively support brick masonry veneer when properly designed to do so.</a:t>
            </a:r>
          </a:p>
          <a:p>
            <a:r>
              <a:rPr lang="en-US" dirty="0"/>
              <a:t>Code compliant use of MPCWT to support brick veneer may be accomplished by both individual designs and by adhering to the </a:t>
            </a:r>
            <a:r>
              <a:rPr lang="en-US" dirty="0" smtClean="0"/>
              <a:t>recommendations shown here.   </a:t>
            </a:r>
          </a:p>
          <a:p>
            <a:r>
              <a:rPr lang="en-US" dirty="0" smtClean="0"/>
              <a:t>The </a:t>
            </a:r>
            <a:r>
              <a:rPr lang="en-US" dirty="0"/>
              <a:t>concepts shown can be applied to many different situations utilizing </a:t>
            </a:r>
            <a:r>
              <a:rPr lang="en-US" dirty="0" smtClean="0"/>
              <a:t>MPCWT’s and are </a:t>
            </a:r>
            <a:r>
              <a:rPr lang="en-US" dirty="0"/>
              <a:t>presented only as a guide for use by a qualified Building Designer and/or Contractor</a:t>
            </a:r>
            <a:r>
              <a:rPr lang="en-US" dirty="0" smtClean="0"/>
              <a:t>.</a:t>
            </a:r>
            <a:endParaRPr lang="en-US" dirty="0"/>
          </a:p>
          <a:p>
            <a:endParaRPr lang="en-US" dirty="0"/>
          </a:p>
        </p:txBody>
      </p:sp>
    </p:spTree>
    <p:extLst>
      <p:ext uri="{BB962C8B-B14F-4D97-AF65-F5344CB8AC3E}">
        <p14:creationId xmlns:p14="http://schemas.microsoft.com/office/powerpoint/2010/main" val="1910660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“Simple rain screen” construction, shown at right is a common assembly.</a:t>
            </a:r>
          </a:p>
          <a:p>
            <a:r>
              <a:rPr lang="en-US" dirty="0" smtClean="0"/>
              <a:t>It consists of: </a:t>
            </a:r>
          </a:p>
          <a:p>
            <a:pPr lvl="1"/>
            <a:r>
              <a:rPr lang="en-US" dirty="0" smtClean="0"/>
              <a:t>Brick masonry veneer at the exterior side of the wall </a:t>
            </a:r>
          </a:p>
          <a:p>
            <a:pPr lvl="1"/>
            <a:r>
              <a:rPr lang="en-US" dirty="0" smtClean="0"/>
              <a:t>A wood frame wall at the interior</a:t>
            </a:r>
          </a:p>
          <a:p>
            <a:pPr lvl="1"/>
            <a:r>
              <a:rPr lang="en-US" dirty="0" smtClean="0"/>
              <a:t>Metal ties (veneer anchors) attaching the brick and wood</a:t>
            </a:r>
          </a:p>
        </p:txBody>
      </p:sp>
      <p:pic>
        <p:nvPicPr>
          <p:cNvPr id="5" name="Content Placeholder 4"/>
          <p:cNvPicPr>
            <a:picLocks noGrp="1" noChangeAspect="1"/>
          </p:cNvPicPr>
          <p:nvPr>
            <p:ph sz="half" idx="2"/>
          </p:nvPr>
        </p:nvPicPr>
        <p:blipFill>
          <a:blip r:embed="rId2"/>
          <a:stretch>
            <a:fillRect/>
          </a:stretch>
        </p:blipFill>
        <p:spPr>
          <a:xfrm>
            <a:off x="4684549" y="1200150"/>
            <a:ext cx="3965902" cy="3394075"/>
          </a:xfrm>
        </p:spPr>
      </p:pic>
      <p:sp>
        <p:nvSpPr>
          <p:cNvPr id="6" name="TextBox 5"/>
          <p:cNvSpPr txBox="1"/>
          <p:nvPr/>
        </p:nvSpPr>
        <p:spPr>
          <a:xfrm>
            <a:off x="7087901" y="4419198"/>
            <a:ext cx="1598899" cy="307777"/>
          </a:xfrm>
          <a:prstGeom prst="rect">
            <a:avLst/>
          </a:prstGeom>
          <a:noFill/>
        </p:spPr>
        <p:txBody>
          <a:bodyPr wrap="none" rtlCol="0">
            <a:spAutoFit/>
          </a:bodyPr>
          <a:lstStyle/>
          <a:p>
            <a:r>
              <a:rPr lang="en-US" sz="1400" dirty="0" smtClean="0"/>
              <a:t>Photo: gobrick.com</a:t>
            </a:r>
            <a:endParaRPr lang="en-US" sz="1400" dirty="0"/>
          </a:p>
        </p:txBody>
      </p:sp>
    </p:spTree>
    <p:extLst>
      <p:ext uri="{BB962C8B-B14F-4D97-AF65-F5344CB8AC3E}">
        <p14:creationId xmlns:p14="http://schemas.microsoft.com/office/powerpoint/2010/main" val="12641808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200151"/>
            <a:ext cx="8229600" cy="3429000"/>
          </a:xfrm>
        </p:spPr>
        <p:txBody>
          <a:bodyPr>
            <a:noAutofit/>
          </a:bodyPr>
          <a:lstStyle/>
          <a:p>
            <a:r>
              <a:rPr lang="en-US" sz="1350" dirty="0"/>
              <a:t>American Forest &amp; Paper Association (AF&amp;PA). 2015 National Design Specification® (NDS®) for Wood Construction. AF&amp;PA, 1111 19th Street, NW, Suite 800, Washington, DC 20036. </a:t>
            </a:r>
            <a:r>
              <a:rPr lang="en-US" sz="1350" u="sng" dirty="0">
                <a:hlinkClick r:id="rId2"/>
              </a:rPr>
              <a:t>http://www.awc.org/</a:t>
            </a:r>
            <a:r>
              <a:rPr lang="en-US" sz="1350" dirty="0"/>
              <a:t> </a:t>
            </a:r>
          </a:p>
          <a:p>
            <a:r>
              <a:rPr lang="en-US" sz="1350" dirty="0" smtClean="0"/>
              <a:t>American </a:t>
            </a:r>
            <a:r>
              <a:rPr lang="en-US" sz="1350" dirty="0"/>
              <a:t>Concrete Institute, Masonry Standard Joint Committee (MSJC), Building Code requirements for Masonry Structures (ACI 530-11/ASCE 5-11/TMS 402-11) and Specifications for Masonry Structures (ACI 530.1-11/ASCE 6-11/TMS 602-11). </a:t>
            </a:r>
            <a:r>
              <a:rPr lang="en-US" sz="1350" u="sng" dirty="0">
                <a:hlinkClick r:id="rId3"/>
              </a:rPr>
              <a:t>http://www.asce.org/Product.aspx?ID=2147487569&amp;ProductID=197024187</a:t>
            </a:r>
            <a:r>
              <a:rPr lang="en-US" sz="1350" dirty="0"/>
              <a:t> </a:t>
            </a:r>
          </a:p>
          <a:p>
            <a:r>
              <a:rPr lang="en-US" sz="1350" dirty="0" smtClean="0"/>
              <a:t>IRC</a:t>
            </a:r>
            <a:r>
              <a:rPr lang="en-US" sz="1350" dirty="0"/>
              <a:t>. </a:t>
            </a:r>
            <a:r>
              <a:rPr lang="en-US" sz="1350" i="1" dirty="0"/>
              <a:t>International Residential Code</a:t>
            </a:r>
            <a:r>
              <a:rPr lang="en-US" sz="1350" dirty="0"/>
              <a:t> (2015 edition). International Code Council, Inc., Washington, DC. </a:t>
            </a:r>
            <a:r>
              <a:rPr lang="en-US" sz="1350" u="sng" dirty="0">
                <a:hlinkClick r:id="rId4"/>
              </a:rPr>
              <a:t>http://publicecodes.cyberregs.com/icod/irc/2015/index.htm</a:t>
            </a:r>
            <a:r>
              <a:rPr lang="en-US" sz="1350" dirty="0"/>
              <a:t> </a:t>
            </a:r>
          </a:p>
          <a:p>
            <a:r>
              <a:rPr lang="en-US" sz="1350" dirty="0" smtClean="0"/>
              <a:t>IBC</a:t>
            </a:r>
            <a:r>
              <a:rPr lang="en-US" sz="1350" dirty="0"/>
              <a:t>. </a:t>
            </a:r>
            <a:r>
              <a:rPr lang="en-US" sz="1350" i="1" dirty="0"/>
              <a:t>International Building Code</a:t>
            </a:r>
            <a:r>
              <a:rPr lang="en-US" sz="1350" dirty="0"/>
              <a:t> (2015 edition). International Code Council, Inc., Washington, DC. </a:t>
            </a:r>
            <a:r>
              <a:rPr lang="en-US" sz="1350" u="sng" dirty="0">
                <a:hlinkClick r:id="rId5"/>
              </a:rPr>
              <a:t>http://publicecodes.cyberregs.com/icod/ibc/2015/index.htm</a:t>
            </a:r>
            <a:r>
              <a:rPr lang="en-US" sz="1350" dirty="0"/>
              <a:t> </a:t>
            </a:r>
          </a:p>
          <a:p>
            <a:r>
              <a:rPr lang="en-US" sz="1350" dirty="0" smtClean="0"/>
              <a:t>ASCE</a:t>
            </a:r>
            <a:r>
              <a:rPr lang="en-US" sz="1350" dirty="0"/>
              <a:t>, 2010. </a:t>
            </a:r>
            <a:r>
              <a:rPr lang="en-US" sz="1350" i="1" dirty="0"/>
              <a:t>Minimum Design Loads for Buildings and Other Structures</a:t>
            </a:r>
            <a:r>
              <a:rPr lang="en-US" sz="1350" dirty="0"/>
              <a:t> (ASCE 7-10), American Society of Civil Engineers, Reston, VA. </a:t>
            </a:r>
            <a:r>
              <a:rPr lang="en-US" sz="1350" u="sng" dirty="0">
                <a:hlinkClick r:id="rId6"/>
              </a:rPr>
              <a:t>http://www.asce.org/Product.aspx?id=25769807967&amp;productid=154164477</a:t>
            </a:r>
            <a:r>
              <a:rPr lang="en-US" sz="1350" dirty="0"/>
              <a:t> </a:t>
            </a:r>
          </a:p>
          <a:p>
            <a:r>
              <a:rPr lang="en-US" sz="1350" dirty="0" smtClean="0"/>
              <a:t>Masonry </a:t>
            </a:r>
            <a:r>
              <a:rPr lang="en-US" sz="1350" dirty="0"/>
              <a:t>Advisory Council. Supporting Exterior Brick Veneer on Wood Construction </a:t>
            </a:r>
            <a:r>
              <a:rPr lang="en-US" sz="1350" u="sng" dirty="0">
                <a:hlinkClick r:id="rId7"/>
              </a:rPr>
              <a:t>http://www.maconline.org/tech/construction/bwood/bwood4/bwood4.html</a:t>
            </a:r>
            <a:endParaRPr lang="en-US" sz="1350" dirty="0"/>
          </a:p>
          <a:p>
            <a:r>
              <a:rPr lang="en-US" sz="1350" dirty="0" smtClean="0"/>
              <a:t>The </a:t>
            </a:r>
            <a:r>
              <a:rPr lang="en-US" sz="1350" dirty="0"/>
              <a:t>Brick Industry Association. Technical Notes on Brick Construction </a:t>
            </a:r>
            <a:r>
              <a:rPr lang="en-US" sz="1350" u="sng" dirty="0">
                <a:hlinkClick r:id="rId8"/>
              </a:rPr>
              <a:t>18A</a:t>
            </a:r>
            <a:r>
              <a:rPr lang="en-US" sz="1350" dirty="0"/>
              <a:t>, </a:t>
            </a:r>
            <a:r>
              <a:rPr lang="en-US" sz="1350" u="sng" dirty="0">
                <a:hlinkClick r:id="rId9"/>
              </a:rPr>
              <a:t>28</a:t>
            </a:r>
            <a:r>
              <a:rPr lang="en-US" sz="1350" u="sng" dirty="0"/>
              <a:t>,</a:t>
            </a:r>
            <a:r>
              <a:rPr lang="en-US" sz="1350" dirty="0"/>
              <a:t> </a:t>
            </a:r>
            <a:r>
              <a:rPr lang="en-US" sz="1350" u="sng" dirty="0">
                <a:hlinkClick r:id="rId9"/>
              </a:rPr>
              <a:t>28A</a:t>
            </a:r>
            <a:r>
              <a:rPr lang="en-US" sz="1350" u="sng" dirty="0"/>
              <a:t> and 44B</a:t>
            </a:r>
            <a:r>
              <a:rPr lang="en-US" sz="1350" dirty="0"/>
              <a:t>. </a:t>
            </a:r>
            <a:r>
              <a:rPr lang="en-US" sz="1350" u="sng" dirty="0">
                <a:hlinkClick r:id="rId10"/>
              </a:rPr>
              <a:t>http://www.gobrick.com/Technical-Notes</a:t>
            </a:r>
            <a:r>
              <a:rPr lang="en-US" sz="1350" dirty="0"/>
              <a:t> </a:t>
            </a:r>
          </a:p>
        </p:txBody>
      </p:sp>
    </p:spTree>
    <p:extLst>
      <p:ext uri="{BB962C8B-B14F-4D97-AF65-F5344CB8AC3E}">
        <p14:creationId xmlns:p14="http://schemas.microsoft.com/office/powerpoint/2010/main" val="1898152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The metal ties hold the brick veneer away from the wood framing creating an air space between the two</a:t>
            </a:r>
          </a:p>
          <a:p>
            <a:r>
              <a:rPr lang="en-US" dirty="0" smtClean="0"/>
              <a:t>This air space serves multiple role:</a:t>
            </a:r>
          </a:p>
          <a:p>
            <a:pPr lvl="1"/>
            <a:r>
              <a:rPr lang="en-US" dirty="0" smtClean="0"/>
              <a:t>Drainage</a:t>
            </a:r>
          </a:p>
          <a:p>
            <a:pPr lvl="1"/>
            <a:r>
              <a:rPr lang="en-US" dirty="0" smtClean="0"/>
              <a:t>Thermal barrier</a:t>
            </a:r>
          </a:p>
          <a:p>
            <a:pPr lvl="1"/>
            <a:r>
              <a:rPr lang="en-US" dirty="0" smtClean="0"/>
              <a:t>Weather resistance</a:t>
            </a:r>
          </a:p>
        </p:txBody>
      </p:sp>
      <p:pic>
        <p:nvPicPr>
          <p:cNvPr id="5" name="Content Placeholder 4"/>
          <p:cNvPicPr>
            <a:picLocks noGrp="1" noChangeAspect="1"/>
          </p:cNvPicPr>
          <p:nvPr>
            <p:ph sz="half" idx="2"/>
          </p:nvPr>
        </p:nvPicPr>
        <p:blipFill>
          <a:blip r:embed="rId2"/>
          <a:stretch>
            <a:fillRect/>
          </a:stretch>
        </p:blipFill>
        <p:spPr>
          <a:xfrm>
            <a:off x="4684549" y="1200150"/>
            <a:ext cx="3965902" cy="3394075"/>
          </a:xfrm>
        </p:spPr>
      </p:pic>
      <p:sp>
        <p:nvSpPr>
          <p:cNvPr id="6" name="TextBox 5"/>
          <p:cNvSpPr txBox="1"/>
          <p:nvPr/>
        </p:nvSpPr>
        <p:spPr>
          <a:xfrm>
            <a:off x="7087901" y="4407166"/>
            <a:ext cx="1598899" cy="307777"/>
          </a:xfrm>
          <a:prstGeom prst="rect">
            <a:avLst/>
          </a:prstGeom>
          <a:noFill/>
        </p:spPr>
        <p:txBody>
          <a:bodyPr wrap="none" rtlCol="0">
            <a:spAutoFit/>
          </a:bodyPr>
          <a:lstStyle/>
          <a:p>
            <a:r>
              <a:rPr lang="en-US" sz="1400" dirty="0" smtClean="0"/>
              <a:t>Photo: gobrick.com</a:t>
            </a:r>
            <a:endParaRPr lang="en-US" sz="1400" dirty="0"/>
          </a:p>
        </p:txBody>
      </p:sp>
    </p:spTree>
    <p:extLst>
      <p:ext uri="{BB962C8B-B14F-4D97-AF65-F5344CB8AC3E}">
        <p14:creationId xmlns:p14="http://schemas.microsoft.com/office/powerpoint/2010/main" val="2401291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a:bodyPr>
          <a:lstStyle/>
          <a:p>
            <a:r>
              <a:rPr lang="en-US" sz="2400" dirty="0" smtClean="0"/>
              <a:t>Additionally, from a structural perspective the tie connection is important in transferring lateral </a:t>
            </a:r>
            <a:r>
              <a:rPr lang="en-US" sz="2400" dirty="0"/>
              <a:t>loads </a:t>
            </a:r>
            <a:r>
              <a:rPr lang="en-US" sz="2400" dirty="0" smtClean="0"/>
              <a:t>between the brick veneer and wood framing</a:t>
            </a:r>
          </a:p>
          <a:p>
            <a:endParaRPr lang="en-US" dirty="0"/>
          </a:p>
        </p:txBody>
      </p:sp>
      <p:pic>
        <p:nvPicPr>
          <p:cNvPr id="5" name="Content Placeholder 4"/>
          <p:cNvPicPr>
            <a:picLocks noGrp="1" noChangeAspect="1"/>
          </p:cNvPicPr>
          <p:nvPr>
            <p:ph sz="half" idx="2"/>
          </p:nvPr>
        </p:nvPicPr>
        <p:blipFill>
          <a:blip r:embed="rId2"/>
          <a:stretch>
            <a:fillRect/>
          </a:stretch>
        </p:blipFill>
        <p:spPr>
          <a:xfrm>
            <a:off x="4684549" y="1200150"/>
            <a:ext cx="3965902" cy="3394075"/>
          </a:xfrm>
          <a:prstGeom prst="rect">
            <a:avLst/>
          </a:prstGeom>
        </p:spPr>
      </p:pic>
      <p:sp>
        <p:nvSpPr>
          <p:cNvPr id="6" name="TextBox 5"/>
          <p:cNvSpPr txBox="1"/>
          <p:nvPr/>
        </p:nvSpPr>
        <p:spPr>
          <a:xfrm>
            <a:off x="7087901" y="4407166"/>
            <a:ext cx="1598899" cy="307777"/>
          </a:xfrm>
          <a:prstGeom prst="rect">
            <a:avLst/>
          </a:prstGeom>
          <a:noFill/>
        </p:spPr>
        <p:txBody>
          <a:bodyPr wrap="none" rtlCol="0">
            <a:spAutoFit/>
          </a:bodyPr>
          <a:lstStyle/>
          <a:p>
            <a:r>
              <a:rPr lang="en-US" sz="1400" dirty="0" smtClean="0"/>
              <a:t>Photo: gobrick.com</a:t>
            </a:r>
            <a:endParaRPr lang="en-US" sz="1400" dirty="0"/>
          </a:p>
        </p:txBody>
      </p:sp>
      <p:cxnSp>
        <p:nvCxnSpPr>
          <p:cNvPr id="7" name="Straight Arrow Connector 6"/>
          <p:cNvCxnSpPr/>
          <p:nvPr/>
        </p:nvCxnSpPr>
        <p:spPr>
          <a:xfrm flipH="1" flipV="1">
            <a:off x="6713930" y="3203596"/>
            <a:ext cx="1313825" cy="742303"/>
          </a:xfrm>
          <a:prstGeom prst="straightConnector1">
            <a:avLst/>
          </a:prstGeom>
          <a:ln w="57150">
            <a:solidFill>
              <a:srgbClr val="FFFF00"/>
            </a:solidFill>
            <a:tailEnd type="triangle"/>
          </a:ln>
          <a:effectLst>
            <a:glow rad="139700">
              <a:schemeClr val="accent6">
                <a:satMod val="175000"/>
                <a:alpha val="40000"/>
              </a:schemeClr>
            </a:glow>
            <a:outerShdw blurRad="40000" dist="23000" dir="5400000" rotWithShape="0">
              <a:srgbClr val="000000">
                <a:alpha val="35000"/>
              </a:srgbClr>
            </a:outerShdw>
          </a:effectLst>
        </p:spPr>
        <p:style>
          <a:lnRef idx="3">
            <a:schemeClr val="accent5"/>
          </a:lnRef>
          <a:fillRef idx="0">
            <a:schemeClr val="accent5"/>
          </a:fillRef>
          <a:effectRef idx="2">
            <a:schemeClr val="accent5"/>
          </a:effectRef>
          <a:fontRef idx="minor">
            <a:schemeClr val="tx1"/>
          </a:fontRef>
        </p:style>
      </p:cxnSp>
      <p:cxnSp>
        <p:nvCxnSpPr>
          <p:cNvPr id="8" name="Straight Arrow Connector 7"/>
          <p:cNvCxnSpPr/>
          <p:nvPr/>
        </p:nvCxnSpPr>
        <p:spPr>
          <a:xfrm>
            <a:off x="5476372" y="935454"/>
            <a:ext cx="1143000" cy="711125"/>
          </a:xfrm>
          <a:prstGeom prst="straightConnector1">
            <a:avLst/>
          </a:prstGeom>
          <a:ln w="76200">
            <a:solidFill>
              <a:srgbClr val="FFFF00"/>
            </a:solidFill>
            <a:tailEnd type="triangle"/>
          </a:ln>
          <a:effectLst>
            <a:glow rad="139700">
              <a:schemeClr val="accent6">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sp>
        <p:nvSpPr>
          <p:cNvPr id="9" name="Oval 8"/>
          <p:cNvSpPr/>
          <p:nvPr/>
        </p:nvSpPr>
        <p:spPr>
          <a:xfrm>
            <a:off x="6934200" y="2190750"/>
            <a:ext cx="914400" cy="1012846"/>
          </a:xfrm>
          <a:prstGeom prst="ellipse">
            <a:avLst/>
          </a:prstGeom>
          <a:noFill/>
          <a:ln w="57150" cap="flat" cmpd="sng" algn="ctr">
            <a:solidFill>
              <a:schemeClr val="accent2"/>
            </a:solidFill>
            <a:prstDash val="solid"/>
            <a:round/>
            <a:headEnd type="none" w="med" len="med"/>
            <a:tailEnd type="none" w="med" len="med"/>
          </a:ln>
          <a:effectLst>
            <a:glow rad="139700">
              <a:schemeClr val="accent5">
                <a:satMod val="175000"/>
                <a:alpha val="40000"/>
              </a:schemeClr>
            </a:glow>
            <a:outerShdw blurRad="63500" sx="102000" sy="102000" algn="ctr" rotWithShape="0">
              <a:schemeClr val="bg1">
                <a:alpha val="40000"/>
              </a:schemeClr>
            </a:outerShd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Tree>
    <p:extLst>
      <p:ext uri="{BB962C8B-B14F-4D97-AF65-F5344CB8AC3E}">
        <p14:creationId xmlns:p14="http://schemas.microsoft.com/office/powerpoint/2010/main" val="3801505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fontScale="92500" lnSpcReduction="20000"/>
          </a:bodyPr>
          <a:lstStyle/>
          <a:p>
            <a:r>
              <a:rPr lang="en-US" sz="2600" dirty="0" smtClean="0"/>
              <a:t>Typically, the </a:t>
            </a:r>
            <a:r>
              <a:rPr lang="en-US" sz="2600" dirty="0"/>
              <a:t>wood framing is designed to carry all lateral and gravity </a:t>
            </a:r>
            <a:r>
              <a:rPr lang="en-US" sz="2600" dirty="0" smtClean="0"/>
              <a:t>loads </a:t>
            </a:r>
            <a:r>
              <a:rPr lang="en-US" sz="2600" dirty="0"/>
              <a:t>except for self‑weight of the </a:t>
            </a:r>
            <a:r>
              <a:rPr lang="en-US" sz="2600" dirty="0" smtClean="0"/>
              <a:t>brick </a:t>
            </a:r>
          </a:p>
          <a:p>
            <a:r>
              <a:rPr lang="en-US" sz="2600" dirty="0" smtClean="0"/>
              <a:t>However, the brick does </a:t>
            </a:r>
            <a:r>
              <a:rPr lang="en-US" sz="2600" dirty="0"/>
              <a:t>carry a portion of lateral load due to </a:t>
            </a:r>
            <a:r>
              <a:rPr lang="en-US" sz="2600" dirty="0" smtClean="0"/>
              <a:t>having higher stiffness than the wood framing </a:t>
            </a:r>
          </a:p>
          <a:p>
            <a:endParaRPr lang="en-US" dirty="0"/>
          </a:p>
        </p:txBody>
      </p:sp>
      <p:pic>
        <p:nvPicPr>
          <p:cNvPr id="5" name="Content Placeholder 4"/>
          <p:cNvPicPr>
            <a:picLocks noGrp="1" noChangeAspect="1"/>
          </p:cNvPicPr>
          <p:nvPr>
            <p:ph sz="half" idx="2"/>
          </p:nvPr>
        </p:nvPicPr>
        <p:blipFill>
          <a:blip r:embed="rId2"/>
          <a:stretch>
            <a:fillRect/>
          </a:stretch>
        </p:blipFill>
        <p:spPr>
          <a:xfrm>
            <a:off x="4684549" y="1200150"/>
            <a:ext cx="3965902" cy="3394075"/>
          </a:xfrm>
          <a:prstGeom prst="rect">
            <a:avLst/>
          </a:prstGeom>
        </p:spPr>
      </p:pic>
      <p:sp>
        <p:nvSpPr>
          <p:cNvPr id="6" name="TextBox 5"/>
          <p:cNvSpPr txBox="1"/>
          <p:nvPr/>
        </p:nvSpPr>
        <p:spPr>
          <a:xfrm>
            <a:off x="7087901" y="4400550"/>
            <a:ext cx="1598899" cy="307777"/>
          </a:xfrm>
          <a:prstGeom prst="rect">
            <a:avLst/>
          </a:prstGeom>
          <a:noFill/>
        </p:spPr>
        <p:txBody>
          <a:bodyPr wrap="none" rtlCol="0">
            <a:spAutoFit/>
          </a:bodyPr>
          <a:lstStyle/>
          <a:p>
            <a:r>
              <a:rPr lang="en-US" sz="1400" dirty="0" smtClean="0"/>
              <a:t>Photo: gobrick.com</a:t>
            </a:r>
            <a:endParaRPr lang="en-US" sz="1400" dirty="0"/>
          </a:p>
        </p:txBody>
      </p:sp>
      <p:cxnSp>
        <p:nvCxnSpPr>
          <p:cNvPr id="8" name="Straight Arrow Connector 7"/>
          <p:cNvCxnSpPr/>
          <p:nvPr/>
        </p:nvCxnSpPr>
        <p:spPr>
          <a:xfrm flipH="1" flipV="1">
            <a:off x="7010400" y="1861886"/>
            <a:ext cx="1313825" cy="742303"/>
          </a:xfrm>
          <a:prstGeom prst="straightConnector1">
            <a:avLst/>
          </a:prstGeom>
          <a:ln w="57150">
            <a:solidFill>
              <a:schemeClr val="tx1"/>
            </a:solidFill>
            <a:tailEnd type="triangle"/>
          </a:ln>
          <a:effectLst>
            <a:glow rad="139700">
              <a:schemeClr val="accent5">
                <a:satMod val="175000"/>
                <a:alpha val="40000"/>
              </a:schemeClr>
            </a:glow>
            <a:outerShdw blurRad="40000" dist="23000" dir="5400000" rotWithShape="0">
              <a:srgbClr val="000000">
                <a:alpha val="35000"/>
              </a:srgbClr>
            </a:outerShdw>
          </a:effectLst>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a:off x="6713929" y="456203"/>
            <a:ext cx="1" cy="1163780"/>
          </a:xfrm>
          <a:prstGeom prst="straightConnector1">
            <a:avLst/>
          </a:prstGeom>
          <a:ln w="76200">
            <a:tailEnd type="triangle"/>
          </a:ln>
          <a:effectLst>
            <a:glow rad="139700">
              <a:schemeClr val="accent5">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48653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a:xfrm>
            <a:off x="457200" y="1200150"/>
            <a:ext cx="4191000" cy="3505200"/>
          </a:xfrm>
        </p:spPr>
        <p:txBody>
          <a:bodyPr>
            <a:normAutofit fontScale="77500" lnSpcReduction="20000"/>
          </a:bodyPr>
          <a:lstStyle/>
          <a:p>
            <a:r>
              <a:rPr lang="en-US" sz="3100" dirty="0" smtClean="0"/>
              <a:t>No significant structural problems have been reported with brick veneer under typical scenarios: </a:t>
            </a:r>
          </a:p>
          <a:p>
            <a:pPr lvl="1"/>
            <a:r>
              <a:rPr lang="en-US" dirty="0" smtClean="0"/>
              <a:t>The cladding is capable of supporting its own weight all the way down to the foundation</a:t>
            </a:r>
          </a:p>
          <a:p>
            <a:pPr lvl="1"/>
            <a:r>
              <a:rPr lang="en-US" dirty="0" smtClean="0"/>
              <a:t>The cladding is supported by properly sized steel lintel angles and/or wood structural components over conventionally sized window and door openings </a:t>
            </a:r>
          </a:p>
        </p:txBody>
      </p:sp>
      <p:pic>
        <p:nvPicPr>
          <p:cNvPr id="5" name="Picture 2" descr="House, Window, Home, House Window, Architecture"/>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900181" y="1733550"/>
            <a:ext cx="3802661" cy="2138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116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BCA Workshop Color Scheme">
      <a:dk1>
        <a:sysClr val="windowText" lastClr="000000"/>
      </a:dk1>
      <a:lt1>
        <a:sysClr val="window" lastClr="FFFFFF"/>
      </a:lt1>
      <a:dk2>
        <a:srgbClr val="8D8A8A"/>
      </a:dk2>
      <a:lt2>
        <a:srgbClr val="E6E7E8"/>
      </a:lt2>
      <a:accent1>
        <a:srgbClr val="8D8A8A"/>
      </a:accent1>
      <a:accent2>
        <a:srgbClr val="BF2F38"/>
      </a:accent2>
      <a:accent3>
        <a:srgbClr val="FFCC00"/>
      </a:accent3>
      <a:accent4>
        <a:srgbClr val="BCBEC0"/>
      </a:accent4>
      <a:accent5>
        <a:srgbClr val="E6E7E8"/>
      </a:accent5>
      <a:accent6>
        <a:srgbClr val="8D8A8A"/>
      </a:accent6>
      <a:hlink>
        <a:srgbClr val="BF2F38"/>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SBCA 16_9</Template>
  <TotalTime>15767</TotalTime>
  <Words>4012</Words>
  <Application>Microsoft Office PowerPoint</Application>
  <PresentationFormat>On-screen Show (16:9)</PresentationFormat>
  <Paragraphs>445</Paragraphs>
  <Slides>50</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50</vt:i4>
      </vt:variant>
    </vt:vector>
  </HeadingPairs>
  <TitlesOfParts>
    <vt:vector size="56" baseType="lpstr">
      <vt:lpstr>Arial</vt:lpstr>
      <vt:lpstr>Calibri</vt:lpstr>
      <vt:lpstr>Segoe UI</vt:lpstr>
      <vt:lpstr>Times New Roman</vt:lpstr>
      <vt:lpstr>Office Theme</vt:lpstr>
      <vt:lpstr>Custom Design</vt:lpstr>
      <vt:lpstr>Exterior Brick Masonry Veneer Supported by Metal Plate Connected Wood Trusses (MPCWT)</vt:lpstr>
      <vt:lpstr>PowerPoint Presentation</vt:lpstr>
      <vt:lpstr>Introduction</vt:lpstr>
      <vt:lpstr>Introduction</vt:lpstr>
      <vt:lpstr>Introduction</vt:lpstr>
      <vt:lpstr>Introduction</vt:lpstr>
      <vt:lpstr>Introduction</vt:lpstr>
      <vt:lpstr>Introduction</vt:lpstr>
      <vt:lpstr>Introduction</vt:lpstr>
      <vt:lpstr>Introduction</vt:lpstr>
      <vt:lpstr>Issue</vt:lpstr>
      <vt:lpstr>Background</vt:lpstr>
      <vt:lpstr>Background</vt:lpstr>
      <vt:lpstr>Background</vt:lpstr>
      <vt:lpstr>Background</vt:lpstr>
      <vt:lpstr>Background</vt:lpstr>
      <vt:lpstr>Background</vt:lpstr>
      <vt:lpstr>Background</vt:lpstr>
      <vt:lpstr>Background</vt:lpstr>
      <vt:lpstr>Background</vt:lpstr>
      <vt:lpstr>Background</vt:lpstr>
      <vt:lpstr>Background</vt:lpstr>
      <vt:lpstr>Background</vt:lpstr>
      <vt:lpstr>Background</vt:lpstr>
      <vt:lpstr>Analysis</vt:lpstr>
      <vt:lpstr>Analysis</vt:lpstr>
      <vt:lpstr>Analysis</vt:lpstr>
      <vt:lpstr>Analysis</vt:lpstr>
      <vt:lpstr>Analysis</vt:lpstr>
      <vt:lpstr>Analysis</vt:lpstr>
      <vt:lpstr>Analysis</vt:lpstr>
      <vt:lpstr>Analysis</vt:lpstr>
      <vt:lpstr>Analysis</vt:lpstr>
      <vt:lpstr>Analysis</vt:lpstr>
      <vt:lpstr>Analysis</vt:lpstr>
      <vt:lpstr>Analysis</vt:lpstr>
      <vt:lpstr>Analysis</vt:lpstr>
      <vt:lpstr>Analysis</vt:lpstr>
      <vt:lpstr>Analysis</vt:lpstr>
      <vt:lpstr>Analysis</vt:lpstr>
      <vt:lpstr>Analysis</vt:lpstr>
      <vt:lpstr>Analysis</vt:lpstr>
      <vt:lpstr>Analysis</vt:lpstr>
      <vt:lpstr>Analysis</vt:lpstr>
      <vt:lpstr>Analysis</vt:lpstr>
      <vt:lpstr>Analysis</vt:lpstr>
      <vt:lpstr>Analysis</vt:lpstr>
      <vt:lpstr>Analysis</vt:lpstr>
      <vt:lpstr>Conditions of Use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Exterior Masonry Veneer Supported by MPCWT</dc:title>
  <dc:creator>Abby Davidson</dc:creator>
  <cp:lastModifiedBy>Abby Davidson</cp:lastModifiedBy>
  <cp:revision>182</cp:revision>
  <dcterms:created xsi:type="dcterms:W3CDTF">2015-06-02T15:10:27Z</dcterms:created>
  <dcterms:modified xsi:type="dcterms:W3CDTF">2016-11-17T20:55:33Z</dcterms:modified>
</cp:coreProperties>
</file>