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362" r:id="rId4"/>
    <p:sldId id="327" r:id="rId5"/>
    <p:sldId id="328" r:id="rId6"/>
    <p:sldId id="329" r:id="rId7"/>
    <p:sldId id="330" r:id="rId8"/>
    <p:sldId id="331" r:id="rId9"/>
    <p:sldId id="336" r:id="rId10"/>
    <p:sldId id="337" r:id="rId11"/>
    <p:sldId id="338" r:id="rId12"/>
    <p:sldId id="339" r:id="rId13"/>
    <p:sldId id="341" r:id="rId14"/>
    <p:sldId id="346" r:id="rId15"/>
    <p:sldId id="360" r:id="rId16"/>
    <p:sldId id="347" r:id="rId17"/>
    <p:sldId id="361" r:id="rId18"/>
    <p:sldId id="358" r:id="rId19"/>
    <p:sldId id="359" r:id="rId20"/>
    <p:sldId id="356" r:id="rId21"/>
    <p:sldId id="357" r:id="rId22"/>
    <p:sldId id="325" r:id="rId23"/>
    <p:sldId id="326" r:id="rId24"/>
    <p:sldId id="288"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Fredrick" initials="JF" lastIdx="1" clrIdx="0">
    <p:extLst>
      <p:ext uri="{19B8F6BF-5375-455C-9EA6-DF929625EA0E}">
        <p15:presenceInfo xmlns:p15="http://schemas.microsoft.com/office/powerpoint/2012/main" userId="John Fred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76" d="100"/>
          <a:sy n="76" d="100"/>
        </p:scale>
        <p:origin x="114" y="14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BB511-396C-4C9B-BEFB-30D8D73B0780}"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401C2-F158-42A6-8060-AE4011738B35}" type="slidenum">
              <a:rPr lang="en-US" smtClean="0"/>
              <a:t>‹#›</a:t>
            </a:fld>
            <a:endParaRPr lang="en-US"/>
          </a:p>
        </p:txBody>
      </p:sp>
    </p:spTree>
    <p:extLst>
      <p:ext uri="{BB962C8B-B14F-4D97-AF65-F5344CB8AC3E}">
        <p14:creationId xmlns:p14="http://schemas.microsoft.com/office/powerpoint/2010/main" val="219529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330992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2480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78149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2800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491731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32784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610678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216995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75290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20958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25395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8803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7991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357381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engineers.texas.gov/downloads/lawrules.pdf"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engineers.texas.gov/downloads/lawrules.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publicecodes.cyberregs.com/icod/irc/2012/" TargetMode="External"/><Relationship Id="rId2" Type="http://schemas.openxmlformats.org/officeDocument/2006/relationships/hyperlink" Target="http://schertz.com/wp-content/uploads/2011/05/Item-2A-Ordinance-15-C-20-ICC-Amendments-Final-V16-9-30-2015-by-MS.pdf" TargetMode="External"/><Relationship Id="rId1" Type="http://schemas.openxmlformats.org/officeDocument/2006/relationships/slideLayout" Target="../slideLayouts/slideLayout13.xml"/><Relationship Id="rId4" Type="http://schemas.openxmlformats.org/officeDocument/2006/relationships/hyperlink" Target="http://codes.iccsafe.org/app/book/toc/2015/I-Codes/2015%20IRC%20HTML/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t/>
            </a:r>
            <a:br>
              <a:rPr lang="en-US" sz="2400" dirty="0" smtClean="0"/>
            </a:br>
            <a:r>
              <a:rPr lang="en-US" sz="2400" dirty="0" smtClean="0"/>
              <a:t>Position Statement on </a:t>
            </a:r>
            <a:r>
              <a:rPr lang="en-US" sz="2400" dirty="0" smtClean="0"/>
              <a:t/>
            </a:r>
            <a:br>
              <a:rPr lang="en-US" sz="2400" dirty="0" smtClean="0"/>
            </a:br>
            <a:r>
              <a:rPr lang="en-US" sz="2400" dirty="0" smtClean="0"/>
              <a:t>Sealed </a:t>
            </a:r>
            <a:r>
              <a:rPr lang="en-US" sz="2400" dirty="0" smtClean="0"/>
              <a:t>Truss Placement Diagrams </a:t>
            </a:r>
            <a:r>
              <a:rPr lang="en-US" sz="2400" dirty="0" smtClean="0"/>
              <a:t/>
            </a:r>
            <a:br>
              <a:rPr lang="en-US" sz="2400" dirty="0" smtClean="0"/>
            </a:br>
            <a:r>
              <a:rPr lang="en-US" sz="2400" dirty="0" smtClean="0"/>
              <a:t>for the </a:t>
            </a:r>
            <a:r>
              <a:rPr lang="en-US" sz="2400" dirty="0" smtClean="0"/>
              <a:t>State of Texas</a:t>
            </a:r>
            <a:endParaRPr lang="en-US" sz="2400" dirty="0"/>
          </a:p>
        </p:txBody>
      </p:sp>
      <p:sp>
        <p:nvSpPr>
          <p:cNvPr id="3" name="Subtitle 2"/>
          <p:cNvSpPr>
            <a:spLocks noGrp="1"/>
          </p:cNvSpPr>
          <p:nvPr>
            <p:ph type="subTitle" idx="1"/>
          </p:nvPr>
        </p:nvSpPr>
        <p:spPr/>
        <p:txBody>
          <a:bodyPr>
            <a:normAutofit fontScale="85000" lnSpcReduction="20000"/>
          </a:bodyPr>
          <a:lstStyle/>
          <a:p>
            <a:endParaRPr lang="en-US" dirty="0" smtClean="0"/>
          </a:p>
          <a:p>
            <a:r>
              <a:rPr lang="en-US" dirty="0" smtClean="0"/>
              <a:t>Overview</a:t>
            </a:r>
          </a:p>
          <a:p>
            <a:r>
              <a:rPr lang="en-US" dirty="0" smtClean="0"/>
              <a:t>Revised 3/23/2017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Autofit/>
          </a:bodyPr>
          <a:lstStyle/>
          <a:p>
            <a:r>
              <a:rPr lang="en-US" dirty="0"/>
              <a:t>In the 2009 </a:t>
            </a:r>
            <a:r>
              <a:rPr lang="en-US" i="1" dirty="0"/>
              <a:t>IBC </a:t>
            </a:r>
            <a:r>
              <a:rPr lang="en-US" dirty="0"/>
              <a:t>the definition of a TPD was revised again (S217-07/08) as proposed by the National Council of Structural Engineers Associations (NCSEA)</a:t>
            </a:r>
            <a:r>
              <a:rPr lang="en-US" i="1" dirty="0"/>
              <a:t>:</a:t>
            </a:r>
            <a:endParaRPr lang="en-US" b="1" u="sng" dirty="0"/>
          </a:p>
          <a:p>
            <a:pPr lvl="1"/>
            <a:r>
              <a:rPr lang="en-US" sz="1800" b="1" dirty="0">
                <a:latin typeface="Arial Narrow" panose="020B0606020202030204" pitchFamily="34" charset="0"/>
              </a:rPr>
              <a:t>2303.4.2 Truss placement diagram.</a:t>
            </a:r>
            <a:r>
              <a:rPr lang="en-US" sz="1800" dirty="0">
                <a:latin typeface="Arial Narrow" panose="020B0606020202030204" pitchFamily="34" charset="0"/>
              </a:rPr>
              <a:t> </a:t>
            </a:r>
            <a:r>
              <a:rPr lang="en-US" sz="1600" dirty="0">
                <a:latin typeface="Arial Narrow" panose="020B0606020202030204" pitchFamily="34" charset="0"/>
              </a:rPr>
              <a:t>The truss manufacturer shall provide a truss placement diagram that identifies the proposed location for each individually designated truss and references the corresponding truss design drawing. The truss placement diagram shall be provided as part of the truss submittal package, and with the shipment of trusses delivered to the job site. Truss placement diagrams that serve only as a guide for installation and do not deviate from the permit submittal drawings shall not be required to bear the seal or signature of the truss designer.</a:t>
            </a:r>
            <a:endParaRPr lang="en-US" sz="1600" dirty="0">
              <a:latin typeface="Arial Narrow" panose="020B0606020202030204" pitchFamily="34" charset="0"/>
            </a:endParaRPr>
          </a:p>
        </p:txBody>
      </p:sp>
    </p:spTree>
    <p:extLst>
      <p:ext uri="{BB962C8B-B14F-4D97-AF65-F5344CB8AC3E}">
        <p14:creationId xmlns:p14="http://schemas.microsoft.com/office/powerpoint/2010/main" val="2267290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p:txBody>
          <a:bodyPr/>
          <a:lstStyle/>
          <a:p>
            <a:r>
              <a:rPr lang="en-US" dirty="0" smtClean="0"/>
              <a:t>The rationale for the change proposed by S217-07/08 is as follows:</a:t>
            </a:r>
          </a:p>
          <a:p>
            <a:pPr lvl="1"/>
            <a:r>
              <a:rPr lang="en-US" dirty="0" smtClean="0">
                <a:latin typeface="Arial Narrow" panose="020B0606020202030204" pitchFamily="34" charset="0"/>
              </a:rPr>
              <a:t>The truss placement diagram is an erection diagram that replicates the information on the approved construction documents per Section 106.3. As it requires no engineering input, direct supervision and the signature and seal of a registered design professional is not required.</a:t>
            </a:r>
            <a:endParaRPr lang="en-US" dirty="0">
              <a:latin typeface="Arial Narrow" panose="020B0606020202030204" pitchFamily="34" charset="0"/>
            </a:endParaRPr>
          </a:p>
        </p:txBody>
      </p:sp>
    </p:spTree>
    <p:extLst>
      <p:ext uri="{BB962C8B-B14F-4D97-AF65-F5344CB8AC3E}">
        <p14:creationId xmlns:p14="http://schemas.microsoft.com/office/powerpoint/2010/main" val="1144735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Autofit/>
          </a:bodyPr>
          <a:lstStyle/>
          <a:p>
            <a:r>
              <a:rPr lang="en-US" dirty="0" smtClean="0"/>
              <a:t>The </a:t>
            </a:r>
            <a:r>
              <a:rPr lang="en-US" dirty="0"/>
              <a:t>Commentary to the 2012 </a:t>
            </a:r>
            <a:r>
              <a:rPr lang="en-US" i="1" dirty="0"/>
              <a:t>IBC</a:t>
            </a:r>
            <a:r>
              <a:rPr lang="en-US" dirty="0"/>
              <a:t> Section 2303.4.2 confirms the original intent of the code change.</a:t>
            </a:r>
            <a:endParaRPr lang="en-US" b="1" u="sng" dirty="0"/>
          </a:p>
          <a:p>
            <a:pPr lvl="1"/>
            <a:r>
              <a:rPr lang="en-US" dirty="0" smtClean="0">
                <a:latin typeface="Arial Narrow" panose="020B0606020202030204" pitchFamily="34" charset="0"/>
              </a:rPr>
              <a:t>This </a:t>
            </a:r>
            <a:r>
              <a:rPr lang="en-US" dirty="0">
                <a:latin typeface="Arial Narrow" panose="020B0606020202030204" pitchFamily="34" charset="0"/>
              </a:rPr>
              <a:t>section describes and defines the term "truss placement diagram." It is intended to minimize the confusion that exists in the construction industry between a variety of terms that are often used interchangeably, such as "installation documents," "construction documents," "shop drawings," etc. The term "truss placement diagram" is preferred by the truss industry and is very specific. The section requires a truss placement diagram to identify the location of each truss and references the corresponding truss design drawing to facilitate inspection and proper installation</a:t>
            </a:r>
            <a:r>
              <a:rPr lang="en-US" dirty="0" smtClean="0">
                <a:latin typeface="Arial Narrow" panose="020B0606020202030204" pitchFamily="34" charset="0"/>
              </a:rPr>
              <a:t>.</a:t>
            </a:r>
            <a:endParaRPr lang="en-US" b="1" u="sng" dirty="0">
              <a:latin typeface="Arial Narrow" panose="020B0606020202030204" pitchFamily="34" charset="0"/>
            </a:endParaRPr>
          </a:p>
        </p:txBody>
      </p:sp>
    </p:spTree>
    <p:extLst>
      <p:ext uri="{BB962C8B-B14F-4D97-AF65-F5344CB8AC3E}">
        <p14:creationId xmlns:p14="http://schemas.microsoft.com/office/powerpoint/2010/main" val="3818141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Analysis – TX Statutes for Professional Engineering</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Requiring the TPD to be sealed, where it is not prepared by an engineer or under his/her immediate personal supervision, is contrary to </a:t>
            </a:r>
            <a:r>
              <a:rPr lang="en-US" sz="2600" dirty="0" smtClean="0">
                <a:hlinkClick r:id="rId2"/>
              </a:rPr>
              <a:t>Texas Engineering Practice Act and Rules</a:t>
            </a:r>
            <a:r>
              <a:rPr lang="en-US" sz="2600" dirty="0" smtClean="0"/>
              <a:t> which includes language regarding sealing construction documents: </a:t>
            </a:r>
          </a:p>
          <a:p>
            <a:pPr lvl="1"/>
            <a:r>
              <a:rPr lang="en-US" sz="1900" dirty="0">
                <a:latin typeface="Arial Narrow" panose="020B0606020202030204" pitchFamily="34" charset="0"/>
              </a:rPr>
              <a:t>§137.33 Sealing Procedures (a) The purpose of the engineer’s seal is to assure the user of the engineering product that the work has been performed or directly supervised by the professional engineer named and to delineate the scope of the engineer’s work.</a:t>
            </a:r>
          </a:p>
          <a:p>
            <a:pPr lvl="1"/>
            <a:r>
              <a:rPr lang="en-US" sz="1900" dirty="0">
                <a:latin typeface="Arial Narrow" panose="020B0606020202030204" pitchFamily="34" charset="0"/>
              </a:rPr>
              <a:t>(b) License holders shall only seal work done by them, performed under their direct supervision as defined in §131.81  of this title, relating to Definitions, or shall be standards or general guideline specifications that they have reviewed and selected. Upon sealing, engineers take full professional responsibility for that work.</a:t>
            </a:r>
          </a:p>
          <a:p>
            <a:endParaRPr lang="en-US" dirty="0"/>
          </a:p>
        </p:txBody>
      </p:sp>
    </p:spTree>
    <p:extLst>
      <p:ext uri="{BB962C8B-B14F-4D97-AF65-F5344CB8AC3E}">
        <p14:creationId xmlns:p14="http://schemas.microsoft.com/office/powerpoint/2010/main" val="138896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Analysis – TX Statutes for Professional Engineering</a:t>
            </a:r>
            <a:endParaRPr lang="en-US" dirty="0"/>
          </a:p>
        </p:txBody>
      </p:sp>
      <p:sp>
        <p:nvSpPr>
          <p:cNvPr id="3" name="Content Placeholder 2"/>
          <p:cNvSpPr>
            <a:spLocks noGrp="1"/>
          </p:cNvSpPr>
          <p:nvPr>
            <p:ph sz="half" idx="1"/>
          </p:nvPr>
        </p:nvSpPr>
        <p:spPr/>
        <p:txBody>
          <a:bodyPr/>
          <a:lstStyle/>
          <a:p>
            <a:r>
              <a:rPr lang="en-US" dirty="0" smtClean="0"/>
              <a:t>Based on the above, a TPD does not require a professional engineer’s seal for any building project in the state of Texas.</a:t>
            </a:r>
          </a:p>
          <a:p>
            <a:endParaRPr lang="en-US" dirty="0"/>
          </a:p>
        </p:txBody>
      </p:sp>
      <p:pic>
        <p:nvPicPr>
          <p:cNvPr id="1027"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927978" y="1201309"/>
            <a:ext cx="3479044" cy="339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43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Analysis – ANSI/TPI 1</a:t>
            </a:r>
            <a:endParaRPr lang="en-US" dirty="0"/>
          </a:p>
        </p:txBody>
      </p:sp>
      <p:sp>
        <p:nvSpPr>
          <p:cNvPr id="3" name="Content Placeholder 2"/>
          <p:cNvSpPr>
            <a:spLocks noGrp="1"/>
          </p:cNvSpPr>
          <p:nvPr>
            <p:ph idx="1"/>
          </p:nvPr>
        </p:nvSpPr>
        <p:spPr/>
        <p:txBody>
          <a:bodyPr>
            <a:normAutofit lnSpcReduction="10000"/>
          </a:bodyPr>
          <a:lstStyle/>
          <a:p>
            <a:r>
              <a:rPr lang="en-US" dirty="0" smtClean="0"/>
              <a:t>In preparing the construction documents, the Building Designer needs to provide the Truss Designer with the information necessary to properly design the trusses for the building .</a:t>
            </a:r>
          </a:p>
          <a:p>
            <a:r>
              <a:rPr lang="en-US" dirty="0" smtClean="0"/>
              <a:t>Both </a:t>
            </a:r>
            <a:r>
              <a:rPr lang="en-US" i="1" dirty="0"/>
              <a:t>TPI 1-2007</a:t>
            </a:r>
            <a:r>
              <a:rPr lang="en-US" dirty="0"/>
              <a:t>, which is referenced by 2012</a:t>
            </a:r>
            <a:r>
              <a:rPr lang="en-US" i="1" dirty="0"/>
              <a:t> </a:t>
            </a:r>
            <a:r>
              <a:rPr lang="en-US" i="1" dirty="0" smtClean="0"/>
              <a:t>IBC, </a:t>
            </a:r>
            <a:r>
              <a:rPr lang="en-US" dirty="0"/>
              <a:t>and </a:t>
            </a:r>
            <a:r>
              <a:rPr lang="en-US" i="1" dirty="0"/>
              <a:t>TPI 1-2014, </a:t>
            </a:r>
            <a:r>
              <a:rPr lang="en-US" dirty="0"/>
              <a:t>which is referenced by the</a:t>
            </a:r>
            <a:r>
              <a:rPr lang="en-US" i="1" dirty="0"/>
              <a:t> </a:t>
            </a:r>
            <a:r>
              <a:rPr lang="en-US" dirty="0"/>
              <a:t>2015</a:t>
            </a:r>
            <a:r>
              <a:rPr lang="en-US" i="1" dirty="0"/>
              <a:t> </a:t>
            </a:r>
            <a:r>
              <a:rPr lang="en-US" i="1" dirty="0" smtClean="0"/>
              <a:t>IBC</a:t>
            </a:r>
            <a:r>
              <a:rPr lang="en-US" dirty="0" smtClean="0"/>
              <a:t>, include sections regarding the use of a TPD in Chapter 2. </a:t>
            </a:r>
          </a:p>
          <a:p>
            <a:r>
              <a:rPr lang="en-US" dirty="0" smtClean="0"/>
              <a:t>TPI 1-2014 includes updated language with respect to the individuals performing design work</a:t>
            </a:r>
            <a:endParaRPr lang="en-US" dirty="0"/>
          </a:p>
          <a:p>
            <a:endParaRPr lang="en-US" dirty="0" smtClean="0"/>
          </a:p>
          <a:p>
            <a:endParaRPr lang="en-US" dirty="0"/>
          </a:p>
        </p:txBody>
      </p:sp>
    </p:spTree>
    <p:extLst>
      <p:ext uri="{BB962C8B-B14F-4D97-AF65-F5344CB8AC3E}">
        <p14:creationId xmlns:p14="http://schemas.microsoft.com/office/powerpoint/2010/main" val="86197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Analysis – ANSI/TPI 1</a:t>
            </a:r>
            <a:endParaRPr lang="en-US" dirty="0"/>
          </a:p>
        </p:txBody>
      </p:sp>
      <p:sp>
        <p:nvSpPr>
          <p:cNvPr id="3" name="Content Placeholder 2"/>
          <p:cNvSpPr>
            <a:spLocks noGrp="1"/>
          </p:cNvSpPr>
          <p:nvPr>
            <p:ph idx="1"/>
          </p:nvPr>
        </p:nvSpPr>
        <p:spPr/>
        <p:txBody>
          <a:bodyPr>
            <a:normAutofit/>
          </a:bodyPr>
          <a:lstStyle/>
          <a:p>
            <a:r>
              <a:rPr lang="en-US" dirty="0"/>
              <a:t>The Commentary to </a:t>
            </a:r>
            <a:r>
              <a:rPr lang="en-US" i="1" dirty="0"/>
              <a:t>TPI 1-2014</a:t>
            </a:r>
            <a:r>
              <a:rPr lang="en-US" dirty="0"/>
              <a:t> Section 2.1 includes the rationale for the </a:t>
            </a:r>
            <a:r>
              <a:rPr lang="en-US" dirty="0" smtClean="0"/>
              <a:t>change between the two versions:</a:t>
            </a:r>
          </a:p>
          <a:p>
            <a:pPr lvl="1"/>
            <a:r>
              <a:rPr lang="en-US" dirty="0" smtClean="0">
                <a:latin typeface="Arial Narrow" panose="020B0606020202030204" pitchFamily="34" charset="0"/>
              </a:rPr>
              <a:t>“…</a:t>
            </a:r>
            <a:r>
              <a:rPr lang="en-US" dirty="0">
                <a:latin typeface="Arial Narrow" panose="020B0606020202030204" pitchFamily="34" charset="0"/>
              </a:rPr>
              <a:t>In an attempt to further clarify the Standard and to remove redundant language, the 2014 edition of the Standard combined Sections 2.3 and 2.4. In doing so, the terms “Registered Design Professional for the Building” and “Truss Design Engineer” were removed and replaced with the more generic terms “Building Designer” and “Truss Designer” respectively. Depending on the job and the statutes of the jurisdiction in which the project is to be constructed, these individuals (or entities) may or may not be required to be Registered Design Professionals. </a:t>
            </a:r>
            <a:r>
              <a:rPr lang="en-US" dirty="0" smtClean="0">
                <a:latin typeface="Arial Narrow" panose="020B0606020202030204" pitchFamily="34" charset="0"/>
              </a:rPr>
              <a:t>“</a:t>
            </a:r>
          </a:p>
          <a:p>
            <a:endParaRPr lang="en-US" dirty="0"/>
          </a:p>
          <a:p>
            <a:endParaRPr lang="en-US" dirty="0"/>
          </a:p>
        </p:txBody>
      </p:sp>
    </p:spTree>
    <p:extLst>
      <p:ext uri="{BB962C8B-B14F-4D97-AF65-F5344CB8AC3E}">
        <p14:creationId xmlns:p14="http://schemas.microsoft.com/office/powerpoint/2010/main" val="270446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Truss </a:t>
            </a:r>
            <a:r>
              <a:rPr lang="en-US" dirty="0"/>
              <a:t>Designer’s </a:t>
            </a:r>
            <a:r>
              <a:rPr lang="en-US" dirty="0" smtClean="0"/>
              <a:t>sole responsibility </a:t>
            </a:r>
            <a:r>
              <a:rPr lang="en-US" dirty="0"/>
              <a:t>is to </a:t>
            </a:r>
            <a:r>
              <a:rPr lang="en-US" dirty="0" smtClean="0"/>
              <a:t>design </a:t>
            </a:r>
            <a:r>
              <a:rPr lang="en-US" dirty="0"/>
              <a:t>the individual trusses according to information provided </a:t>
            </a:r>
            <a:r>
              <a:rPr lang="en-US" dirty="0" smtClean="0"/>
              <a:t>by </a:t>
            </a:r>
            <a:r>
              <a:rPr lang="en-US" dirty="0"/>
              <a:t>the </a:t>
            </a:r>
            <a:r>
              <a:rPr lang="en-US" dirty="0" smtClean="0"/>
              <a:t>Building </a:t>
            </a:r>
            <a:r>
              <a:rPr lang="en-US" dirty="0"/>
              <a:t>Designer</a:t>
            </a:r>
            <a:endParaRPr lang="en-US" dirty="0" smtClean="0"/>
          </a:p>
          <a:p>
            <a:r>
              <a:rPr lang="en-US" dirty="0" smtClean="0"/>
              <a:t>The </a:t>
            </a:r>
            <a:r>
              <a:rPr lang="en-US" dirty="0"/>
              <a:t>Truss Designer is therefore </a:t>
            </a:r>
            <a:r>
              <a:rPr lang="en-US" dirty="0" smtClean="0"/>
              <a:t>specifically responsible </a:t>
            </a:r>
            <a:r>
              <a:rPr lang="en-US" dirty="0"/>
              <a:t>for the single truss design depicted on each TDD.</a:t>
            </a:r>
          </a:p>
          <a:p>
            <a:endParaRPr lang="en-US" sz="1400"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62600" y="1047750"/>
            <a:ext cx="2620201"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613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TPDs are typically prepared </a:t>
            </a:r>
            <a:r>
              <a:rPr lang="en-US" dirty="0"/>
              <a:t>by component manufacturer personnel </a:t>
            </a:r>
            <a:r>
              <a:rPr lang="en-US" dirty="0" smtClean="0"/>
              <a:t>other than Truss </a:t>
            </a:r>
            <a:r>
              <a:rPr lang="en-US" dirty="0"/>
              <a:t>Designers. </a:t>
            </a:r>
            <a:endParaRPr lang="en-US" dirty="0" smtClean="0"/>
          </a:p>
          <a:p>
            <a:r>
              <a:rPr lang="en-US" dirty="0" smtClean="0"/>
              <a:t>The TPDs may </a:t>
            </a:r>
            <a:r>
              <a:rPr lang="en-US" dirty="0"/>
              <a:t>not be reviewed or even seen by the Truss Designer. </a:t>
            </a:r>
            <a:endParaRPr lang="en-US" dirty="0" smtClean="0"/>
          </a:p>
          <a:p>
            <a:r>
              <a:rPr lang="en-US" dirty="0" smtClean="0"/>
              <a:t>It is therefore understood that TPDs are not </a:t>
            </a:r>
            <a:r>
              <a:rPr lang="en-US" dirty="0"/>
              <a:t>prepared under the Truss Designer’s direct supervision.  </a:t>
            </a:r>
          </a:p>
          <a:p>
            <a:pPr lvl="1"/>
            <a:endParaRPr lang="en-US" sz="10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620185" y="1200150"/>
            <a:ext cx="2094629"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32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Because TPD are generally neither created by nor created under the immediate direct supervision of a licensed design professional, they cannot be sealed under Texas Law. </a:t>
            </a:r>
          </a:p>
          <a:p>
            <a:r>
              <a:rPr lang="en-US" dirty="0" smtClean="0"/>
              <a:t>Requesting a Truss Design Engineer to seal a non-registered person’s work is illegal in Texas according to the </a:t>
            </a:r>
            <a:r>
              <a:rPr lang="en-US" dirty="0" smtClean="0">
                <a:hlinkClick r:id="rId2"/>
              </a:rPr>
              <a:t>Texas Engineering Practice Act and Rules</a:t>
            </a:r>
            <a:r>
              <a:rPr lang="en-US" dirty="0" smtClean="0"/>
              <a:t> which state in pertinent part: </a:t>
            </a:r>
            <a:endParaRPr lang="en-US" dirty="0"/>
          </a:p>
        </p:txBody>
      </p:sp>
    </p:spTree>
    <p:extLst>
      <p:ext uri="{BB962C8B-B14F-4D97-AF65-F5344CB8AC3E}">
        <p14:creationId xmlns:p14="http://schemas.microsoft.com/office/powerpoint/2010/main" val="3380899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3137146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Autofit/>
          </a:bodyPr>
          <a:lstStyle/>
          <a:p>
            <a:r>
              <a:rPr lang="en-US" sz="1800" b="1" dirty="0">
                <a:latin typeface="Arial Narrow" panose="020B0606020202030204" pitchFamily="34" charset="0"/>
              </a:rPr>
              <a:t>§ 1001.401. Use of Seal</a:t>
            </a:r>
            <a:r>
              <a:rPr lang="en-US" sz="1800" dirty="0">
                <a:latin typeface="Arial Narrow" panose="020B0606020202030204" pitchFamily="34" charset="0"/>
              </a:rPr>
              <a:t> (a) On receiving a license, a license holder shall obtain a seal in a design authorized by the board, showing the license holder’s name and the legend “Licensed Professional Engineer” or “Registered Professional Engineer.”</a:t>
            </a:r>
          </a:p>
          <a:p>
            <a:r>
              <a:rPr lang="en-US" sz="1800" b="1" dirty="0">
                <a:latin typeface="Arial Narrow" panose="020B0606020202030204" pitchFamily="34" charset="0"/>
              </a:rPr>
              <a:t>RULE §137.33 Sealing Procedures. </a:t>
            </a:r>
            <a:r>
              <a:rPr lang="en-US" sz="1800" dirty="0">
                <a:latin typeface="Arial Narrow" panose="020B0606020202030204" pitchFamily="34" charset="0"/>
              </a:rPr>
              <a:t>(a) The purpose of the engineer's seal is to assure the user of the engineering product that the work has been performed or directly supervised by the professional engineer named and to delineate the scope of the engineer's work. </a:t>
            </a:r>
          </a:p>
          <a:p>
            <a:r>
              <a:rPr lang="en-US" sz="1800" dirty="0">
                <a:latin typeface="Arial Narrow" panose="020B0606020202030204" pitchFamily="34" charset="0"/>
              </a:rPr>
              <a:t>(b) License holders shall only seal work done by them, performed under their direct supervision... Upon sealing, engineers take full professional responsibility for that work. ...</a:t>
            </a:r>
          </a:p>
        </p:txBody>
      </p:sp>
    </p:spTree>
    <p:extLst>
      <p:ext uri="{BB962C8B-B14F-4D97-AF65-F5344CB8AC3E}">
        <p14:creationId xmlns:p14="http://schemas.microsoft.com/office/powerpoint/2010/main" val="877175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a:bodyPr>
          <a:lstStyle/>
          <a:p>
            <a:r>
              <a:rPr lang="en-US" sz="2800" dirty="0"/>
              <a:t>The 2012 </a:t>
            </a:r>
            <a:r>
              <a:rPr lang="en-US" sz="2800" dirty="0" smtClean="0"/>
              <a:t>and </a:t>
            </a:r>
            <a:r>
              <a:rPr lang="en-US" sz="2800" dirty="0"/>
              <a:t>2015 </a:t>
            </a:r>
            <a:r>
              <a:rPr lang="en-US" sz="2800" i="1" dirty="0"/>
              <a:t>IBC</a:t>
            </a:r>
            <a:r>
              <a:rPr lang="en-US" sz="2800" dirty="0"/>
              <a:t> Section 2303.4.2 both specify that a TPD does not require the seal of the Truss Design Engineer when the TPD serves only as a guide for installers. </a:t>
            </a:r>
            <a:endParaRPr lang="en-US" sz="2800" dirty="0" smtClean="0"/>
          </a:p>
          <a:p>
            <a:r>
              <a:rPr lang="en-US" sz="2800" dirty="0" smtClean="0"/>
              <a:t>It </a:t>
            </a:r>
            <a:r>
              <a:rPr lang="en-US" sz="2800" dirty="0"/>
              <a:t>is the responsibility of the Building Designer to review the TPD, if provided, and verify that it does not deviate from the permit submittal documents.</a:t>
            </a:r>
            <a:endParaRPr lang="en-US" sz="2800" b="1" u="sng" dirty="0"/>
          </a:p>
        </p:txBody>
      </p:sp>
    </p:spTree>
    <p:extLst>
      <p:ext uri="{BB962C8B-B14F-4D97-AF65-F5344CB8AC3E}">
        <p14:creationId xmlns:p14="http://schemas.microsoft.com/office/powerpoint/2010/main" val="3416162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a:t>Truss Design Engineers should </a:t>
            </a:r>
            <a:r>
              <a:rPr lang="en-US" sz="2800" dirty="0" smtClean="0"/>
              <a:t>NOT be </a:t>
            </a:r>
            <a:r>
              <a:rPr lang="en-US" sz="2800" dirty="0"/>
              <a:t>asked by RDPs, Building Designers or Building Code Officials to seal TPDs</a:t>
            </a:r>
            <a:r>
              <a:rPr lang="en-US" sz="2800" dirty="0" smtClean="0"/>
              <a:t>.</a:t>
            </a:r>
          </a:p>
          <a:p>
            <a:endParaRPr lang="en-US" sz="2800" b="1" u="sng" dirty="0"/>
          </a:p>
        </p:txBody>
      </p:sp>
    </p:spTree>
    <p:extLst>
      <p:ext uri="{BB962C8B-B14F-4D97-AF65-F5344CB8AC3E}">
        <p14:creationId xmlns:p14="http://schemas.microsoft.com/office/powerpoint/2010/main" val="3371101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i="1" dirty="0"/>
              <a:t>ANSI/TPI, National Design Standard for Metal Plate Connected Wood Truss Construction, Truss Plate Institute, 2007 </a:t>
            </a:r>
            <a:endParaRPr lang="en-US" b="1" u="sng" dirty="0"/>
          </a:p>
          <a:p>
            <a:r>
              <a:rPr lang="en-US" i="1" dirty="0"/>
              <a:t>International Building Code, International Code Council, 2006, 2009, 2012, 2015</a:t>
            </a:r>
            <a:endParaRPr lang="en-US" b="1" u="sng" dirty="0"/>
          </a:p>
          <a:p>
            <a:r>
              <a:rPr lang="en-US" i="1" dirty="0"/>
              <a:t>Texas Engineering Practice Act and Rules Concerning the Practice of Engineering and Professional Engineering Licensure, Texas Board of Professional Engineers, 2015</a:t>
            </a:r>
            <a:endParaRPr lang="en-US" dirty="0"/>
          </a:p>
          <a:p>
            <a:endParaRPr lang="en-US" dirty="0"/>
          </a:p>
        </p:txBody>
      </p:sp>
    </p:spTree>
    <p:extLst>
      <p:ext uri="{BB962C8B-B14F-4D97-AF65-F5344CB8AC3E}">
        <p14:creationId xmlns:p14="http://schemas.microsoft.com/office/powerpoint/2010/main" val="688667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lstStyle/>
          <a:p>
            <a:r>
              <a:rPr lang="en-US" dirty="0" smtClean="0"/>
              <a:t>Do Truss Designers have the responsibility to seal a Truss Placement Diagram (TPD)?</a:t>
            </a:r>
          </a:p>
          <a:p>
            <a:r>
              <a:rPr lang="en-US" dirty="0" smtClean="0"/>
              <a:t>Short answer: NO</a:t>
            </a:r>
          </a:p>
          <a:p>
            <a:endParaRPr lang="en-US"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442288"/>
            <a:ext cx="4038600" cy="290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618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seal TPDs?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All necessary engineering design information is found on the Truss Design Drawings (TDD)</a:t>
            </a:r>
          </a:p>
          <a:p>
            <a:r>
              <a:rPr lang="en-US" dirty="0" smtClean="0"/>
              <a:t>If Truss Design Engineers were to seal a TPD, they could inappropriately be held responsible for ensuring the proper flow of loads through the structure to the foundation. </a:t>
            </a:r>
          </a:p>
          <a:p>
            <a:endParaRPr lang="en-US" dirty="0" smtClean="0"/>
          </a:p>
          <a:p>
            <a:endParaRPr lang="en-US"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75680" y="701399"/>
            <a:ext cx="2971800" cy="390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544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seal TPDs?</a:t>
            </a:r>
            <a:endParaRPr lang="en-US" dirty="0"/>
          </a:p>
        </p:txBody>
      </p:sp>
      <p:sp>
        <p:nvSpPr>
          <p:cNvPr id="3" name="Content Placeholder 2"/>
          <p:cNvSpPr>
            <a:spLocks noGrp="1"/>
          </p:cNvSpPr>
          <p:nvPr>
            <p:ph sz="half" idx="1"/>
          </p:nvPr>
        </p:nvSpPr>
        <p:spPr>
          <a:xfrm>
            <a:off x="457200" y="1200151"/>
            <a:ext cx="5029200" cy="3394472"/>
          </a:xfrm>
        </p:spPr>
        <p:txBody>
          <a:bodyPr>
            <a:normAutofit fontScale="77500" lnSpcReduction="20000"/>
          </a:bodyPr>
          <a:lstStyle/>
          <a:p>
            <a:r>
              <a:rPr lang="en-US" dirty="0" smtClean="0"/>
              <a:t>Compare a truss to a window: both are manufactured and in turn installed within a building. </a:t>
            </a:r>
          </a:p>
          <a:p>
            <a:r>
              <a:rPr lang="en-US" dirty="0" smtClean="0"/>
              <a:t>A window may be a highly engineered component of a house with specific installation specifications and instructions. </a:t>
            </a:r>
          </a:p>
          <a:p>
            <a:r>
              <a:rPr lang="en-US" dirty="0" smtClean="0"/>
              <a:t>However, there is no requirement to provide an engineer’s seal on the installation instructions for windows.</a:t>
            </a:r>
          </a:p>
          <a:p>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571413" y="1200150"/>
            <a:ext cx="2192173"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917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TPDs</a:t>
            </a:r>
            <a:endParaRPr lang="en-US" dirty="0"/>
          </a:p>
        </p:txBody>
      </p:sp>
      <p:sp>
        <p:nvSpPr>
          <p:cNvPr id="3" name="Content Placeholder 2"/>
          <p:cNvSpPr>
            <a:spLocks noGrp="1"/>
          </p:cNvSpPr>
          <p:nvPr>
            <p:ph sz="half" idx="1"/>
          </p:nvPr>
        </p:nvSpPr>
        <p:spPr>
          <a:xfrm>
            <a:off x="457200" y="1200151"/>
            <a:ext cx="5257800" cy="3394472"/>
          </a:xfrm>
        </p:spPr>
        <p:txBody>
          <a:bodyPr>
            <a:normAutofit fontScale="92500" lnSpcReduction="20000"/>
          </a:bodyPr>
          <a:lstStyle/>
          <a:p>
            <a:r>
              <a:rPr lang="en-US" dirty="0" smtClean="0"/>
              <a:t>To assist the builder in positioning or locating the trusses and components supplied by the manufacturer </a:t>
            </a:r>
          </a:p>
          <a:p>
            <a:r>
              <a:rPr lang="en-US" dirty="0" smtClean="0"/>
              <a:t>To serve as detailed installation instructions</a:t>
            </a:r>
          </a:p>
          <a:p>
            <a:r>
              <a:rPr lang="en-US" dirty="0" smtClean="0"/>
              <a:t>To indicate the manufacturer’s assumed location for each truss and component</a:t>
            </a:r>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895378" y="1200150"/>
            <a:ext cx="1544243"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24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a:t>Although currently the state of Texas has adopted the 2006 </a:t>
            </a:r>
            <a:r>
              <a:rPr lang="en-US" i="1" dirty="0"/>
              <a:t>IBC</a:t>
            </a:r>
            <a:r>
              <a:rPr lang="en-US" dirty="0"/>
              <a:t>, different Jurisdictions have adopted more recent editions.</a:t>
            </a:r>
          </a:p>
          <a:p>
            <a:pPr lvl="1"/>
            <a:r>
              <a:rPr lang="en-US" dirty="0"/>
              <a:t>For instance, the city of Schertz, Texas has adopted the 2012 </a:t>
            </a:r>
            <a:r>
              <a:rPr lang="en-US" i="1" dirty="0"/>
              <a:t>IBC</a:t>
            </a:r>
            <a:r>
              <a:rPr lang="en-US" dirty="0"/>
              <a:t> through </a:t>
            </a:r>
            <a:r>
              <a:rPr lang="en-US" u="sng" dirty="0">
                <a:hlinkClick r:id="rId2"/>
              </a:rPr>
              <a:t>Ordinance No. 15-C-20</a:t>
            </a:r>
            <a:r>
              <a:rPr lang="en-US" dirty="0"/>
              <a:t>. </a:t>
            </a:r>
          </a:p>
          <a:p>
            <a:r>
              <a:rPr lang="en-US" dirty="0" smtClean="0"/>
              <a:t>The </a:t>
            </a:r>
            <a:r>
              <a:rPr lang="en-US" dirty="0"/>
              <a:t>following information is intended to provide insight into Texas professional engineering law and the building code, and the </a:t>
            </a:r>
            <a:r>
              <a:rPr lang="en-US" dirty="0" smtClean="0"/>
              <a:t>ramifications of providing seals on TPD for projects governed by the </a:t>
            </a:r>
            <a:r>
              <a:rPr lang="en-US" u="sng" dirty="0">
                <a:hlinkClick r:id="rId3"/>
              </a:rPr>
              <a:t>2012 </a:t>
            </a:r>
            <a:r>
              <a:rPr lang="en-US" i="1" u="sng" dirty="0">
                <a:hlinkClick r:id="rId3"/>
              </a:rPr>
              <a:t>IRC</a:t>
            </a:r>
            <a:r>
              <a:rPr lang="en-US" dirty="0"/>
              <a:t> or </a:t>
            </a:r>
            <a:r>
              <a:rPr lang="en-US" u="sng" dirty="0">
                <a:hlinkClick r:id="rId4"/>
              </a:rPr>
              <a:t>2015</a:t>
            </a:r>
            <a:r>
              <a:rPr lang="en-US" i="1" u="sng" dirty="0">
                <a:hlinkClick r:id="rId4"/>
              </a:rPr>
              <a:t> IRC</a:t>
            </a:r>
            <a:r>
              <a:rPr lang="en-US" dirty="0"/>
              <a:t>.</a:t>
            </a:r>
          </a:p>
        </p:txBody>
      </p:sp>
    </p:spTree>
    <p:extLst>
      <p:ext uri="{BB962C8B-B14F-4D97-AF65-F5344CB8AC3E}">
        <p14:creationId xmlns:p14="http://schemas.microsoft.com/office/powerpoint/2010/main" val="1927349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Autofit/>
          </a:bodyPr>
          <a:lstStyle/>
          <a:p>
            <a:r>
              <a:rPr lang="en-US" dirty="0"/>
              <a:t>The code language regarding Truss Placement Diagrams in the 2012 and 2015 </a:t>
            </a:r>
            <a:r>
              <a:rPr lang="en-US" i="1" dirty="0"/>
              <a:t>IBC</a:t>
            </a:r>
            <a:r>
              <a:rPr lang="en-US" dirty="0"/>
              <a:t> was introduced in the 2006 </a:t>
            </a:r>
            <a:r>
              <a:rPr lang="en-US" i="1" dirty="0"/>
              <a:t>IBC</a:t>
            </a:r>
            <a:r>
              <a:rPr lang="en-US" dirty="0"/>
              <a:t> code change process (S165-04/05). </a:t>
            </a:r>
            <a:endParaRPr lang="en-US" dirty="0" smtClean="0"/>
          </a:p>
          <a:p>
            <a:r>
              <a:rPr lang="en-US" dirty="0" smtClean="0"/>
              <a:t>The </a:t>
            </a:r>
            <a:r>
              <a:rPr lang="en-US" dirty="0"/>
              <a:t>proposal was intended to improve clarity in terminology and included only a definition of a TPD:</a:t>
            </a:r>
          </a:p>
          <a:p>
            <a:pPr lvl="1"/>
            <a:r>
              <a:rPr lang="en-US" b="1" dirty="0" smtClean="0">
                <a:latin typeface="Arial Narrow" panose="020B0606020202030204" pitchFamily="34" charset="0"/>
              </a:rPr>
              <a:t>2303.4.2 </a:t>
            </a:r>
            <a:r>
              <a:rPr lang="en-US" b="1" dirty="0">
                <a:latin typeface="Arial Narrow" panose="020B0606020202030204" pitchFamily="34" charset="0"/>
              </a:rPr>
              <a:t>Truss placement diagrams</a:t>
            </a:r>
            <a:r>
              <a:rPr lang="en-US" dirty="0">
                <a:latin typeface="Arial Narrow" panose="020B0606020202030204" pitchFamily="34" charset="0"/>
              </a:rPr>
              <a:t>. Diagrams supplied by the truss manufacturer that identify the individually designated truss design drawings do not require the seal of a truss design engineer</a:t>
            </a:r>
            <a:r>
              <a:rPr lang="en-US" dirty="0" smtClean="0">
                <a:latin typeface="Arial Narrow" panose="020B0606020202030204" pitchFamily="34" charset="0"/>
              </a:rPr>
              <a:t>.</a:t>
            </a:r>
            <a:endParaRPr lang="en-US" b="1" u="sng" dirty="0">
              <a:latin typeface="Arial Narrow" panose="020B0606020202030204" pitchFamily="34" charset="0"/>
            </a:endParaRPr>
          </a:p>
        </p:txBody>
      </p:sp>
    </p:spTree>
    <p:extLst>
      <p:ext uri="{BB962C8B-B14F-4D97-AF65-F5344CB8AC3E}">
        <p14:creationId xmlns:p14="http://schemas.microsoft.com/office/powerpoint/2010/main" val="3127322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Autofit/>
          </a:bodyPr>
          <a:lstStyle/>
          <a:p>
            <a:r>
              <a:rPr lang="en-US" dirty="0"/>
              <a:t>The proposal was modified during the 2006 </a:t>
            </a:r>
            <a:r>
              <a:rPr lang="en-US" i="1" dirty="0"/>
              <a:t>IBC</a:t>
            </a:r>
            <a:r>
              <a:rPr lang="en-US" dirty="0"/>
              <a:t> hearing process as follows:</a:t>
            </a:r>
            <a:endParaRPr lang="en-US" b="1" u="sng" dirty="0"/>
          </a:p>
          <a:p>
            <a:pPr lvl="1"/>
            <a:r>
              <a:rPr lang="en-US" sz="1600" b="1" dirty="0">
                <a:latin typeface="Arial Narrow" panose="020B0606020202030204" pitchFamily="34" charset="0"/>
              </a:rPr>
              <a:t>2303.4.1.3 Truss Placement Diagram</a:t>
            </a:r>
            <a:r>
              <a:rPr lang="en-US" sz="1600" dirty="0">
                <a:latin typeface="Arial Narrow" panose="020B0606020202030204" pitchFamily="34" charset="0"/>
              </a:rPr>
              <a:t>. The truss manufacturer shall provide a truss placement diagram that identifies the proposed location for each individually designated truss and references the corresponding truss design drawing. The truss placement diagram shall be provided as part of the truss submittal package, and with the shipment of trusses delivered to the job site. Truss placement diagrams shall not be required to bear the seal or signature of the truss designer. </a:t>
            </a:r>
          </a:p>
          <a:p>
            <a:pPr lvl="1"/>
            <a:r>
              <a:rPr lang="en-US" sz="1600" b="1" dirty="0">
                <a:latin typeface="Arial Narrow" panose="020B0606020202030204" pitchFamily="34" charset="0"/>
              </a:rPr>
              <a:t>Exception:</a:t>
            </a:r>
            <a:r>
              <a:rPr lang="en-US" sz="1600" dirty="0">
                <a:latin typeface="Arial Narrow" panose="020B0606020202030204" pitchFamily="34" charset="0"/>
              </a:rPr>
              <a:t> When the Truss Placement Diagram is prepared under the direct supervision of a registered design professional, it is required to be signed and sealed.</a:t>
            </a:r>
            <a:endParaRPr lang="en-US" sz="1600" b="1" u="sng" dirty="0">
              <a:latin typeface="Arial Narrow" panose="020B0606020202030204" pitchFamily="34" charset="0"/>
            </a:endParaRPr>
          </a:p>
        </p:txBody>
      </p:sp>
    </p:spTree>
    <p:extLst>
      <p:ext uri="{BB962C8B-B14F-4D97-AF65-F5344CB8AC3E}">
        <p14:creationId xmlns:p14="http://schemas.microsoft.com/office/powerpoint/2010/main" val="2833670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SBCA 16_9</Template>
  <TotalTime>2473</TotalTime>
  <Words>1497</Words>
  <Application>Microsoft Office PowerPoint</Application>
  <PresentationFormat>On-screen Show (16:9)</PresentationFormat>
  <Paragraphs>78</Paragraphs>
  <Slides>23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Arial Narrow</vt:lpstr>
      <vt:lpstr>Calibri</vt:lpstr>
      <vt:lpstr>Segoe UI</vt:lpstr>
      <vt:lpstr>Custom Design</vt:lpstr>
      <vt:lpstr>SBCA Educational Presentation Template</vt:lpstr>
      <vt:lpstr> Position Statement on  Sealed Truss Placement Diagrams  for the State of Texas</vt:lpstr>
      <vt:lpstr>PowerPoint Presentation</vt:lpstr>
      <vt:lpstr>Introduction</vt:lpstr>
      <vt:lpstr>Why not seal TPDs?</vt:lpstr>
      <vt:lpstr>Why not seal TPDs?</vt:lpstr>
      <vt:lpstr>Purpose of TPDs</vt:lpstr>
      <vt:lpstr>Background</vt:lpstr>
      <vt:lpstr>Background</vt:lpstr>
      <vt:lpstr>Background</vt:lpstr>
      <vt:lpstr>Background</vt:lpstr>
      <vt:lpstr>Background</vt:lpstr>
      <vt:lpstr>Background</vt:lpstr>
      <vt:lpstr>Analysis – TX Statutes for Professional Engineering</vt:lpstr>
      <vt:lpstr>Analysis – TX Statutes for Professional Engineering</vt:lpstr>
      <vt:lpstr>Analysis – ANSI/TPI 1</vt:lpstr>
      <vt:lpstr>Analysis – ANSI/TPI 1</vt:lpstr>
      <vt:lpstr>Analysis</vt:lpstr>
      <vt:lpstr>Analysis</vt:lpstr>
      <vt:lpstr>Analysis</vt:lpstr>
      <vt:lpstr>Analysis</vt:lpstr>
      <vt:lpstr>Findings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Sealed TPD for Texas</dc:title>
  <dc:creator>Abby Davidson</dc:creator>
  <cp:lastModifiedBy>Abby Davidson</cp:lastModifiedBy>
  <cp:revision>73</cp:revision>
  <dcterms:created xsi:type="dcterms:W3CDTF">2015-06-02T15:10:27Z</dcterms:created>
  <dcterms:modified xsi:type="dcterms:W3CDTF">2017-03-23T20:16:02Z</dcterms:modified>
</cp:coreProperties>
</file>